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127"/>
  </p:notesMasterIdLst>
  <p:sldIdLst>
    <p:sldId id="256" r:id="rId6"/>
    <p:sldId id="469" r:id="rId7"/>
    <p:sldId id="468" r:id="rId8"/>
    <p:sldId id="456" r:id="rId9"/>
    <p:sldId id="455" r:id="rId10"/>
    <p:sldId id="495" r:id="rId11"/>
    <p:sldId id="458" r:id="rId12"/>
    <p:sldId id="490" r:id="rId13"/>
    <p:sldId id="491" r:id="rId14"/>
    <p:sldId id="493" r:id="rId15"/>
    <p:sldId id="379" r:id="rId16"/>
    <p:sldId id="459" r:id="rId17"/>
    <p:sldId id="460" r:id="rId18"/>
    <p:sldId id="380" r:id="rId19"/>
    <p:sldId id="355" r:id="rId20"/>
    <p:sldId id="345" r:id="rId21"/>
    <p:sldId id="353" r:id="rId22"/>
    <p:sldId id="341" r:id="rId23"/>
    <p:sldId id="352" r:id="rId24"/>
    <p:sldId id="436" r:id="rId25"/>
    <p:sldId id="371" r:id="rId26"/>
    <p:sldId id="387" r:id="rId27"/>
    <p:sldId id="461" r:id="rId28"/>
    <p:sldId id="465" r:id="rId29"/>
    <p:sldId id="466" r:id="rId30"/>
    <p:sldId id="389" r:id="rId31"/>
    <p:sldId id="391" r:id="rId32"/>
    <p:sldId id="392" r:id="rId33"/>
    <p:sldId id="393" r:id="rId34"/>
    <p:sldId id="394" r:id="rId35"/>
    <p:sldId id="395" r:id="rId36"/>
    <p:sldId id="396" r:id="rId37"/>
    <p:sldId id="397" r:id="rId38"/>
    <p:sldId id="398" r:id="rId39"/>
    <p:sldId id="399" r:id="rId40"/>
    <p:sldId id="400" r:id="rId41"/>
    <p:sldId id="401" r:id="rId42"/>
    <p:sldId id="467" r:id="rId43"/>
    <p:sldId id="450" r:id="rId44"/>
    <p:sldId id="452" r:id="rId45"/>
    <p:sldId id="451" r:id="rId46"/>
    <p:sldId id="454" r:id="rId47"/>
    <p:sldId id="492" r:id="rId48"/>
    <p:sldId id="473" r:id="rId49"/>
    <p:sldId id="349" r:id="rId50"/>
    <p:sldId id="369" r:id="rId51"/>
    <p:sldId id="358" r:id="rId52"/>
    <p:sldId id="372" r:id="rId53"/>
    <p:sldId id="362" r:id="rId54"/>
    <p:sldId id="361" r:id="rId55"/>
    <p:sldId id="378" r:id="rId56"/>
    <p:sldId id="375" r:id="rId57"/>
    <p:sldId id="350" r:id="rId58"/>
    <p:sldId id="402" r:id="rId59"/>
    <p:sldId id="403" r:id="rId60"/>
    <p:sldId id="404" r:id="rId61"/>
    <p:sldId id="405" r:id="rId62"/>
    <p:sldId id="406" r:id="rId63"/>
    <p:sldId id="407" r:id="rId64"/>
    <p:sldId id="409" r:id="rId65"/>
    <p:sldId id="385" r:id="rId66"/>
    <p:sldId id="440" r:id="rId67"/>
    <p:sldId id="439" r:id="rId68"/>
    <p:sldId id="433" r:id="rId69"/>
    <p:sldId id="432" r:id="rId70"/>
    <p:sldId id="370" r:id="rId71"/>
    <p:sldId id="354" r:id="rId72"/>
    <p:sldId id="477" r:id="rId73"/>
    <p:sldId id="494" r:id="rId74"/>
    <p:sldId id="411" r:id="rId75"/>
    <p:sldId id="412" r:id="rId76"/>
    <p:sldId id="413" r:id="rId77"/>
    <p:sldId id="414" r:id="rId78"/>
    <p:sldId id="470" r:id="rId79"/>
    <p:sldId id="496" r:id="rId80"/>
    <p:sldId id="344" r:id="rId81"/>
    <p:sldId id="447" r:id="rId82"/>
    <p:sldId id="474" r:id="rId83"/>
    <p:sldId id="475" r:id="rId84"/>
    <p:sldId id="338" r:id="rId85"/>
    <p:sldId id="364" r:id="rId86"/>
    <p:sldId id="365" r:id="rId87"/>
    <p:sldId id="368" r:id="rId88"/>
    <p:sldId id="434" r:id="rId89"/>
    <p:sldId id="366" r:id="rId90"/>
    <p:sldId id="367" r:id="rId91"/>
    <p:sldId id="376" r:id="rId92"/>
    <p:sldId id="435" r:id="rId93"/>
    <p:sldId id="476" r:id="rId94"/>
    <p:sldId id="471" r:id="rId95"/>
    <p:sldId id="423" r:id="rId96"/>
    <p:sldId id="424" r:id="rId97"/>
    <p:sldId id="425" r:id="rId98"/>
    <p:sldId id="426" r:id="rId99"/>
    <p:sldId id="478" r:id="rId100"/>
    <p:sldId id="446" r:id="rId101"/>
    <p:sldId id="445" r:id="rId102"/>
    <p:sldId id="444" r:id="rId103"/>
    <p:sldId id="360" r:id="rId104"/>
    <p:sldId id="443" r:id="rId105"/>
    <p:sldId id="442" r:id="rId106"/>
    <p:sldId id="359" r:id="rId107"/>
    <p:sldId id="428" r:id="rId108"/>
    <p:sldId id="441" r:id="rId109"/>
    <p:sldId id="416" r:id="rId110"/>
    <p:sldId id="438" r:id="rId111"/>
    <p:sldId id="429" r:id="rId112"/>
    <p:sldId id="449" r:id="rId113"/>
    <p:sldId id="481" r:id="rId114"/>
    <p:sldId id="497" r:id="rId115"/>
    <p:sldId id="498" r:id="rId116"/>
    <p:sldId id="479" r:id="rId117"/>
    <p:sldId id="480" r:id="rId118"/>
    <p:sldId id="415" r:id="rId119"/>
    <p:sldId id="417" r:id="rId120"/>
    <p:sldId id="418" r:id="rId121"/>
    <p:sldId id="419" r:id="rId122"/>
    <p:sldId id="420" r:id="rId123"/>
    <p:sldId id="421" r:id="rId124"/>
    <p:sldId id="422" r:id="rId125"/>
    <p:sldId id="482" r:id="rId1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2D6113-C9DF-43AF-8E81-52D0E3D3E3A4}" v="2" dt="2023-06-07T16:27:34.9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17"/>
    <p:restoredTop sz="92330"/>
  </p:normalViewPr>
  <p:slideViewPr>
    <p:cSldViewPr snapToGrid="0">
      <p:cViewPr varScale="1">
        <p:scale>
          <a:sx n="105" d="100"/>
          <a:sy n="105" d="100"/>
        </p:scale>
        <p:origin x="1272" y="108"/>
      </p:cViewPr>
      <p:guideLst/>
    </p:cSldViewPr>
  </p:slideViewPr>
  <p:outlineViewPr>
    <p:cViewPr>
      <p:scale>
        <a:sx n="33" d="100"/>
        <a:sy n="33" d="100"/>
      </p:scale>
      <p:origin x="0" y="-46136"/>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presProps" Target="presProp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viewProps" Target="viewProps.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theme" Target="theme/theme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microsoft.com/office/2016/11/relationships/changesInfo" Target="changesInfos/changesInfo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STON, Sarah (NHS ARDEN AND GREATER EAST MIDLANDS COMMISSIONING SUPPORT UNIT)" userId="078ea9ed-f6f4-44fe-80de-868ac787b1df" providerId="ADAL" clId="{FA2D6113-C9DF-43AF-8E81-52D0E3D3E3A4}"/>
    <pc:docChg chg="modSld">
      <pc:chgData name="COLSTON, Sarah (NHS ARDEN AND GREATER EAST MIDLANDS COMMISSIONING SUPPORT UNIT)" userId="078ea9ed-f6f4-44fe-80de-868ac787b1df" providerId="ADAL" clId="{FA2D6113-C9DF-43AF-8E81-52D0E3D3E3A4}" dt="2023-06-07T16:27:34.980" v="34" actId="20577"/>
      <pc:docMkLst>
        <pc:docMk/>
      </pc:docMkLst>
      <pc:sldChg chg="addSp modSp mod">
        <pc:chgData name="COLSTON, Sarah (NHS ARDEN AND GREATER EAST MIDLANDS COMMISSIONING SUPPORT UNIT)" userId="078ea9ed-f6f4-44fe-80de-868ac787b1df" providerId="ADAL" clId="{FA2D6113-C9DF-43AF-8E81-52D0E3D3E3A4}" dt="2023-06-07T16:24:02.782" v="6" actId="1076"/>
        <pc:sldMkLst>
          <pc:docMk/>
          <pc:sldMk cId="1034864151" sldId="256"/>
        </pc:sldMkLst>
        <pc:spChg chg="mod">
          <ac:chgData name="COLSTON, Sarah (NHS ARDEN AND GREATER EAST MIDLANDS COMMISSIONING SUPPORT UNIT)" userId="078ea9ed-f6f4-44fe-80de-868ac787b1df" providerId="ADAL" clId="{FA2D6113-C9DF-43AF-8E81-52D0E3D3E3A4}" dt="2023-06-07T16:22:37.230" v="0" actId="2711"/>
          <ac:spMkLst>
            <pc:docMk/>
            <pc:sldMk cId="1034864151" sldId="256"/>
            <ac:spMk id="2" creationId="{36F12B14-53AC-EECE-6CCB-1E2AD453CAEE}"/>
          </ac:spMkLst>
        </pc:spChg>
        <pc:spChg chg="mod">
          <ac:chgData name="COLSTON, Sarah (NHS ARDEN AND GREATER EAST MIDLANDS COMMISSIONING SUPPORT UNIT)" userId="078ea9ed-f6f4-44fe-80de-868ac787b1df" providerId="ADAL" clId="{FA2D6113-C9DF-43AF-8E81-52D0E3D3E3A4}" dt="2023-06-07T16:23:10.582" v="1" actId="2711"/>
          <ac:spMkLst>
            <pc:docMk/>
            <pc:sldMk cId="1034864151" sldId="256"/>
            <ac:spMk id="3" creationId="{F2260B00-630B-3D71-B5F3-6FF470265543}"/>
          </ac:spMkLst>
        </pc:spChg>
        <pc:picChg chg="add mod">
          <ac:chgData name="COLSTON, Sarah (NHS ARDEN AND GREATER EAST MIDLANDS COMMISSIONING SUPPORT UNIT)" userId="078ea9ed-f6f4-44fe-80de-868ac787b1df" providerId="ADAL" clId="{FA2D6113-C9DF-43AF-8E81-52D0E3D3E3A4}" dt="2023-06-07T16:24:02.782" v="6" actId="1076"/>
          <ac:picMkLst>
            <pc:docMk/>
            <pc:sldMk cId="1034864151" sldId="256"/>
            <ac:picMk id="5" creationId="{CD0ED5F5-A1D1-997C-C5AF-26D059176C2D}"/>
          </ac:picMkLst>
        </pc:picChg>
      </pc:sldChg>
      <pc:sldChg chg="modSp">
        <pc:chgData name="COLSTON, Sarah (NHS ARDEN AND GREATER EAST MIDLANDS COMMISSIONING SUPPORT UNIT)" userId="078ea9ed-f6f4-44fe-80de-868ac787b1df" providerId="ADAL" clId="{FA2D6113-C9DF-43AF-8E81-52D0E3D3E3A4}" dt="2023-06-07T16:27:34.980" v="34" actId="20577"/>
        <pc:sldMkLst>
          <pc:docMk/>
          <pc:sldMk cId="1895015208" sldId="349"/>
        </pc:sldMkLst>
        <pc:spChg chg="mod">
          <ac:chgData name="COLSTON, Sarah (NHS ARDEN AND GREATER EAST MIDLANDS COMMISSIONING SUPPORT UNIT)" userId="078ea9ed-f6f4-44fe-80de-868ac787b1df" providerId="ADAL" clId="{FA2D6113-C9DF-43AF-8E81-52D0E3D3E3A4}" dt="2023-06-07T16:27:34.980" v="34" actId="20577"/>
          <ac:spMkLst>
            <pc:docMk/>
            <pc:sldMk cId="1895015208" sldId="349"/>
            <ac:spMk id="7" creationId="{1191F516-0129-0CD2-2E3C-D6C4E94D435C}"/>
          </ac:spMkLst>
        </pc:spChg>
      </pc:sldChg>
      <pc:sldChg chg="modSp mod">
        <pc:chgData name="COLSTON, Sarah (NHS ARDEN AND GREATER EAST MIDLANDS COMMISSIONING SUPPORT UNIT)" userId="078ea9ed-f6f4-44fe-80de-868ac787b1df" providerId="ADAL" clId="{FA2D6113-C9DF-43AF-8E81-52D0E3D3E3A4}" dt="2023-06-07T16:25:59.099" v="25" actId="20577"/>
        <pc:sldMkLst>
          <pc:docMk/>
          <pc:sldMk cId="2508947102" sldId="387"/>
        </pc:sldMkLst>
        <pc:spChg chg="mod">
          <ac:chgData name="COLSTON, Sarah (NHS ARDEN AND GREATER EAST MIDLANDS COMMISSIONING SUPPORT UNIT)" userId="078ea9ed-f6f4-44fe-80de-868ac787b1df" providerId="ADAL" clId="{FA2D6113-C9DF-43AF-8E81-52D0E3D3E3A4}" dt="2023-06-07T16:25:59.099" v="25" actId="20577"/>
          <ac:spMkLst>
            <pc:docMk/>
            <pc:sldMk cId="2508947102" sldId="387"/>
            <ac:spMk id="3" creationId="{267F6D3C-6A82-7C87-0921-C11BC3D0EEC0}"/>
          </ac:spMkLst>
        </pc:spChg>
      </pc:sldChg>
      <pc:sldChg chg="modSp mod">
        <pc:chgData name="COLSTON, Sarah (NHS ARDEN AND GREATER EAST MIDLANDS COMMISSIONING SUPPORT UNIT)" userId="078ea9ed-f6f4-44fe-80de-868ac787b1df" providerId="ADAL" clId="{FA2D6113-C9DF-43AF-8E81-52D0E3D3E3A4}" dt="2023-06-07T16:27:03.155" v="32" actId="20577"/>
        <pc:sldMkLst>
          <pc:docMk/>
          <pc:sldMk cId="1690744187" sldId="397"/>
        </pc:sldMkLst>
        <pc:spChg chg="mod">
          <ac:chgData name="COLSTON, Sarah (NHS ARDEN AND GREATER EAST MIDLANDS COMMISSIONING SUPPORT UNIT)" userId="078ea9ed-f6f4-44fe-80de-868ac787b1df" providerId="ADAL" clId="{FA2D6113-C9DF-43AF-8E81-52D0E3D3E3A4}" dt="2023-06-07T16:27:03.155" v="32" actId="20577"/>
          <ac:spMkLst>
            <pc:docMk/>
            <pc:sldMk cId="1690744187" sldId="397"/>
            <ac:spMk id="9" creationId="{D1E35ADA-6E01-9039-F510-02709DCCE02A}"/>
          </ac:spMkLst>
        </pc:spChg>
      </pc:sldChg>
      <pc:sldChg chg="modSp mod">
        <pc:chgData name="COLSTON, Sarah (NHS ARDEN AND GREATER EAST MIDLANDS COMMISSIONING SUPPORT UNIT)" userId="078ea9ed-f6f4-44fe-80de-868ac787b1df" providerId="ADAL" clId="{FA2D6113-C9DF-43AF-8E81-52D0E3D3E3A4}" dt="2023-06-07T16:27:16.775" v="33" actId="20577"/>
        <pc:sldMkLst>
          <pc:docMk/>
          <pc:sldMk cId="631269923" sldId="401"/>
        </pc:sldMkLst>
        <pc:spChg chg="mod">
          <ac:chgData name="COLSTON, Sarah (NHS ARDEN AND GREATER EAST MIDLANDS COMMISSIONING SUPPORT UNIT)" userId="078ea9ed-f6f4-44fe-80de-868ac787b1df" providerId="ADAL" clId="{FA2D6113-C9DF-43AF-8E81-52D0E3D3E3A4}" dt="2023-06-07T16:27:16.775" v="33" actId="20577"/>
          <ac:spMkLst>
            <pc:docMk/>
            <pc:sldMk cId="631269923" sldId="401"/>
            <ac:spMk id="9" creationId="{790E045E-AAA1-C3B4-B964-468870A85449}"/>
          </ac:spMkLst>
        </pc:spChg>
      </pc:sldChg>
      <pc:sldChg chg="modSp mod">
        <pc:chgData name="COLSTON, Sarah (NHS ARDEN AND GREATER EAST MIDLANDS COMMISSIONING SUPPORT UNIT)" userId="078ea9ed-f6f4-44fe-80de-868ac787b1df" providerId="ADAL" clId="{FA2D6113-C9DF-43AF-8E81-52D0E3D3E3A4}" dt="2023-06-07T16:26:22.050" v="31" actId="20577"/>
        <pc:sldMkLst>
          <pc:docMk/>
          <pc:sldMk cId="674139612" sldId="493"/>
        </pc:sldMkLst>
        <pc:spChg chg="mod">
          <ac:chgData name="COLSTON, Sarah (NHS ARDEN AND GREATER EAST MIDLANDS COMMISSIONING SUPPORT UNIT)" userId="078ea9ed-f6f4-44fe-80de-868ac787b1df" providerId="ADAL" clId="{FA2D6113-C9DF-43AF-8E81-52D0E3D3E3A4}" dt="2023-06-07T16:26:22.050" v="31" actId="20577"/>
          <ac:spMkLst>
            <pc:docMk/>
            <pc:sldMk cId="674139612" sldId="493"/>
            <ac:spMk id="3" creationId="{267F6D3C-6A82-7C87-0921-C11BC3D0EEC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Users\markdayer\Desktop\NICOR%202023%20Report\Projected%20Ablation%20Number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markdayer\Desktop\NICOR%202023%20Report\Report%202023\GMC%20Numbers%20and%20Quality%20Standard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markdayer\Desktop\NICOR%202023%20Report\Report%202023\3%20Year%20Data%20GMC.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markdayer\Desktop\NICOR%202023%20Report\Report%202023\3%20Year%20Data%20GMC.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markdayer\Desktop\NICOR%202023%20Report\Report%202023\3%20Year%20Data%20GMC.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markdayer\Desktop\NICOR%202023%20Report\Report%202023\3%20Year%20Data%20GMC.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GB" sz="1600"/>
              <a:t>Total Ablation Numbers - Actual vs. Projected</a:t>
            </a:r>
          </a:p>
        </c:rich>
      </c:tx>
      <c:layout>
        <c:manualLayout>
          <c:xMode val="edge"/>
          <c:yMode val="edge"/>
          <c:x val="0.15961738627236621"/>
          <c:y val="8.0901510373866906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v>Actual</c:v>
          </c:tx>
          <c:spPr>
            <a:solidFill>
              <a:schemeClr val="accent1"/>
            </a:solidFill>
            <a:ln>
              <a:noFill/>
            </a:ln>
            <a:effectLst/>
            <a:sp3d/>
          </c:spPr>
          <c:invertIfNegative val="0"/>
          <c:cat>
            <c:strRef>
              <c:f>Data!$B$1:$I$1</c:f>
              <c:strCache>
                <c:ptCount val="8"/>
                <c:pt idx="0">
                  <c:v>2014/15</c:v>
                </c:pt>
                <c:pt idx="1">
                  <c:v>2015/16</c:v>
                </c:pt>
                <c:pt idx="2">
                  <c:v>2016/17</c:v>
                </c:pt>
                <c:pt idx="3">
                  <c:v>2017/18</c:v>
                </c:pt>
                <c:pt idx="4">
                  <c:v>2018/19</c:v>
                </c:pt>
                <c:pt idx="5">
                  <c:v>2019/20</c:v>
                </c:pt>
                <c:pt idx="6">
                  <c:v>2020/21</c:v>
                </c:pt>
                <c:pt idx="7">
                  <c:v>2021/22</c:v>
                </c:pt>
              </c:strCache>
            </c:strRef>
          </c:cat>
          <c:val>
            <c:numRef>
              <c:f>Data!$B$6:$I$6</c:f>
              <c:numCache>
                <c:formatCode>#,##0</c:formatCode>
                <c:ptCount val="8"/>
                <c:pt idx="0">
                  <c:v>15769</c:v>
                </c:pt>
                <c:pt idx="1">
                  <c:v>17847</c:v>
                </c:pt>
                <c:pt idx="2">
                  <c:v>18758</c:v>
                </c:pt>
                <c:pt idx="3">
                  <c:v>19209</c:v>
                </c:pt>
                <c:pt idx="4">
                  <c:v>19867</c:v>
                </c:pt>
                <c:pt idx="5">
                  <c:v>20408</c:v>
                </c:pt>
                <c:pt idx="6">
                  <c:v>13340</c:v>
                </c:pt>
                <c:pt idx="7">
                  <c:v>18187</c:v>
                </c:pt>
              </c:numCache>
            </c:numRef>
          </c:val>
          <c:extLst>
            <c:ext xmlns:c16="http://schemas.microsoft.com/office/drawing/2014/chart" uri="{C3380CC4-5D6E-409C-BE32-E72D297353CC}">
              <c16:uniqueId val="{00000000-534C-3C4C-B973-8E23F8F44303}"/>
            </c:ext>
          </c:extLst>
        </c:ser>
        <c:ser>
          <c:idx val="1"/>
          <c:order val="1"/>
          <c:tx>
            <c:v>Projected (2015)</c:v>
          </c:tx>
          <c:spPr>
            <a:solidFill>
              <a:schemeClr val="accent2"/>
            </a:solidFill>
            <a:ln>
              <a:noFill/>
            </a:ln>
            <a:effectLst/>
            <a:sp3d/>
          </c:spPr>
          <c:invertIfNegative val="0"/>
          <c:val>
            <c:numRef>
              <c:f>Data!$B$7:$I$7</c:f>
              <c:numCache>
                <c:formatCode>#,##0</c:formatCode>
                <c:ptCount val="8"/>
                <c:pt idx="0">
                  <c:v>15769</c:v>
                </c:pt>
                <c:pt idx="1">
                  <c:v>17847</c:v>
                </c:pt>
                <c:pt idx="2">
                  <c:v>18578</c:v>
                </c:pt>
                <c:pt idx="3">
                  <c:v>19209</c:v>
                </c:pt>
                <c:pt idx="4">
                  <c:v>19867</c:v>
                </c:pt>
                <c:pt idx="5">
                  <c:v>20408</c:v>
                </c:pt>
                <c:pt idx="6">
                  <c:v>21087</c:v>
                </c:pt>
                <c:pt idx="7">
                  <c:v>21710</c:v>
                </c:pt>
              </c:numCache>
            </c:numRef>
          </c:val>
          <c:extLst>
            <c:ext xmlns:c16="http://schemas.microsoft.com/office/drawing/2014/chart" uri="{C3380CC4-5D6E-409C-BE32-E72D297353CC}">
              <c16:uniqueId val="{00000001-534C-3C4C-B973-8E23F8F44303}"/>
            </c:ext>
          </c:extLst>
        </c:ser>
        <c:dLbls>
          <c:showLegendKey val="0"/>
          <c:showVal val="0"/>
          <c:showCatName val="0"/>
          <c:showSerName val="0"/>
          <c:showPercent val="0"/>
          <c:showBubbleSize val="0"/>
        </c:dLbls>
        <c:gapWidth val="150"/>
        <c:shape val="box"/>
        <c:axId val="772469136"/>
        <c:axId val="772628272"/>
        <c:axId val="410853120"/>
      </c:bar3DChart>
      <c:catAx>
        <c:axId val="7724691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2628272"/>
        <c:crosses val="autoZero"/>
        <c:auto val="1"/>
        <c:lblAlgn val="ctr"/>
        <c:lblOffset val="100"/>
        <c:noMultiLvlLbl val="0"/>
      </c:catAx>
      <c:valAx>
        <c:axId val="7726282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72469136"/>
        <c:crosses val="autoZero"/>
        <c:crossBetween val="between"/>
      </c:valAx>
      <c:serAx>
        <c:axId val="410853120"/>
        <c:scaling>
          <c:orientation val="minMax"/>
        </c:scaling>
        <c:delete val="1"/>
        <c:axPos val="b"/>
        <c:majorTickMark val="none"/>
        <c:minorTickMark val="none"/>
        <c:tickLblPos val="nextTo"/>
        <c:crossAx val="772628272"/>
        <c:crosses val="autoZero"/>
      </c:ser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v>2021-22</c:v>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'2021-22 - Data'!$P$42:$P$53</c:f>
              <c:strCache>
                <c:ptCount val="12"/>
                <c:pt idx="0">
                  <c:v>1-24</c:v>
                </c:pt>
                <c:pt idx="1">
                  <c:v>25-49</c:v>
                </c:pt>
                <c:pt idx="2">
                  <c:v>50-74</c:v>
                </c:pt>
                <c:pt idx="3">
                  <c:v>75-99</c:v>
                </c:pt>
                <c:pt idx="4">
                  <c:v>100-124</c:v>
                </c:pt>
                <c:pt idx="5">
                  <c:v>125-149</c:v>
                </c:pt>
                <c:pt idx="6">
                  <c:v>150-174</c:v>
                </c:pt>
                <c:pt idx="7">
                  <c:v>175-199</c:v>
                </c:pt>
                <c:pt idx="8">
                  <c:v>200-224</c:v>
                </c:pt>
                <c:pt idx="9">
                  <c:v>225-249</c:v>
                </c:pt>
                <c:pt idx="10">
                  <c:v>250-274</c:v>
                </c:pt>
                <c:pt idx="11">
                  <c:v>275-299</c:v>
                </c:pt>
              </c:strCache>
            </c:strRef>
          </c:cat>
          <c:val>
            <c:numRef>
              <c:f>'2021-22 - Data'!$R$42:$R$53</c:f>
              <c:numCache>
                <c:formatCode>General</c:formatCode>
                <c:ptCount val="12"/>
                <c:pt idx="0">
                  <c:v>161</c:v>
                </c:pt>
                <c:pt idx="1">
                  <c:v>49</c:v>
                </c:pt>
                <c:pt idx="2">
                  <c:v>61</c:v>
                </c:pt>
                <c:pt idx="3">
                  <c:v>43</c:v>
                </c:pt>
                <c:pt idx="4">
                  <c:v>42</c:v>
                </c:pt>
                <c:pt idx="5">
                  <c:v>30</c:v>
                </c:pt>
                <c:pt idx="6">
                  <c:v>20</c:v>
                </c:pt>
                <c:pt idx="7">
                  <c:v>7</c:v>
                </c:pt>
                <c:pt idx="8">
                  <c:v>5</c:v>
                </c:pt>
                <c:pt idx="9">
                  <c:v>2</c:v>
                </c:pt>
                <c:pt idx="10">
                  <c:v>1</c:v>
                </c:pt>
                <c:pt idx="11">
                  <c:v>1</c:v>
                </c:pt>
              </c:numCache>
            </c:numRef>
          </c:val>
          <c:extLst>
            <c:ext xmlns:c16="http://schemas.microsoft.com/office/drawing/2014/chart" uri="{C3380CC4-5D6E-409C-BE32-E72D297353CC}">
              <c16:uniqueId val="{00000000-1B7B-0046-8D40-C3CDB65AA381}"/>
            </c:ext>
          </c:extLst>
        </c:ser>
        <c:dLbls>
          <c:showLegendKey val="0"/>
          <c:showVal val="0"/>
          <c:showCatName val="0"/>
          <c:showSerName val="0"/>
          <c:showPercent val="0"/>
          <c:showBubbleSize val="0"/>
        </c:dLbls>
        <c:gapWidth val="150"/>
        <c:shape val="box"/>
        <c:axId val="647652159"/>
        <c:axId val="2048807088"/>
        <c:axId val="2130479807"/>
      </c:bar3DChart>
      <c:catAx>
        <c:axId val="647652159"/>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sz="1400"/>
                  <a:t>Number of Ablations</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48807088"/>
        <c:crosses val="autoZero"/>
        <c:auto val="1"/>
        <c:lblAlgn val="ctr"/>
        <c:lblOffset val="100"/>
        <c:noMultiLvlLbl val="0"/>
      </c:catAx>
      <c:valAx>
        <c:axId val="20488070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sz="1400"/>
                  <a:t>Number of Operators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47652159"/>
        <c:crosses val="autoZero"/>
        <c:crossBetween val="between"/>
      </c:valAx>
      <c:serAx>
        <c:axId val="2130479807"/>
        <c:scaling>
          <c:orientation val="minMax"/>
        </c:scaling>
        <c:delete val="1"/>
        <c:axPos val="b"/>
        <c:majorTickMark val="none"/>
        <c:minorTickMark val="none"/>
        <c:tickLblPos val="nextTo"/>
        <c:crossAx val="2048807088"/>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a:t>Complex Ablation: 15-29 Procedures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Ablation - 20-39</c:v>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Trainees!$A$4:$A$8</c:f>
              <c:strCache>
                <c:ptCount val="5"/>
                <c:pt idx="0">
                  <c:v>2017/18</c:v>
                </c:pt>
                <c:pt idx="1">
                  <c:v>2018/19</c:v>
                </c:pt>
                <c:pt idx="2">
                  <c:v>2019/20</c:v>
                </c:pt>
                <c:pt idx="3">
                  <c:v>2020/21</c:v>
                </c:pt>
                <c:pt idx="4">
                  <c:v>2021/22</c:v>
                </c:pt>
              </c:strCache>
            </c:strRef>
          </c:cat>
          <c:val>
            <c:numRef>
              <c:f>Trainees!$E$4:$E$8</c:f>
              <c:numCache>
                <c:formatCode>General</c:formatCode>
                <c:ptCount val="5"/>
                <c:pt idx="0">
                  <c:v>4</c:v>
                </c:pt>
                <c:pt idx="1">
                  <c:v>5</c:v>
                </c:pt>
                <c:pt idx="2">
                  <c:v>7</c:v>
                </c:pt>
                <c:pt idx="3">
                  <c:v>16</c:v>
                </c:pt>
                <c:pt idx="4">
                  <c:v>13</c:v>
                </c:pt>
              </c:numCache>
            </c:numRef>
          </c:val>
          <c:extLst>
            <c:ext xmlns:c16="http://schemas.microsoft.com/office/drawing/2014/chart" uri="{C3380CC4-5D6E-409C-BE32-E72D297353CC}">
              <c16:uniqueId val="{00000000-FA03-0F45-804B-EC9838E0509A}"/>
            </c:ext>
          </c:extLst>
        </c:ser>
        <c:dLbls>
          <c:showLegendKey val="0"/>
          <c:showVal val="0"/>
          <c:showCatName val="0"/>
          <c:showSerName val="0"/>
          <c:showPercent val="0"/>
          <c:showBubbleSize val="0"/>
        </c:dLbls>
        <c:gapWidth val="50"/>
        <c:axId val="235259807"/>
        <c:axId val="383388351"/>
      </c:barChart>
      <c:catAx>
        <c:axId val="235259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83388351"/>
        <c:crosses val="autoZero"/>
        <c:auto val="1"/>
        <c:lblAlgn val="ctr"/>
        <c:lblOffset val="100"/>
        <c:noMultiLvlLbl val="0"/>
      </c:catAx>
      <c:valAx>
        <c:axId val="383388351"/>
        <c:scaling>
          <c:orientation val="minMax"/>
          <c:max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5259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a:t>Complex Ablation: 30+ Procedures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Complex Ablation 30+</c:v>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Trainees!$A$4:$A$8</c:f>
              <c:strCache>
                <c:ptCount val="5"/>
                <c:pt idx="0">
                  <c:v>2017/18</c:v>
                </c:pt>
                <c:pt idx="1">
                  <c:v>2018/19</c:v>
                </c:pt>
                <c:pt idx="2">
                  <c:v>2019/20</c:v>
                </c:pt>
                <c:pt idx="3">
                  <c:v>2020/21</c:v>
                </c:pt>
                <c:pt idx="4">
                  <c:v>2021/22</c:v>
                </c:pt>
              </c:strCache>
            </c:strRef>
          </c:cat>
          <c:val>
            <c:numRef>
              <c:f>Trainees!$F$4:$F$8</c:f>
              <c:numCache>
                <c:formatCode>General</c:formatCode>
                <c:ptCount val="5"/>
                <c:pt idx="0">
                  <c:v>18</c:v>
                </c:pt>
                <c:pt idx="1">
                  <c:v>18</c:v>
                </c:pt>
                <c:pt idx="2">
                  <c:v>13</c:v>
                </c:pt>
                <c:pt idx="3">
                  <c:v>9</c:v>
                </c:pt>
                <c:pt idx="4">
                  <c:v>12</c:v>
                </c:pt>
              </c:numCache>
            </c:numRef>
          </c:val>
          <c:extLst>
            <c:ext xmlns:c16="http://schemas.microsoft.com/office/drawing/2014/chart" uri="{C3380CC4-5D6E-409C-BE32-E72D297353CC}">
              <c16:uniqueId val="{00000000-D3F8-054F-8B2B-747ABE239E0E}"/>
            </c:ext>
          </c:extLst>
        </c:ser>
        <c:dLbls>
          <c:showLegendKey val="0"/>
          <c:showVal val="0"/>
          <c:showCatName val="0"/>
          <c:showSerName val="0"/>
          <c:showPercent val="0"/>
          <c:showBubbleSize val="0"/>
        </c:dLbls>
        <c:gapWidth val="50"/>
        <c:axId val="235259807"/>
        <c:axId val="383388351"/>
      </c:barChart>
      <c:catAx>
        <c:axId val="235259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83388351"/>
        <c:crosses val="autoZero"/>
        <c:auto val="1"/>
        <c:lblAlgn val="ctr"/>
        <c:lblOffset val="100"/>
        <c:noMultiLvlLbl val="0"/>
      </c:catAx>
      <c:valAx>
        <c:axId val="383388351"/>
        <c:scaling>
          <c:orientation val="minMax"/>
          <c:max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5259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a:t>All Ablation: 20-39 Procedures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Ablation - 20-39</c:v>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Trainees!$A$4:$A$8</c:f>
              <c:strCache>
                <c:ptCount val="5"/>
                <c:pt idx="0">
                  <c:v>2017/18</c:v>
                </c:pt>
                <c:pt idx="1">
                  <c:v>2018/19</c:v>
                </c:pt>
                <c:pt idx="2">
                  <c:v>2019/20</c:v>
                </c:pt>
                <c:pt idx="3">
                  <c:v>2020/21</c:v>
                </c:pt>
                <c:pt idx="4">
                  <c:v>2021/22</c:v>
                </c:pt>
              </c:strCache>
            </c:strRef>
          </c:cat>
          <c:val>
            <c:numRef>
              <c:f>Trainees!$B$4:$B$8</c:f>
              <c:numCache>
                <c:formatCode>General</c:formatCode>
                <c:ptCount val="5"/>
                <c:pt idx="0">
                  <c:v>4</c:v>
                </c:pt>
                <c:pt idx="1">
                  <c:v>7</c:v>
                </c:pt>
                <c:pt idx="2">
                  <c:v>8</c:v>
                </c:pt>
                <c:pt idx="3">
                  <c:v>15</c:v>
                </c:pt>
                <c:pt idx="4">
                  <c:v>8</c:v>
                </c:pt>
              </c:numCache>
            </c:numRef>
          </c:val>
          <c:extLst>
            <c:ext xmlns:c16="http://schemas.microsoft.com/office/drawing/2014/chart" uri="{C3380CC4-5D6E-409C-BE32-E72D297353CC}">
              <c16:uniqueId val="{00000000-2F48-394A-9CB5-E2D4F4AA2725}"/>
            </c:ext>
          </c:extLst>
        </c:ser>
        <c:dLbls>
          <c:showLegendKey val="0"/>
          <c:showVal val="0"/>
          <c:showCatName val="0"/>
          <c:showSerName val="0"/>
          <c:showPercent val="0"/>
          <c:showBubbleSize val="0"/>
        </c:dLbls>
        <c:gapWidth val="50"/>
        <c:axId val="235259807"/>
        <c:axId val="383388351"/>
      </c:barChart>
      <c:catAx>
        <c:axId val="235259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83388351"/>
        <c:crosses val="autoZero"/>
        <c:auto val="1"/>
        <c:lblAlgn val="ctr"/>
        <c:lblOffset val="100"/>
        <c:noMultiLvlLbl val="0"/>
      </c:catAx>
      <c:valAx>
        <c:axId val="383388351"/>
        <c:scaling>
          <c:orientation val="minMax"/>
          <c:max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5259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a:t>All Ablation: 40+ Procedures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Ablation - 40+</c:v>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Trainees!$A$4:$A$8</c:f>
              <c:strCache>
                <c:ptCount val="5"/>
                <c:pt idx="0">
                  <c:v>2017/18</c:v>
                </c:pt>
                <c:pt idx="1">
                  <c:v>2018/19</c:v>
                </c:pt>
                <c:pt idx="2">
                  <c:v>2019/20</c:v>
                </c:pt>
                <c:pt idx="3">
                  <c:v>2020/21</c:v>
                </c:pt>
                <c:pt idx="4">
                  <c:v>2021/22</c:v>
                </c:pt>
              </c:strCache>
            </c:strRef>
          </c:cat>
          <c:val>
            <c:numRef>
              <c:f>Trainees!$C$4:$C$8</c:f>
              <c:numCache>
                <c:formatCode>General</c:formatCode>
                <c:ptCount val="5"/>
                <c:pt idx="0">
                  <c:v>20</c:v>
                </c:pt>
                <c:pt idx="1">
                  <c:v>20</c:v>
                </c:pt>
                <c:pt idx="2">
                  <c:v>18</c:v>
                </c:pt>
                <c:pt idx="3">
                  <c:v>14</c:v>
                </c:pt>
                <c:pt idx="4">
                  <c:v>19</c:v>
                </c:pt>
              </c:numCache>
            </c:numRef>
          </c:val>
          <c:extLst>
            <c:ext xmlns:c16="http://schemas.microsoft.com/office/drawing/2014/chart" uri="{C3380CC4-5D6E-409C-BE32-E72D297353CC}">
              <c16:uniqueId val="{00000000-A4E7-3946-879B-01AFE14A813F}"/>
            </c:ext>
          </c:extLst>
        </c:ser>
        <c:dLbls>
          <c:showLegendKey val="0"/>
          <c:showVal val="0"/>
          <c:showCatName val="0"/>
          <c:showSerName val="0"/>
          <c:showPercent val="0"/>
          <c:showBubbleSize val="0"/>
        </c:dLbls>
        <c:gapWidth val="50"/>
        <c:axId val="235259807"/>
        <c:axId val="383388351"/>
      </c:barChart>
      <c:catAx>
        <c:axId val="235259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83388351"/>
        <c:crosses val="autoZero"/>
        <c:auto val="1"/>
        <c:lblAlgn val="ctr"/>
        <c:lblOffset val="100"/>
        <c:noMultiLvlLbl val="0"/>
      </c:catAx>
      <c:valAx>
        <c:axId val="383388351"/>
        <c:scaling>
          <c:orientation val="minMax"/>
          <c:max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5259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C95DA5-8B58-E04B-9E9D-C1B1F0702F9C}" type="doc">
      <dgm:prSet loTypeId="urn:microsoft.com/office/officeart/2005/8/layout/process1" loCatId="" qsTypeId="urn:microsoft.com/office/officeart/2005/8/quickstyle/simple1" qsCatId="simple" csTypeId="urn:microsoft.com/office/officeart/2005/8/colors/accent1_2" csCatId="accent1" phldr="1"/>
      <dgm:spPr/>
    </dgm:pt>
    <dgm:pt modelId="{20BEC823-41B7-274E-85BB-038C01798A26}">
      <dgm:prSet phldrT="[Text]"/>
      <dgm:spPr/>
      <dgm:t>
        <a:bodyPr/>
        <a:lstStyle/>
        <a:p>
          <a:r>
            <a:rPr lang="en-GB"/>
            <a:t>UCL (2011)</a:t>
          </a:r>
        </a:p>
      </dgm:t>
    </dgm:pt>
    <dgm:pt modelId="{112C91AC-D1C9-1840-A49A-C4BD32E1C2C0}" type="parTrans" cxnId="{180E723F-9167-124D-8CB2-3962C0E12FFE}">
      <dgm:prSet/>
      <dgm:spPr/>
      <dgm:t>
        <a:bodyPr/>
        <a:lstStyle/>
        <a:p>
          <a:endParaRPr lang="en-GB"/>
        </a:p>
      </dgm:t>
    </dgm:pt>
    <dgm:pt modelId="{F79F0B44-0BB4-C64E-AE53-481EC16700B0}" type="sibTrans" cxnId="{180E723F-9167-124D-8CB2-3962C0E12FFE}">
      <dgm:prSet/>
      <dgm:spPr/>
      <dgm:t>
        <a:bodyPr/>
        <a:lstStyle/>
        <a:p>
          <a:endParaRPr lang="en-GB"/>
        </a:p>
      </dgm:t>
    </dgm:pt>
    <dgm:pt modelId="{75B23346-9D5D-F44A-B10B-31B3EE070ABC}">
      <dgm:prSet phldrT="[Text]"/>
      <dgm:spPr/>
      <dgm:t>
        <a:bodyPr/>
        <a:lstStyle/>
        <a:p>
          <a:r>
            <a:rPr lang="en-GB"/>
            <a:t>Barts</a:t>
          </a:r>
        </a:p>
      </dgm:t>
    </dgm:pt>
    <dgm:pt modelId="{0CD0D106-D1D6-A24B-ADDB-A9091083E10A}" type="parTrans" cxnId="{0776EB62-B126-E24B-9480-4B811DF78EF3}">
      <dgm:prSet/>
      <dgm:spPr/>
      <dgm:t>
        <a:bodyPr/>
        <a:lstStyle/>
        <a:p>
          <a:endParaRPr lang="en-GB"/>
        </a:p>
      </dgm:t>
    </dgm:pt>
    <dgm:pt modelId="{25A9295E-D007-9A47-87A1-1E07FB2CA745}" type="sibTrans" cxnId="{0776EB62-B126-E24B-9480-4B811DF78EF3}">
      <dgm:prSet/>
      <dgm:spPr/>
      <dgm:t>
        <a:bodyPr/>
        <a:lstStyle/>
        <a:p>
          <a:endParaRPr lang="en-GB"/>
        </a:p>
      </dgm:t>
    </dgm:pt>
    <dgm:pt modelId="{521CDFAD-5526-AB40-A236-D8B5DC26A873}">
      <dgm:prSet phldrT="[Text]"/>
      <dgm:spPr/>
      <dgm:t>
        <a:bodyPr/>
        <a:lstStyle/>
        <a:p>
          <a:r>
            <a:rPr lang="en-GB" dirty="0"/>
            <a:t>Arden and Gem (2022)</a:t>
          </a:r>
        </a:p>
      </dgm:t>
    </dgm:pt>
    <dgm:pt modelId="{05CEF1D6-A390-4440-910B-88AC627A11E7}" type="parTrans" cxnId="{72EE3FE0-09BA-4845-8021-75B5E3E546DB}">
      <dgm:prSet/>
      <dgm:spPr/>
      <dgm:t>
        <a:bodyPr/>
        <a:lstStyle/>
        <a:p>
          <a:endParaRPr lang="en-GB"/>
        </a:p>
      </dgm:t>
    </dgm:pt>
    <dgm:pt modelId="{A0A3FD71-9C49-8147-8749-07F0B78E964B}" type="sibTrans" cxnId="{72EE3FE0-09BA-4845-8021-75B5E3E546DB}">
      <dgm:prSet/>
      <dgm:spPr/>
      <dgm:t>
        <a:bodyPr/>
        <a:lstStyle/>
        <a:p>
          <a:endParaRPr lang="en-GB"/>
        </a:p>
      </dgm:t>
    </dgm:pt>
    <dgm:pt modelId="{D4B032A0-059D-9244-A25A-4AC2116E97A7}" type="pres">
      <dgm:prSet presAssocID="{25C95DA5-8B58-E04B-9E9D-C1B1F0702F9C}" presName="Name0" presStyleCnt="0">
        <dgm:presLayoutVars>
          <dgm:dir/>
          <dgm:resizeHandles val="exact"/>
        </dgm:presLayoutVars>
      </dgm:prSet>
      <dgm:spPr/>
    </dgm:pt>
    <dgm:pt modelId="{8B2B2D9E-88BB-434E-BFB0-34730B0026F6}" type="pres">
      <dgm:prSet presAssocID="{20BEC823-41B7-274E-85BB-038C01798A26}" presName="node" presStyleLbl="node1" presStyleIdx="0" presStyleCnt="3">
        <dgm:presLayoutVars>
          <dgm:bulletEnabled val="1"/>
        </dgm:presLayoutVars>
      </dgm:prSet>
      <dgm:spPr/>
    </dgm:pt>
    <dgm:pt modelId="{B19D05F4-689A-4C46-A0F7-FE128415EDD1}" type="pres">
      <dgm:prSet presAssocID="{F79F0B44-0BB4-C64E-AE53-481EC16700B0}" presName="sibTrans" presStyleLbl="sibTrans2D1" presStyleIdx="0" presStyleCnt="2"/>
      <dgm:spPr/>
    </dgm:pt>
    <dgm:pt modelId="{714F2B8D-4CE4-4942-837F-092798F11C6F}" type="pres">
      <dgm:prSet presAssocID="{F79F0B44-0BB4-C64E-AE53-481EC16700B0}" presName="connectorText" presStyleLbl="sibTrans2D1" presStyleIdx="0" presStyleCnt="2"/>
      <dgm:spPr/>
    </dgm:pt>
    <dgm:pt modelId="{26330DE8-6068-4E43-8216-E1A905453152}" type="pres">
      <dgm:prSet presAssocID="{75B23346-9D5D-F44A-B10B-31B3EE070ABC}" presName="node" presStyleLbl="node1" presStyleIdx="1" presStyleCnt="3">
        <dgm:presLayoutVars>
          <dgm:bulletEnabled val="1"/>
        </dgm:presLayoutVars>
      </dgm:prSet>
      <dgm:spPr/>
    </dgm:pt>
    <dgm:pt modelId="{06C4BF86-4B0F-9644-BD56-DA2B79384372}" type="pres">
      <dgm:prSet presAssocID="{25A9295E-D007-9A47-87A1-1E07FB2CA745}" presName="sibTrans" presStyleLbl="sibTrans2D1" presStyleIdx="1" presStyleCnt="2"/>
      <dgm:spPr/>
    </dgm:pt>
    <dgm:pt modelId="{828EFF49-BE02-D24B-A05D-EEC90CBFE3BB}" type="pres">
      <dgm:prSet presAssocID="{25A9295E-D007-9A47-87A1-1E07FB2CA745}" presName="connectorText" presStyleLbl="sibTrans2D1" presStyleIdx="1" presStyleCnt="2"/>
      <dgm:spPr/>
    </dgm:pt>
    <dgm:pt modelId="{BA3420E8-D38B-D54C-9FC8-1E5F4CFD5BC0}" type="pres">
      <dgm:prSet presAssocID="{521CDFAD-5526-AB40-A236-D8B5DC26A873}" presName="node" presStyleLbl="node1" presStyleIdx="2" presStyleCnt="3">
        <dgm:presLayoutVars>
          <dgm:bulletEnabled val="1"/>
        </dgm:presLayoutVars>
      </dgm:prSet>
      <dgm:spPr/>
    </dgm:pt>
  </dgm:ptLst>
  <dgm:cxnLst>
    <dgm:cxn modelId="{35B45909-CC61-9D4D-9FB3-F8E715B061DD}" type="presOf" srcId="{25C95DA5-8B58-E04B-9E9D-C1B1F0702F9C}" destId="{D4B032A0-059D-9244-A25A-4AC2116E97A7}" srcOrd="0" destOrd="0" presId="urn:microsoft.com/office/officeart/2005/8/layout/process1"/>
    <dgm:cxn modelId="{9DC6EE14-FA30-3145-821B-59799FF0E344}" type="presOf" srcId="{25A9295E-D007-9A47-87A1-1E07FB2CA745}" destId="{06C4BF86-4B0F-9644-BD56-DA2B79384372}" srcOrd="0" destOrd="0" presId="urn:microsoft.com/office/officeart/2005/8/layout/process1"/>
    <dgm:cxn modelId="{4942D227-E4E8-6C4D-BF64-C74FF78DF9F9}" type="presOf" srcId="{20BEC823-41B7-274E-85BB-038C01798A26}" destId="{8B2B2D9E-88BB-434E-BFB0-34730B0026F6}" srcOrd="0" destOrd="0" presId="urn:microsoft.com/office/officeart/2005/8/layout/process1"/>
    <dgm:cxn modelId="{180E723F-9167-124D-8CB2-3962C0E12FFE}" srcId="{25C95DA5-8B58-E04B-9E9D-C1B1F0702F9C}" destId="{20BEC823-41B7-274E-85BB-038C01798A26}" srcOrd="0" destOrd="0" parTransId="{112C91AC-D1C9-1840-A49A-C4BD32E1C2C0}" sibTransId="{F79F0B44-0BB4-C64E-AE53-481EC16700B0}"/>
    <dgm:cxn modelId="{0776EB62-B126-E24B-9480-4B811DF78EF3}" srcId="{25C95DA5-8B58-E04B-9E9D-C1B1F0702F9C}" destId="{75B23346-9D5D-F44A-B10B-31B3EE070ABC}" srcOrd="1" destOrd="0" parTransId="{0CD0D106-D1D6-A24B-ADDB-A9091083E10A}" sibTransId="{25A9295E-D007-9A47-87A1-1E07FB2CA745}"/>
    <dgm:cxn modelId="{2F95F44B-BE7D-6A42-87E9-4E4109AC8141}" type="presOf" srcId="{75B23346-9D5D-F44A-B10B-31B3EE070ABC}" destId="{26330DE8-6068-4E43-8216-E1A905453152}" srcOrd="0" destOrd="0" presId="urn:microsoft.com/office/officeart/2005/8/layout/process1"/>
    <dgm:cxn modelId="{72EE3FE0-09BA-4845-8021-75B5E3E546DB}" srcId="{25C95DA5-8B58-E04B-9E9D-C1B1F0702F9C}" destId="{521CDFAD-5526-AB40-A236-D8B5DC26A873}" srcOrd="2" destOrd="0" parTransId="{05CEF1D6-A390-4440-910B-88AC627A11E7}" sibTransId="{A0A3FD71-9C49-8147-8749-07F0B78E964B}"/>
    <dgm:cxn modelId="{325464E7-AF86-1340-93B3-C86F223D1CCC}" type="presOf" srcId="{521CDFAD-5526-AB40-A236-D8B5DC26A873}" destId="{BA3420E8-D38B-D54C-9FC8-1E5F4CFD5BC0}" srcOrd="0" destOrd="0" presId="urn:microsoft.com/office/officeart/2005/8/layout/process1"/>
    <dgm:cxn modelId="{E10F4AF5-2BE5-174A-9292-D3ACD77530D2}" type="presOf" srcId="{25A9295E-D007-9A47-87A1-1E07FB2CA745}" destId="{828EFF49-BE02-D24B-A05D-EEC90CBFE3BB}" srcOrd="1" destOrd="0" presId="urn:microsoft.com/office/officeart/2005/8/layout/process1"/>
    <dgm:cxn modelId="{E818A5FC-DFB8-5B47-A1A2-BA7A177DFE38}" type="presOf" srcId="{F79F0B44-0BB4-C64E-AE53-481EC16700B0}" destId="{B19D05F4-689A-4C46-A0F7-FE128415EDD1}" srcOrd="0" destOrd="0" presId="urn:microsoft.com/office/officeart/2005/8/layout/process1"/>
    <dgm:cxn modelId="{00C0F1FC-E806-614B-A71B-C942538881E7}" type="presOf" srcId="{F79F0B44-0BB4-C64E-AE53-481EC16700B0}" destId="{714F2B8D-4CE4-4942-837F-092798F11C6F}" srcOrd="1" destOrd="0" presId="urn:microsoft.com/office/officeart/2005/8/layout/process1"/>
    <dgm:cxn modelId="{0F769090-5676-CC43-ACB9-3B8098989E61}" type="presParOf" srcId="{D4B032A0-059D-9244-A25A-4AC2116E97A7}" destId="{8B2B2D9E-88BB-434E-BFB0-34730B0026F6}" srcOrd="0" destOrd="0" presId="urn:microsoft.com/office/officeart/2005/8/layout/process1"/>
    <dgm:cxn modelId="{DD28B8BF-41C6-6A42-9B33-3213C5592D7A}" type="presParOf" srcId="{D4B032A0-059D-9244-A25A-4AC2116E97A7}" destId="{B19D05F4-689A-4C46-A0F7-FE128415EDD1}" srcOrd="1" destOrd="0" presId="urn:microsoft.com/office/officeart/2005/8/layout/process1"/>
    <dgm:cxn modelId="{46CB6FCA-54AC-414F-BC99-FAA5372926C0}" type="presParOf" srcId="{B19D05F4-689A-4C46-A0F7-FE128415EDD1}" destId="{714F2B8D-4CE4-4942-837F-092798F11C6F}" srcOrd="0" destOrd="0" presId="urn:microsoft.com/office/officeart/2005/8/layout/process1"/>
    <dgm:cxn modelId="{AAB6086B-4A7C-8446-B73C-D644B6511C38}" type="presParOf" srcId="{D4B032A0-059D-9244-A25A-4AC2116E97A7}" destId="{26330DE8-6068-4E43-8216-E1A905453152}" srcOrd="2" destOrd="0" presId="urn:microsoft.com/office/officeart/2005/8/layout/process1"/>
    <dgm:cxn modelId="{560C53F7-98AF-4942-86AF-E403C8D25836}" type="presParOf" srcId="{D4B032A0-059D-9244-A25A-4AC2116E97A7}" destId="{06C4BF86-4B0F-9644-BD56-DA2B79384372}" srcOrd="3" destOrd="0" presId="urn:microsoft.com/office/officeart/2005/8/layout/process1"/>
    <dgm:cxn modelId="{647A9DC3-1DAD-5C47-BE50-6FF1EE0A5562}" type="presParOf" srcId="{06C4BF86-4B0F-9644-BD56-DA2B79384372}" destId="{828EFF49-BE02-D24B-A05D-EEC90CBFE3BB}" srcOrd="0" destOrd="0" presId="urn:microsoft.com/office/officeart/2005/8/layout/process1"/>
    <dgm:cxn modelId="{C459877D-6049-834B-B350-57695BAB2E75}" type="presParOf" srcId="{D4B032A0-059D-9244-A25A-4AC2116E97A7}" destId="{BA3420E8-D38B-D54C-9FC8-1E5F4CFD5BC0}"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B2D9E-88BB-434E-BFB0-34730B0026F6}">
      <dsp:nvSpPr>
        <dsp:cNvPr id="0" name=""/>
        <dsp:cNvSpPr/>
      </dsp:nvSpPr>
      <dsp:spPr>
        <a:xfrm>
          <a:off x="4531" y="0"/>
          <a:ext cx="1354509" cy="6139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UCL (2011)</a:t>
          </a:r>
        </a:p>
      </dsp:txBody>
      <dsp:txXfrm>
        <a:off x="22512" y="17981"/>
        <a:ext cx="1318547" cy="577958"/>
      </dsp:txXfrm>
    </dsp:sp>
    <dsp:sp modelId="{B19D05F4-689A-4C46-A0F7-FE128415EDD1}">
      <dsp:nvSpPr>
        <dsp:cNvPr id="0" name=""/>
        <dsp:cNvSpPr/>
      </dsp:nvSpPr>
      <dsp:spPr>
        <a:xfrm>
          <a:off x="1494492" y="139000"/>
          <a:ext cx="287156" cy="3359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1494492" y="206184"/>
        <a:ext cx="201009" cy="201550"/>
      </dsp:txXfrm>
    </dsp:sp>
    <dsp:sp modelId="{26330DE8-6068-4E43-8216-E1A905453152}">
      <dsp:nvSpPr>
        <dsp:cNvPr id="0" name=""/>
        <dsp:cNvSpPr/>
      </dsp:nvSpPr>
      <dsp:spPr>
        <a:xfrm>
          <a:off x="1900845" y="0"/>
          <a:ext cx="1354509" cy="6139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Barts</a:t>
          </a:r>
        </a:p>
      </dsp:txBody>
      <dsp:txXfrm>
        <a:off x="1918826" y="17981"/>
        <a:ext cx="1318547" cy="577958"/>
      </dsp:txXfrm>
    </dsp:sp>
    <dsp:sp modelId="{06C4BF86-4B0F-9644-BD56-DA2B79384372}">
      <dsp:nvSpPr>
        <dsp:cNvPr id="0" name=""/>
        <dsp:cNvSpPr/>
      </dsp:nvSpPr>
      <dsp:spPr>
        <a:xfrm>
          <a:off x="3390805" y="139000"/>
          <a:ext cx="287156" cy="3359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3390805" y="206184"/>
        <a:ext cx="201009" cy="201550"/>
      </dsp:txXfrm>
    </dsp:sp>
    <dsp:sp modelId="{BA3420E8-D38B-D54C-9FC8-1E5F4CFD5BC0}">
      <dsp:nvSpPr>
        <dsp:cNvPr id="0" name=""/>
        <dsp:cNvSpPr/>
      </dsp:nvSpPr>
      <dsp:spPr>
        <a:xfrm>
          <a:off x="3797158" y="0"/>
          <a:ext cx="1354509" cy="6139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Arden and Gem (2022)</a:t>
          </a:r>
        </a:p>
      </dsp:txBody>
      <dsp:txXfrm>
        <a:off x="3815139" y="17981"/>
        <a:ext cx="1318547" cy="57795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E9CA5D-05D6-1A4B-B506-2CCB923F5AB3}" type="datetimeFigureOut">
              <a:rPr lang="en-GB" smtClean="0"/>
              <a:t>07/06/2023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0B37D9-BE8D-9A4B-9189-761D5C79ED1C}" type="slidenum">
              <a:rPr lang="en-GB" smtClean="0"/>
              <a:t>‹#›</a:t>
            </a:fld>
            <a:endParaRPr lang="en-GB"/>
          </a:p>
        </p:txBody>
      </p:sp>
    </p:spTree>
    <p:extLst>
      <p:ext uri="{BB962C8B-B14F-4D97-AF65-F5344CB8AC3E}">
        <p14:creationId xmlns:p14="http://schemas.microsoft.com/office/powerpoint/2010/main" val="144846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8" Type="http://schemas.openxmlformats.org/officeDocument/2006/relationships/hyperlink" Target="https://pubmed.ncbi.nlm.nih.gov/28104790/#affiliation-2" TargetMode="External"/><Relationship Id="rId13" Type="http://schemas.openxmlformats.org/officeDocument/2006/relationships/hyperlink" Target="https://pubmed.ncbi.nlm.nih.gov/?term=Pokushalov+E&amp;cauthor_id=28104790" TargetMode="External"/><Relationship Id="rId18" Type="http://schemas.openxmlformats.org/officeDocument/2006/relationships/hyperlink" Target="https://pubmed.ncbi.nlm.nih.gov/28104790/#affiliation-7" TargetMode="External"/><Relationship Id="rId26" Type="http://schemas.openxmlformats.org/officeDocument/2006/relationships/hyperlink" Target="https://pubmed.ncbi.nlm.nih.gov/28104790/#affiliation-11" TargetMode="External"/><Relationship Id="rId3" Type="http://schemas.openxmlformats.org/officeDocument/2006/relationships/hyperlink" Target="https://pubmed.ncbi.nlm.nih.gov/28104790/" TargetMode="External"/><Relationship Id="rId21" Type="http://schemas.openxmlformats.org/officeDocument/2006/relationships/hyperlink" Target="https://pubmed.ncbi.nlm.nih.gov/?term=Barrera+A&amp;cauthor_id=28104790" TargetMode="External"/><Relationship Id="rId7" Type="http://schemas.openxmlformats.org/officeDocument/2006/relationships/hyperlink" Target="https://pubmed.ncbi.nlm.nih.gov/?term=Blomstr%C3%B6m-Lundqvist+C&amp;cauthor_id=28104790" TargetMode="External"/><Relationship Id="rId12" Type="http://schemas.openxmlformats.org/officeDocument/2006/relationships/hyperlink" Target="https://pubmed.ncbi.nlm.nih.gov/28104790/#affiliation-4" TargetMode="External"/><Relationship Id="rId17" Type="http://schemas.openxmlformats.org/officeDocument/2006/relationships/hyperlink" Target="https://pubmed.ncbi.nlm.nih.gov/?term=Efremidis+M&amp;cauthor_id=28104790" TargetMode="External"/><Relationship Id="rId25" Type="http://schemas.openxmlformats.org/officeDocument/2006/relationships/hyperlink" Target="https://pubmed.ncbi.nlm.nih.gov/?term=Tavazzi+L&amp;cauthor_id=28104790" TargetMode="External"/><Relationship Id="rId2" Type="http://schemas.openxmlformats.org/officeDocument/2006/relationships/slide" Target="../slides/slide111.xml"/><Relationship Id="rId16" Type="http://schemas.openxmlformats.org/officeDocument/2006/relationships/hyperlink" Target="https://pubmed.ncbi.nlm.nih.gov/28104790/#affiliation-6" TargetMode="External"/><Relationship Id="rId20" Type="http://schemas.openxmlformats.org/officeDocument/2006/relationships/hyperlink" Target="https://pubmed.ncbi.nlm.nih.gov/28104790/#affiliation-8" TargetMode="External"/><Relationship Id="rId1" Type="http://schemas.openxmlformats.org/officeDocument/2006/relationships/notesMaster" Target="../notesMasters/notesMaster1.xml"/><Relationship Id="rId6" Type="http://schemas.openxmlformats.org/officeDocument/2006/relationships/hyperlink" Target="https://pubmed.ncbi.nlm.nih.gov/?term=Brugada+J&amp;cauthor_id=28104790" TargetMode="External"/><Relationship Id="rId11" Type="http://schemas.openxmlformats.org/officeDocument/2006/relationships/hyperlink" Target="https://pubmed.ncbi.nlm.nih.gov/?term=Kautzner+J&amp;cauthor_id=28104790" TargetMode="External"/><Relationship Id="rId24" Type="http://schemas.openxmlformats.org/officeDocument/2006/relationships/hyperlink" Target="https://pubmed.ncbi.nlm.nih.gov/28104790/#affiliation-10" TargetMode="External"/><Relationship Id="rId5" Type="http://schemas.openxmlformats.org/officeDocument/2006/relationships/hyperlink" Target="https://pubmed.ncbi.nlm.nih.gov/28104790/#affiliation-1" TargetMode="External"/><Relationship Id="rId15" Type="http://schemas.openxmlformats.org/officeDocument/2006/relationships/hyperlink" Target="https://pubmed.ncbi.nlm.nih.gov/?term=Raatikainen+P&amp;cauthor_id=28104790" TargetMode="External"/><Relationship Id="rId23" Type="http://schemas.openxmlformats.org/officeDocument/2006/relationships/hyperlink" Target="https://pubmed.ncbi.nlm.nih.gov/?term=Maggioni+A&amp;cauthor_id=28104790" TargetMode="External"/><Relationship Id="rId28" Type="http://schemas.openxmlformats.org/officeDocument/2006/relationships/hyperlink" Target="https://pubmed.ncbi.nlm.nih.gov/?term=on+the+behalf+of+the+ESC-EHRA+Atrial+Fibrillation+Ablation+Long-term+Registry+Investigators%5BCorporate+Author%5D" TargetMode="External"/><Relationship Id="rId10" Type="http://schemas.openxmlformats.org/officeDocument/2006/relationships/hyperlink" Target="https://pubmed.ncbi.nlm.nih.gov/28104790/#affiliation-3" TargetMode="External"/><Relationship Id="rId19" Type="http://schemas.openxmlformats.org/officeDocument/2006/relationships/hyperlink" Target="https://pubmed.ncbi.nlm.nih.gov/?term=Hindricks+G&amp;cauthor_id=28104790" TargetMode="External"/><Relationship Id="rId4" Type="http://schemas.openxmlformats.org/officeDocument/2006/relationships/hyperlink" Target="https://pubmed.ncbi.nlm.nih.gov/?term=Arbelo+E&amp;cauthor_id=28104790" TargetMode="External"/><Relationship Id="rId9" Type="http://schemas.openxmlformats.org/officeDocument/2006/relationships/hyperlink" Target="https://pubmed.ncbi.nlm.nih.gov/?term=Laroche+C&amp;cauthor_id=28104790" TargetMode="External"/><Relationship Id="rId14" Type="http://schemas.openxmlformats.org/officeDocument/2006/relationships/hyperlink" Target="https://pubmed.ncbi.nlm.nih.gov/28104790/#affiliation-5" TargetMode="External"/><Relationship Id="rId22" Type="http://schemas.openxmlformats.org/officeDocument/2006/relationships/hyperlink" Target="https://pubmed.ncbi.nlm.nih.gov/28104790/#affiliation-9" TargetMode="External"/><Relationship Id="rId27" Type="http://schemas.openxmlformats.org/officeDocument/2006/relationships/hyperlink" Target="https://pubmed.ncbi.nlm.nih.gov/?term=Dagres+N&amp;cauthor_id=28104790" TargetMode="Externa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1</a:t>
            </a:fld>
            <a:endParaRPr lang="en-GB"/>
          </a:p>
        </p:txBody>
      </p:sp>
    </p:spTree>
    <p:extLst>
      <p:ext uri="{BB962C8B-B14F-4D97-AF65-F5344CB8AC3E}">
        <p14:creationId xmlns:p14="http://schemas.microsoft.com/office/powerpoint/2010/main" val="2732138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28</a:t>
            </a:fld>
            <a:endParaRPr lang="en-GB"/>
          </a:p>
        </p:txBody>
      </p:sp>
    </p:spTree>
    <p:extLst>
      <p:ext uri="{BB962C8B-B14F-4D97-AF65-F5344CB8AC3E}">
        <p14:creationId xmlns:p14="http://schemas.microsoft.com/office/powerpoint/2010/main" val="3610069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62283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CTI – Cavo-tricuspid isthmus.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0784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Is this ATs post AF ablation?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142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Focal VT – RVOT?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4660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Francis will be collating that separately. It is hoped that it will be included in the NICOR data set. </a:t>
            </a:r>
          </a:p>
        </p:txBody>
      </p:sp>
      <p:sp>
        <p:nvSpPr>
          <p:cNvPr id="4" name="Slide Number Placeholder 3"/>
          <p:cNvSpPr>
            <a:spLocks noGrp="1"/>
          </p:cNvSpPr>
          <p:nvPr>
            <p:ph type="sldNum" sz="quarter" idx="5"/>
          </p:nvPr>
        </p:nvSpPr>
        <p:spPr/>
        <p:txBody>
          <a:bodyPr/>
          <a:lstStyle/>
          <a:p>
            <a:fld id="{EC0B37D9-BE8D-9A4B-9189-761D5C79ED1C}" type="slidenum">
              <a:rPr lang="en-GB" smtClean="0"/>
              <a:t>43</a:t>
            </a:fld>
            <a:endParaRPr lang="en-GB"/>
          </a:p>
        </p:txBody>
      </p:sp>
    </p:spTree>
    <p:extLst>
      <p:ext uri="{BB962C8B-B14F-4D97-AF65-F5344CB8AC3E}">
        <p14:creationId xmlns:p14="http://schemas.microsoft.com/office/powerpoint/2010/main" val="2334594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45</a:t>
            </a:fld>
            <a:endParaRPr lang="en-GB"/>
          </a:p>
        </p:txBody>
      </p:sp>
    </p:spTree>
    <p:extLst>
      <p:ext uri="{BB962C8B-B14F-4D97-AF65-F5344CB8AC3E}">
        <p14:creationId xmlns:p14="http://schemas.microsoft.com/office/powerpoint/2010/main" val="2028977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- 4 nudges to keep tables apart.</a:t>
            </a:r>
          </a:p>
          <a:p>
            <a:endParaRPr lang="en-GB" dirty="0"/>
          </a:p>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53</a:t>
            </a:fld>
            <a:endParaRPr lang="en-GB"/>
          </a:p>
        </p:txBody>
      </p:sp>
    </p:spTree>
    <p:extLst>
      <p:ext uri="{BB962C8B-B14F-4D97-AF65-F5344CB8AC3E}">
        <p14:creationId xmlns:p14="http://schemas.microsoft.com/office/powerpoint/2010/main" val="22465714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ct val="120000"/>
              </a:lnSpc>
              <a:spcAft>
                <a:spcPts val="45"/>
              </a:spcAft>
              <a:buNone/>
            </a:pPr>
            <a:r>
              <a:rPr lang="en-GB" sz="1800" dirty="0">
                <a:solidFill>
                  <a:srgbClr val="3D3C3E"/>
                </a:solidFill>
                <a:effectLst/>
                <a:latin typeface="Calibri" panose="020F0502020204030204" pitchFamily="34" charset="0"/>
                <a:ea typeface="Calibri" panose="020F0502020204030204" pitchFamily="34" charset="0"/>
                <a:cs typeface="DIN 2014 Bold"/>
              </a:rPr>
              <a:t>Demographics (6 fields in centre reports): the average of NHS Number and Postcode, which are essential for analyses of re-intervention rates and maps of geographic provision. Other fields are technically mandatory and, therefore 100% by definition. </a:t>
            </a:r>
            <a:endParaRPr lang="en-GB" sz="1800" dirty="0">
              <a:solidFill>
                <a:srgbClr val="000000"/>
              </a:solidFill>
              <a:effectLst/>
              <a:latin typeface="DIN 2014 Bold"/>
              <a:ea typeface="Calibri" panose="020F0502020204030204" pitchFamily="34" charset="0"/>
              <a:cs typeface="DIN 2014 Bold"/>
            </a:endParaRPr>
          </a:p>
          <a:p>
            <a:pPr marL="0" lvl="0" indent="0" algn="just">
              <a:spcAft>
                <a:spcPts val="45"/>
              </a:spcAft>
              <a:buFont typeface="+mj-lt"/>
              <a:buNone/>
            </a:pPr>
            <a:endParaRPr lang="en-GB" sz="1800" dirty="0">
              <a:solidFill>
                <a:srgbClr val="000000"/>
              </a:solidFill>
              <a:effectLst/>
              <a:latin typeface="DIN 2014 Bold"/>
              <a:ea typeface="Calibri" panose="020F0502020204030204" pitchFamily="34" charset="0"/>
              <a:cs typeface="DIN 2014 Bold"/>
            </a:endParaRPr>
          </a:p>
          <a:p>
            <a:pPr marL="0" lvl="0" indent="0" algn="just">
              <a:spcAft>
                <a:spcPts val="45"/>
              </a:spcAft>
              <a:buFont typeface="+mj-lt"/>
              <a:buNone/>
            </a:pPr>
            <a:r>
              <a:rPr lang="en-GB" sz="1800" dirty="0">
                <a:solidFill>
                  <a:srgbClr val="3D3C3E"/>
                </a:solidFill>
                <a:effectLst/>
                <a:latin typeface="Calibri" panose="020F0502020204030204" pitchFamily="34" charset="0"/>
                <a:ea typeface="Calibri" panose="020F0502020204030204" pitchFamily="34" charset="0"/>
                <a:cs typeface="DIN 2014 Bold"/>
              </a:rPr>
              <a:t>1.03 NHS Number</a:t>
            </a:r>
          </a:p>
          <a:p>
            <a:pPr marL="0" lvl="0" indent="0" algn="just">
              <a:spcAft>
                <a:spcPts val="45"/>
              </a:spcAft>
              <a:buFont typeface="+mj-lt"/>
              <a:buNone/>
            </a:pPr>
            <a:r>
              <a:rPr lang="en-GB" sz="1800" dirty="0">
                <a:solidFill>
                  <a:srgbClr val="3D3C3E"/>
                </a:solidFill>
                <a:effectLst/>
                <a:latin typeface="Calibri" panose="020F0502020204030204" pitchFamily="34" charset="0"/>
                <a:ea typeface="Calibri" panose="020F0502020204030204" pitchFamily="34" charset="0"/>
                <a:cs typeface="DIN 2014 Bold"/>
              </a:rPr>
              <a:t>1.04 Surname</a:t>
            </a:r>
          </a:p>
          <a:p>
            <a:pPr marL="0" lvl="0" indent="0" algn="just">
              <a:spcAft>
                <a:spcPts val="45"/>
              </a:spcAft>
              <a:buFont typeface="+mj-lt"/>
              <a:buNone/>
            </a:pPr>
            <a:r>
              <a:rPr lang="en-GB" sz="1800" dirty="0">
                <a:solidFill>
                  <a:srgbClr val="3D3C3E"/>
                </a:solidFill>
                <a:effectLst/>
                <a:latin typeface="Calibri" panose="020F0502020204030204" pitchFamily="34" charset="0"/>
                <a:ea typeface="Calibri" panose="020F0502020204030204" pitchFamily="34" charset="0"/>
                <a:cs typeface="DIN 2014 Bold"/>
              </a:rPr>
              <a:t>1.05 Forename</a:t>
            </a:r>
          </a:p>
          <a:p>
            <a:pPr marL="0" lvl="0" indent="0" algn="just">
              <a:spcAft>
                <a:spcPts val="45"/>
              </a:spcAft>
              <a:buFont typeface="+mj-lt"/>
              <a:buNone/>
            </a:pPr>
            <a:r>
              <a:rPr lang="en-GB" sz="1800" dirty="0">
                <a:solidFill>
                  <a:srgbClr val="3D3C3E"/>
                </a:solidFill>
                <a:effectLst/>
                <a:latin typeface="Calibri" panose="020F0502020204030204" pitchFamily="34" charset="0"/>
                <a:ea typeface="Calibri" panose="020F0502020204030204" pitchFamily="34" charset="0"/>
                <a:cs typeface="DIN 2014 Bold"/>
              </a:rPr>
              <a:t>1.06 DOB</a:t>
            </a:r>
          </a:p>
          <a:p>
            <a:pPr marL="0" lvl="0" indent="0" algn="just">
              <a:spcAft>
                <a:spcPts val="45"/>
              </a:spcAft>
              <a:buFont typeface="+mj-lt"/>
              <a:buNone/>
            </a:pPr>
            <a:r>
              <a:rPr lang="en-GB" sz="1800" dirty="0">
                <a:solidFill>
                  <a:srgbClr val="3D3C3E"/>
                </a:solidFill>
                <a:effectLst/>
                <a:latin typeface="Calibri" panose="020F0502020204030204" pitchFamily="34" charset="0"/>
                <a:ea typeface="Calibri" panose="020F0502020204030204" pitchFamily="34" charset="0"/>
                <a:cs typeface="DIN 2014 Bold"/>
              </a:rPr>
              <a:t>1.07 Sex</a:t>
            </a:r>
          </a:p>
          <a:p>
            <a:pPr marL="0" lvl="0" indent="0" algn="just">
              <a:spcAft>
                <a:spcPts val="45"/>
              </a:spcAft>
              <a:buFont typeface="+mj-lt"/>
              <a:buNone/>
            </a:pPr>
            <a:r>
              <a:rPr lang="en-GB" sz="1800" dirty="0">
                <a:solidFill>
                  <a:srgbClr val="3D3C3E"/>
                </a:solidFill>
                <a:effectLst/>
                <a:latin typeface="Calibri" panose="020F0502020204030204" pitchFamily="34" charset="0"/>
                <a:ea typeface="Calibri" panose="020F0502020204030204" pitchFamily="34" charset="0"/>
                <a:cs typeface="DIN 2014 Bold"/>
              </a:rPr>
              <a:t>1.09 Postcode</a:t>
            </a:r>
            <a:endParaRPr lang="en-GB" sz="1800" dirty="0">
              <a:solidFill>
                <a:srgbClr val="000000"/>
              </a:solidFill>
              <a:effectLst/>
              <a:latin typeface="DIN 2014 Bold"/>
              <a:ea typeface="Calibri" panose="020F0502020204030204" pitchFamily="34" charset="0"/>
              <a:cs typeface="DIN 2014 Bold"/>
            </a:endParaRPr>
          </a:p>
          <a:p>
            <a:pPr marL="0" lvl="0" indent="0" algn="just">
              <a:spcAft>
                <a:spcPts val="45"/>
              </a:spcAft>
              <a:buFont typeface="+mj-lt"/>
              <a:buNone/>
            </a:pPr>
            <a:endParaRPr lang="en-GB" sz="1800" dirty="0">
              <a:solidFill>
                <a:srgbClr val="3D3C3E"/>
              </a:solidFill>
              <a:effectLst/>
              <a:latin typeface="Calibri" panose="020F0502020204030204" pitchFamily="34" charset="0"/>
              <a:ea typeface="Calibri" panose="020F0502020204030204" pitchFamily="34" charset="0"/>
              <a:cs typeface="DIN 2014 Bold"/>
            </a:endParaRPr>
          </a:p>
          <a:p>
            <a:pPr marL="0" lvl="0" indent="0" algn="just">
              <a:spcAft>
                <a:spcPts val="45"/>
              </a:spcAft>
              <a:buFont typeface="+mj-lt"/>
              <a:buNone/>
            </a:pPr>
            <a:endParaRPr lang="en-GB" sz="1800" dirty="0">
              <a:solidFill>
                <a:srgbClr val="000000"/>
              </a:solidFill>
              <a:effectLst/>
              <a:latin typeface="DIN 2014 Bold"/>
              <a:ea typeface="Calibri" panose="020F0502020204030204" pitchFamily="34" charset="0"/>
              <a:cs typeface="DIN 2014 Bold"/>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9568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0" u="none" strike="noStrike" dirty="0">
              <a:solidFill>
                <a:srgbClr val="FF0000"/>
              </a:solidFill>
              <a:effectLst/>
              <a:latin typeface="Calibri" panose="020F0502020204030204" pitchFamily="34" charset="0"/>
            </a:endParaRPr>
          </a:p>
          <a:p>
            <a:pPr marL="0" indent="0">
              <a:lnSpc>
                <a:spcPct val="110000"/>
              </a:lnSpc>
              <a:buNone/>
            </a:pPr>
            <a:r>
              <a:rPr lang="en-GB" sz="1200" dirty="0">
                <a:solidFill>
                  <a:srgbClr val="3D3C3E"/>
                </a:solidFill>
                <a:latin typeface="Calibri" panose="020F0502020204030204" pitchFamily="34" charset="0"/>
                <a:ea typeface="Calibri" panose="020F0502020204030204" pitchFamily="34" charset="0"/>
                <a:cs typeface="DIN 2014 Bold"/>
              </a:rPr>
              <a:t>T</a:t>
            </a:r>
            <a:r>
              <a:rPr lang="en-GB" sz="1200" dirty="0">
                <a:solidFill>
                  <a:srgbClr val="3D3C3E"/>
                </a:solidFill>
                <a:effectLst/>
                <a:latin typeface="Calibri" panose="020F0502020204030204" pitchFamily="34" charset="0"/>
                <a:ea typeface="Calibri" panose="020F0502020204030204" pitchFamily="34" charset="0"/>
                <a:cs typeface="DIN 2014 Bold"/>
              </a:rPr>
              <a:t>he average completeness of six fields that describe the clinical indication for simple ablations.</a:t>
            </a:r>
          </a:p>
          <a:p>
            <a:pPr marL="0" indent="0">
              <a:buNone/>
            </a:pPr>
            <a:endParaRPr lang="en-GB" sz="1200" dirty="0">
              <a:solidFill>
                <a:srgbClr val="3D3C3E"/>
              </a:solidFill>
              <a:effectLst/>
              <a:latin typeface="Calibri" panose="020F0502020204030204" pitchFamily="34" charset="0"/>
              <a:ea typeface="Calibri" panose="020F0502020204030204" pitchFamily="34" charset="0"/>
              <a:cs typeface="DIN 2014 Bold"/>
            </a:endParaRPr>
          </a:p>
          <a:p>
            <a:pPr marL="0" indent="0">
              <a:buNone/>
            </a:pPr>
            <a:r>
              <a:rPr lang="en-GB" sz="1200" dirty="0">
                <a:solidFill>
                  <a:srgbClr val="3D3C3E"/>
                </a:solidFill>
                <a:effectLst/>
                <a:latin typeface="Calibri" panose="020F0502020204030204" pitchFamily="34" charset="0"/>
                <a:ea typeface="Calibri" panose="020F0502020204030204" pitchFamily="34" charset="0"/>
                <a:cs typeface="DIN 2014 Bold"/>
              </a:rPr>
              <a:t>X2.01.Underlying.heart.dis</a:t>
            </a:r>
          </a:p>
          <a:p>
            <a:pPr marL="0" indent="0">
              <a:buNone/>
            </a:pPr>
            <a:r>
              <a:rPr lang="en-GB" sz="1200" dirty="0">
                <a:solidFill>
                  <a:srgbClr val="3D3C3E"/>
                </a:solidFill>
                <a:effectLst/>
                <a:latin typeface="Calibri" panose="020F0502020204030204" pitchFamily="34" charset="0"/>
                <a:ea typeface="Calibri" panose="020F0502020204030204" pitchFamily="34" charset="0"/>
                <a:cs typeface="DIN 2014 Bold"/>
              </a:rPr>
              <a:t>X2.02.Prev.surg.or.interventn</a:t>
            </a:r>
          </a:p>
          <a:p>
            <a:pPr marL="0" indent="0">
              <a:buNone/>
            </a:pPr>
            <a:r>
              <a:rPr lang="en-GB" sz="1200" dirty="0">
                <a:solidFill>
                  <a:srgbClr val="3D3C3E"/>
                </a:solidFill>
                <a:effectLst/>
                <a:latin typeface="Calibri" panose="020F0502020204030204" pitchFamily="34" charset="0"/>
                <a:ea typeface="Calibri" panose="020F0502020204030204" pitchFamily="34" charset="0"/>
                <a:cs typeface="DIN 2014 Bold"/>
              </a:rPr>
              <a:t>X2.03.Structural.congen.HD</a:t>
            </a:r>
          </a:p>
          <a:p>
            <a:pPr marL="0" indent="0">
              <a:buNone/>
            </a:pPr>
            <a:r>
              <a:rPr lang="en-GB" sz="1200" dirty="0">
                <a:solidFill>
                  <a:srgbClr val="3D3C3E"/>
                </a:solidFill>
                <a:effectLst/>
                <a:latin typeface="Calibri" panose="020F0502020204030204" pitchFamily="34" charset="0"/>
                <a:ea typeface="Calibri" panose="020F0502020204030204" pitchFamily="34" charset="0"/>
                <a:cs typeface="DIN 2014 Bold"/>
              </a:rPr>
              <a:t>X2.04.Documented.prior.AF</a:t>
            </a:r>
          </a:p>
          <a:p>
            <a:pPr marL="0" indent="0">
              <a:buNone/>
            </a:pPr>
            <a:r>
              <a:rPr lang="en-GB" sz="1200" dirty="0">
                <a:solidFill>
                  <a:srgbClr val="3D3C3E"/>
                </a:solidFill>
                <a:effectLst/>
                <a:latin typeface="Calibri" panose="020F0502020204030204" pitchFamily="34" charset="0"/>
                <a:ea typeface="Calibri" panose="020F0502020204030204" pitchFamily="34" charset="0"/>
                <a:cs typeface="DIN 2014 Bold"/>
              </a:rPr>
              <a:t>X2.05.Other.doc..arrhythmia</a:t>
            </a:r>
          </a:p>
          <a:p>
            <a:pPr marL="0" indent="0">
              <a:buNone/>
            </a:pPr>
            <a:r>
              <a:rPr lang="en-GB" sz="1200" dirty="0">
                <a:solidFill>
                  <a:srgbClr val="3D3C3E"/>
                </a:solidFill>
                <a:effectLst/>
                <a:latin typeface="Calibri" panose="020F0502020204030204" pitchFamily="34" charset="0"/>
                <a:ea typeface="Calibri" panose="020F0502020204030204" pitchFamily="34" charset="0"/>
                <a:cs typeface="DIN 2014 Bold"/>
              </a:rPr>
              <a:t>X2.06.Indication.for.proced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6972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a:t>
            </a:r>
            <a:r>
              <a:rPr lang="en-GB" dirty="0" err="1"/>
              <a:t>upload.wikimedia.org</a:t>
            </a:r>
            <a:r>
              <a:rPr lang="en-GB" dirty="0"/>
              <a:t>/</a:t>
            </a:r>
            <a:r>
              <a:rPr lang="en-GB" dirty="0" err="1"/>
              <a:t>wikipedia</a:t>
            </a:r>
            <a:r>
              <a:rPr lang="en-GB" dirty="0"/>
              <a:t>/commons/thumb/b/b6/</a:t>
            </a:r>
            <a:r>
              <a:rPr lang="en-GB" dirty="0" err="1"/>
              <a:t>England_and_Wales_within_the_UK_and_Europe.svg</a:t>
            </a:r>
            <a:r>
              <a:rPr lang="en-GB" dirty="0"/>
              <a:t>/1200px-England_and_Wales_within_the_UK_and_Europe.svg.png</a:t>
            </a:r>
          </a:p>
          <a:p>
            <a:endParaRPr lang="en-GB" dirty="0"/>
          </a:p>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6</a:t>
            </a:fld>
            <a:endParaRPr lang="en-GB"/>
          </a:p>
        </p:txBody>
      </p:sp>
    </p:spTree>
    <p:extLst>
      <p:ext uri="{BB962C8B-B14F-4D97-AF65-F5344CB8AC3E}">
        <p14:creationId xmlns:p14="http://schemas.microsoft.com/office/powerpoint/2010/main" val="2655747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None/>
            </a:pPr>
            <a:r>
              <a:rPr lang="en-GB" sz="1200" dirty="0">
                <a:solidFill>
                  <a:srgbClr val="3D3C3E"/>
                </a:solidFill>
                <a:latin typeface="Calibri" panose="020F0502020204030204" pitchFamily="34" charset="0"/>
                <a:ea typeface="Calibri" panose="020F0502020204030204" pitchFamily="34" charset="0"/>
                <a:cs typeface="DIN 2014 Bold"/>
              </a:rPr>
              <a:t>T</a:t>
            </a:r>
            <a:r>
              <a:rPr lang="en-GB" sz="1200" dirty="0">
                <a:solidFill>
                  <a:srgbClr val="3D3C3E"/>
                </a:solidFill>
                <a:effectLst/>
                <a:latin typeface="Calibri" panose="020F0502020204030204" pitchFamily="34" charset="0"/>
                <a:ea typeface="Calibri" panose="020F0502020204030204" pitchFamily="34" charset="0"/>
                <a:cs typeface="DIN 2014 Bold"/>
              </a:rPr>
              <a:t>he average completeness of fields that describe the clinical indications for AF ablation. These fields are not required for other ablations.</a:t>
            </a:r>
          </a:p>
          <a:p>
            <a:pPr marL="0" indent="0">
              <a:buNone/>
            </a:pPr>
            <a:endParaRPr lang="en-GB" sz="1200" dirty="0">
              <a:solidFill>
                <a:srgbClr val="3D3C3E"/>
              </a:solidFill>
              <a:effectLst/>
              <a:latin typeface="Calibri" panose="020F0502020204030204" pitchFamily="34" charset="0"/>
              <a:ea typeface="Calibri" panose="020F0502020204030204" pitchFamily="34" charset="0"/>
              <a:cs typeface="DIN 2014 Bold"/>
            </a:endParaRPr>
          </a:p>
          <a:p>
            <a:pPr marL="0" indent="0">
              <a:buNone/>
            </a:pPr>
            <a:r>
              <a:rPr lang="en-GB" sz="1200" dirty="0">
                <a:solidFill>
                  <a:srgbClr val="3D3C3E"/>
                </a:solidFill>
                <a:effectLst/>
                <a:latin typeface="Calibri" panose="020F0502020204030204" pitchFamily="34" charset="0"/>
                <a:ea typeface="Calibri" panose="020F0502020204030204" pitchFamily="34" charset="0"/>
                <a:cs typeface="DIN 2014 Bold"/>
              </a:rPr>
              <a:t>4.01 LA size/vol</a:t>
            </a:r>
          </a:p>
          <a:p>
            <a:pPr marL="0" indent="0">
              <a:buNone/>
            </a:pPr>
            <a:r>
              <a:rPr lang="en-GB" sz="1200" dirty="0">
                <a:solidFill>
                  <a:srgbClr val="3D3C3E"/>
                </a:solidFill>
                <a:effectLst/>
                <a:latin typeface="Calibri" panose="020F0502020204030204" pitchFamily="34" charset="0"/>
                <a:ea typeface="Calibri" panose="020F0502020204030204" pitchFamily="34" charset="0"/>
                <a:cs typeface="DIN 2014 Bold"/>
              </a:rPr>
              <a:t>4.03 </a:t>
            </a:r>
            <a:r>
              <a:rPr lang="en-GB" sz="1200" dirty="0" err="1">
                <a:solidFill>
                  <a:srgbClr val="3D3C3E"/>
                </a:solidFill>
                <a:effectLst/>
                <a:latin typeface="Calibri" panose="020F0502020204030204" pitchFamily="34" charset="0"/>
                <a:ea typeface="Calibri" panose="020F0502020204030204" pitchFamily="34" charset="0"/>
                <a:cs typeface="DIN 2014 Bold"/>
              </a:rPr>
              <a:t>Rhyt</a:t>
            </a:r>
            <a:r>
              <a:rPr lang="en-GB" sz="1200" dirty="0">
                <a:solidFill>
                  <a:srgbClr val="3D3C3E"/>
                </a:solidFill>
                <a:effectLst/>
                <a:latin typeface="Calibri" panose="020F0502020204030204" pitchFamily="34" charset="0"/>
                <a:ea typeface="Calibri" panose="020F0502020204030204" pitchFamily="34" charset="0"/>
                <a:cs typeface="DIN 2014 Bold"/>
              </a:rPr>
              <a:t> at start</a:t>
            </a:r>
          </a:p>
          <a:p>
            <a:pPr marL="0" indent="0">
              <a:buNone/>
            </a:pPr>
            <a:r>
              <a:rPr lang="en-GB" sz="1200" dirty="0">
                <a:solidFill>
                  <a:srgbClr val="3D3C3E"/>
                </a:solidFill>
                <a:effectLst/>
                <a:latin typeface="Calibri" panose="020F0502020204030204" pitchFamily="34" charset="0"/>
                <a:ea typeface="Calibri" panose="020F0502020204030204" pitchFamily="34" charset="0"/>
                <a:cs typeface="DIN 2014 Bold"/>
              </a:rPr>
              <a:t>4.04 </a:t>
            </a:r>
            <a:r>
              <a:rPr lang="en-GB" sz="1200" dirty="0" err="1">
                <a:solidFill>
                  <a:srgbClr val="3D3C3E"/>
                </a:solidFill>
                <a:effectLst/>
                <a:latin typeface="Calibri" panose="020F0502020204030204" pitchFamily="34" charset="0"/>
                <a:ea typeface="Calibri" panose="020F0502020204030204" pitchFamily="34" charset="0"/>
                <a:cs typeface="DIN 2014 Bold"/>
              </a:rPr>
              <a:t>Prev</a:t>
            </a:r>
            <a:r>
              <a:rPr lang="en-GB" sz="1200" dirty="0">
                <a:solidFill>
                  <a:srgbClr val="3D3C3E"/>
                </a:solidFill>
                <a:effectLst/>
                <a:latin typeface="Calibri" panose="020F0502020204030204" pitchFamily="34" charset="0"/>
                <a:ea typeface="Calibri" panose="020F0502020204030204" pitchFamily="34" charset="0"/>
                <a:cs typeface="DIN 2014 Bold"/>
              </a:rPr>
              <a:t> AADS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345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GB" sz="1200" dirty="0">
                <a:solidFill>
                  <a:srgbClr val="3D3C3E"/>
                </a:solidFill>
                <a:latin typeface="Calibri" panose="020F0502020204030204" pitchFamily="34" charset="0"/>
                <a:ea typeface="Calibri" panose="020F0502020204030204" pitchFamily="34" charset="0"/>
              </a:rPr>
              <a:t>T</a:t>
            </a:r>
            <a:r>
              <a:rPr lang="en-GB" sz="1200" dirty="0">
                <a:solidFill>
                  <a:srgbClr val="3D3C3E"/>
                </a:solidFill>
                <a:effectLst/>
                <a:latin typeface="Calibri" panose="020F0502020204030204" pitchFamily="34" charset="0"/>
                <a:ea typeface="Calibri" panose="020F0502020204030204" pitchFamily="34" charset="0"/>
              </a:rPr>
              <a:t>he average GMC Registration Number completion rate for the first operator and responsible consultant.</a:t>
            </a:r>
          </a:p>
          <a:p>
            <a:pPr marL="0" indent="0">
              <a:buNone/>
            </a:pPr>
            <a:endParaRPr lang="en-US" sz="1400" dirty="0"/>
          </a:p>
          <a:p>
            <a:pPr marL="0" indent="0">
              <a:buNone/>
            </a:pPr>
            <a:r>
              <a:rPr lang="en-US" sz="1400" dirty="0"/>
              <a:t>X3.04.First.Op.GMC</a:t>
            </a:r>
          </a:p>
          <a:p>
            <a:pPr marL="0" indent="0">
              <a:buNone/>
            </a:pPr>
            <a:r>
              <a:rPr lang="en-US" sz="1400" dirty="0"/>
              <a:t>X3.10.Cons.GMC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96719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buNone/>
            </a:pPr>
            <a:r>
              <a:rPr lang="en-GB" sz="1200" dirty="0">
                <a:solidFill>
                  <a:srgbClr val="3D3C3E"/>
                </a:solidFill>
                <a:latin typeface="Calibri" panose="020F0502020204030204" pitchFamily="34" charset="0"/>
                <a:ea typeface="Calibri" panose="020F0502020204030204" pitchFamily="34" charset="0"/>
                <a:cs typeface="DIN 2014 Bold"/>
              </a:rPr>
              <a:t>T</a:t>
            </a:r>
            <a:r>
              <a:rPr lang="en-GB" sz="1200" dirty="0">
                <a:solidFill>
                  <a:srgbClr val="3D3C3E"/>
                </a:solidFill>
                <a:effectLst/>
                <a:latin typeface="Calibri" panose="020F0502020204030204" pitchFamily="34" charset="0"/>
                <a:ea typeface="Calibri" panose="020F0502020204030204" pitchFamily="34" charset="0"/>
                <a:cs typeface="DIN 2014 Bold"/>
              </a:rPr>
              <a:t>he average completion rate of the following fields:</a:t>
            </a:r>
            <a:endParaRPr lang="en-GB" sz="1200" dirty="0">
              <a:solidFill>
                <a:srgbClr val="3D3C3E"/>
              </a:solidFill>
              <a:latin typeface="Calibri" panose="020F0502020204030204" pitchFamily="34" charset="0"/>
              <a:ea typeface="Calibri" panose="020F0502020204030204" pitchFamily="34" charset="0"/>
              <a:cs typeface="DIN 2014 Bold"/>
            </a:endParaRP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X3.01.Procedure.time</a:t>
            </a: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X3.02.Procedure.urgency</a:t>
            </a: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X3.12.Ablation.procedure</a:t>
            </a: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X3.13.Mapping.techniques</a:t>
            </a: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X3.16.Fluoro.time..min</a:t>
            </a: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X3.18.Proc.duration</a:t>
            </a: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X3.19.Ablation.attempted</a:t>
            </a: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X3.21.Ablation.energy.source</a:t>
            </a: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X3.23.Transseptal.approach</a:t>
            </a: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X3.24.Epicardial.approach</a:t>
            </a: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X3.26.Success</a:t>
            </a:r>
          </a:p>
          <a:p>
            <a:pPr marL="0" indent="0">
              <a:buNone/>
            </a:pPr>
            <a:r>
              <a:rPr lang="en-GB" sz="1200" dirty="0">
                <a:solidFill>
                  <a:srgbClr val="3D3C3E"/>
                </a:solidFill>
                <a:latin typeface="Calibri" panose="020F0502020204030204" pitchFamily="34" charset="0"/>
                <a:ea typeface="Calibri" panose="020F0502020204030204" pitchFamily="34" charset="0"/>
                <a:cs typeface="DIN 2014 Bold"/>
              </a:rPr>
              <a:t>X3.2.Acute.complication</a:t>
            </a:r>
            <a:endParaRPr lang="en-GB" sz="1200" dirty="0">
              <a:solidFill>
                <a:srgbClr val="000000"/>
              </a:solidFill>
              <a:effectLst/>
              <a:latin typeface="DIN 2014 Bold"/>
              <a:ea typeface="Calibri" panose="020F0502020204030204" pitchFamily="34" charset="0"/>
              <a:cs typeface="DIN 2014 Bold"/>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36000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D3C3E"/>
                </a:solidFill>
                <a:latin typeface="DIN 2014 Bold"/>
                <a:ea typeface="Calibri" panose="020F0502020204030204" pitchFamily="34" charset="0"/>
                <a:cs typeface="Calibri" panose="020F0502020204030204" pitchFamily="34" charset="0"/>
              </a:rPr>
              <a:t>C</a:t>
            </a:r>
            <a:r>
              <a:rPr lang="en-GB" sz="1200" dirty="0">
                <a:solidFill>
                  <a:srgbClr val="3D3C3E"/>
                </a:solidFill>
                <a:effectLst/>
                <a:latin typeface="DIN 2014 Bold"/>
                <a:ea typeface="Calibri" panose="020F0502020204030204" pitchFamily="34" charset="0"/>
                <a:cs typeface="Calibri" panose="020F0502020204030204" pitchFamily="34" charset="0"/>
              </a:rPr>
              <a:t>onsistency and completeness of the fields ‘ablation performed?’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5350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81022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61729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69</a:t>
            </a:fld>
            <a:endParaRPr lang="en-GB"/>
          </a:p>
        </p:txBody>
      </p:sp>
    </p:spTree>
    <p:extLst>
      <p:ext uri="{BB962C8B-B14F-4D97-AF65-F5344CB8AC3E}">
        <p14:creationId xmlns:p14="http://schemas.microsoft.com/office/powerpoint/2010/main" val="4949856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9498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dirty="0">
                <a:solidFill>
                  <a:srgbClr val="000000"/>
                </a:solidFill>
                <a:effectLst/>
                <a:latin typeface="Calibri" panose="020F0502020204030204" pitchFamily="34" charset="0"/>
              </a:rPr>
              <a:t>Cleveland Clinic</a:t>
            </a:r>
            <a:r>
              <a:rPr lang="en-GB" dirty="0"/>
              <a:t> </a:t>
            </a:r>
          </a:p>
          <a:p>
            <a:r>
              <a:rPr lang="en-GB" sz="1800" b="0" i="0" u="none" strike="noStrike" dirty="0">
                <a:solidFill>
                  <a:srgbClr val="000000"/>
                </a:solidFill>
                <a:effectLst/>
                <a:latin typeface="Calibri" panose="020F0502020204030204" pitchFamily="34" charset="0"/>
              </a:rPr>
              <a:t>Royal Berkshire Hospital</a:t>
            </a:r>
            <a:r>
              <a:rPr lang="en-GB" dirty="0"/>
              <a:t> </a:t>
            </a:r>
          </a:p>
          <a:p>
            <a:r>
              <a:rPr lang="en-GB" sz="1800" b="0" i="0" u="none" strike="noStrike" dirty="0">
                <a:solidFill>
                  <a:srgbClr val="000000"/>
                </a:solidFill>
                <a:effectLst/>
                <a:latin typeface="Calibri" panose="020F0502020204030204" pitchFamily="34" charset="0"/>
              </a:rPr>
              <a:t>Spire Hull And East Riding Hospital</a:t>
            </a:r>
            <a:r>
              <a:rPr lang="en-GB" dirty="0"/>
              <a:t> </a:t>
            </a:r>
          </a:p>
          <a:p>
            <a:r>
              <a:rPr lang="en-GB" sz="1800" b="0" i="0" u="none" strike="noStrike" dirty="0">
                <a:solidFill>
                  <a:srgbClr val="000000"/>
                </a:solidFill>
                <a:effectLst/>
                <a:latin typeface="Calibri" panose="020F0502020204030204" pitchFamily="34" charset="0"/>
              </a:rPr>
              <a:t>Spire Manchester Hospital</a:t>
            </a:r>
            <a:r>
              <a:rPr lang="en-GB" dirty="0"/>
              <a:t> </a:t>
            </a:r>
          </a:p>
          <a:p>
            <a:r>
              <a:rPr lang="en-GB" sz="1800" b="0" i="0" u="none" strike="noStrike" dirty="0">
                <a:solidFill>
                  <a:srgbClr val="000000"/>
                </a:solidFill>
                <a:effectLst/>
                <a:latin typeface="Calibri" panose="020F0502020204030204" pitchFamily="34" charset="0"/>
              </a:rPr>
              <a:t>BMI The Alexandra Hospital</a:t>
            </a:r>
            <a:r>
              <a:rPr lang="en-GB" dirty="0"/>
              <a:t> </a:t>
            </a:r>
          </a:p>
          <a:p>
            <a:r>
              <a:rPr lang="en-GB" sz="1800" b="0" i="0" u="none" strike="noStrike" dirty="0">
                <a:solidFill>
                  <a:srgbClr val="000000"/>
                </a:solidFill>
                <a:effectLst/>
                <a:latin typeface="Calibri" panose="020F0502020204030204" pitchFamily="34" charset="0"/>
              </a:rPr>
              <a:t>Spire Nottingham Hospital</a:t>
            </a:r>
            <a:r>
              <a:rPr lang="en-GB" dirty="0"/>
              <a:t> </a:t>
            </a:r>
          </a:p>
          <a:p>
            <a:r>
              <a:rPr lang="en-GB" sz="1800" b="0" i="0" u="none" strike="noStrike" dirty="0">
                <a:solidFill>
                  <a:srgbClr val="000000"/>
                </a:solidFill>
                <a:effectLst/>
                <a:latin typeface="Calibri" panose="020F0502020204030204" pitchFamily="34" charset="0"/>
              </a:rPr>
              <a:t>North Middlesex University Hospital</a:t>
            </a:r>
            <a:r>
              <a:rPr lang="en-GB" dirty="0"/>
              <a:t> </a:t>
            </a:r>
          </a:p>
          <a:p>
            <a:r>
              <a:rPr lang="en-GB" sz="1800" b="0" i="0" u="none" strike="noStrike" dirty="0">
                <a:solidFill>
                  <a:srgbClr val="000000"/>
                </a:solidFill>
                <a:effectLst/>
                <a:latin typeface="Calibri" panose="020F0502020204030204" pitchFamily="34" charset="0"/>
              </a:rPr>
              <a:t>Spire Hospital Cardiff</a:t>
            </a:r>
            <a:r>
              <a:rPr lang="en-GB" dirty="0"/>
              <a:t> </a:t>
            </a:r>
          </a:p>
          <a:p>
            <a:r>
              <a:rPr lang="en-GB" sz="1800" b="0" i="0" u="none" strike="noStrike" dirty="0">
                <a:solidFill>
                  <a:srgbClr val="000000"/>
                </a:solidFill>
                <a:effectLst/>
                <a:latin typeface="Calibri" panose="020F0502020204030204" pitchFamily="34" charset="0"/>
              </a:rPr>
              <a:t>Royal Surrey County Hospital</a:t>
            </a:r>
            <a:r>
              <a:rPr lang="en-GB" dirty="0"/>
              <a:t> </a:t>
            </a:r>
          </a:p>
          <a:p>
            <a:r>
              <a:rPr lang="en-GB" sz="1800" b="0" i="0" u="none" strike="noStrike" dirty="0">
                <a:solidFill>
                  <a:srgbClr val="000000"/>
                </a:solidFill>
                <a:effectLst/>
                <a:latin typeface="Calibri" panose="020F0502020204030204" pitchFamily="34" charset="0"/>
              </a:rPr>
              <a:t>Birmingham </a:t>
            </a:r>
            <a:r>
              <a:rPr lang="en-GB" sz="1800" b="0" i="0" u="none" strike="noStrike" dirty="0" err="1">
                <a:solidFill>
                  <a:srgbClr val="000000"/>
                </a:solidFill>
                <a:effectLst/>
                <a:latin typeface="Calibri" panose="020F0502020204030204" pitchFamily="34" charset="0"/>
              </a:rPr>
              <a:t>Childrens</a:t>
            </a:r>
            <a:r>
              <a:rPr lang="en-GB" sz="1800" b="0" i="0" u="none" strike="noStrike" dirty="0">
                <a:solidFill>
                  <a:srgbClr val="000000"/>
                </a:solidFill>
                <a:effectLst/>
                <a:latin typeface="Calibri" panose="020F0502020204030204" pitchFamily="34" charset="0"/>
              </a:rPr>
              <a:t> Hospital</a:t>
            </a:r>
            <a:r>
              <a:rPr lang="en-GB" dirty="0"/>
              <a:t> </a:t>
            </a:r>
          </a:p>
          <a:p>
            <a:r>
              <a:rPr lang="en-GB" sz="1800" b="0" i="0" u="none" strike="noStrike" dirty="0">
                <a:solidFill>
                  <a:srgbClr val="000000"/>
                </a:solidFill>
                <a:effectLst/>
                <a:latin typeface="Calibri" panose="020F0502020204030204" pitchFamily="34" charset="0"/>
              </a:rPr>
              <a:t>Alder Hey Hospital</a:t>
            </a:r>
            <a:r>
              <a:rPr lang="en-GB" dirty="0"/>
              <a:t> </a:t>
            </a:r>
          </a:p>
          <a:p>
            <a:r>
              <a:rPr lang="en-GB" sz="1800" b="0" i="0" u="none" strike="noStrike" dirty="0">
                <a:solidFill>
                  <a:srgbClr val="000000"/>
                </a:solidFill>
                <a:effectLst/>
                <a:latin typeface="Calibri" panose="020F0502020204030204" pitchFamily="34" charset="0"/>
              </a:rPr>
              <a:t>William Harvey Hospital</a:t>
            </a:r>
            <a:r>
              <a:rPr lang="en-GB" dirty="0"/>
              <a:t> </a:t>
            </a:r>
          </a:p>
          <a:p>
            <a:r>
              <a:rPr lang="en-GB" sz="1800" b="0" i="0" u="none" strike="noStrike" dirty="0">
                <a:solidFill>
                  <a:srgbClr val="000000"/>
                </a:solidFill>
                <a:effectLst/>
                <a:latin typeface="Calibri" panose="020F0502020204030204" pitchFamily="34" charset="0"/>
              </a:rPr>
              <a:t>Queen Elizabeth The Queen Mother Hospital</a:t>
            </a:r>
            <a:r>
              <a:rPr lang="en-GB" dirty="0"/>
              <a:t> </a:t>
            </a:r>
          </a:p>
          <a:p>
            <a:r>
              <a:rPr lang="en-GB" sz="1800" b="0" i="0" u="none" strike="noStrike" dirty="0">
                <a:solidFill>
                  <a:srgbClr val="000000"/>
                </a:solidFill>
                <a:effectLst/>
                <a:latin typeface="Calibri" panose="020F0502020204030204" pitchFamily="34" charset="0"/>
              </a:rPr>
              <a:t>Spire Leeds Hospital</a:t>
            </a:r>
            <a:r>
              <a:rPr lang="en-GB" dirty="0"/>
              <a:t> </a:t>
            </a:r>
          </a:p>
          <a:p>
            <a:r>
              <a:rPr lang="en-GB" sz="1800" b="0" i="0" u="none" strike="noStrike" dirty="0">
                <a:solidFill>
                  <a:srgbClr val="000000"/>
                </a:solidFill>
                <a:effectLst/>
                <a:latin typeface="Calibri" panose="020F0502020204030204" pitchFamily="34" charset="0"/>
              </a:rPr>
              <a:t>BMI The Priory Hospital Birmingham</a:t>
            </a:r>
            <a:r>
              <a:rPr lang="en-GB" dirty="0"/>
              <a:t> </a:t>
            </a:r>
          </a:p>
          <a:p>
            <a:r>
              <a:rPr lang="en-GB" sz="1800" b="0" i="0" u="none" strike="noStrike" dirty="0">
                <a:solidFill>
                  <a:srgbClr val="000000"/>
                </a:solidFill>
                <a:effectLst/>
                <a:latin typeface="Calibri" panose="020F0502020204030204" pitchFamily="34" charset="0"/>
              </a:rPr>
              <a:t>Great Ormond Street Hospital</a:t>
            </a:r>
            <a:r>
              <a:rPr lang="en-GB" dirty="0"/>
              <a:t> </a:t>
            </a:r>
          </a:p>
          <a:p>
            <a:r>
              <a:rPr lang="en-GB" sz="1800" b="0" i="0" u="none" strike="noStrike" dirty="0">
                <a:solidFill>
                  <a:srgbClr val="000000"/>
                </a:solidFill>
                <a:effectLst/>
                <a:latin typeface="Calibri" panose="020F0502020204030204" pitchFamily="34" charset="0"/>
              </a:rPr>
              <a:t>Wexham Park Hospital</a:t>
            </a:r>
            <a:r>
              <a:rPr lang="en-GB" dirty="0"/>
              <a:t> </a:t>
            </a:r>
          </a:p>
          <a:p>
            <a:r>
              <a:rPr lang="en-GB" sz="1800" b="0" i="0" u="none" strike="noStrike" dirty="0">
                <a:solidFill>
                  <a:srgbClr val="000000"/>
                </a:solidFill>
                <a:effectLst/>
                <a:latin typeface="Calibri" panose="020F0502020204030204" pitchFamily="34" charset="0"/>
              </a:rPr>
              <a:t>Watford General Hospital</a:t>
            </a:r>
            <a:r>
              <a:rPr lang="en-GB" dirty="0"/>
              <a:t> </a:t>
            </a:r>
          </a:p>
          <a:p>
            <a:r>
              <a:rPr lang="en-GB" sz="1800" b="0" i="0" u="none" strike="noStrike" dirty="0">
                <a:solidFill>
                  <a:srgbClr val="000000"/>
                </a:solidFill>
                <a:effectLst/>
                <a:latin typeface="Calibri" panose="020F0502020204030204" pitchFamily="34" charset="0"/>
              </a:rPr>
              <a:t>Exeter Heart</a:t>
            </a:r>
            <a:r>
              <a:rPr lang="en-GB"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93821D-9563-234E-A074-E36E2980781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95964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2750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a:t>
            </a:r>
            <a:r>
              <a:rPr lang="en-GB" dirty="0" err="1"/>
              <a:t>www.bostonscientific.com</a:t>
            </a:r>
            <a:r>
              <a:rPr lang="en-GB" dirty="0"/>
              <a:t>/content/dam/</a:t>
            </a:r>
            <a:r>
              <a:rPr lang="en-GB" dirty="0" err="1"/>
              <a:t>bostonscientific</a:t>
            </a:r>
            <a:r>
              <a:rPr lang="en-GB" dirty="0"/>
              <a:t>/ep/portfolio-group/single-shot/</a:t>
            </a:r>
            <a:r>
              <a:rPr lang="en-GB" dirty="0" err="1"/>
              <a:t>polarx</a:t>
            </a:r>
            <a:r>
              <a:rPr lang="en-GB" dirty="0"/>
              <a:t>/5731%20Video%20Thumbnail%204.png</a:t>
            </a:r>
          </a:p>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7</a:t>
            </a:fld>
            <a:endParaRPr lang="en-GB"/>
          </a:p>
        </p:txBody>
      </p:sp>
    </p:spTree>
    <p:extLst>
      <p:ext uri="{BB962C8B-B14F-4D97-AF65-F5344CB8AC3E}">
        <p14:creationId xmlns:p14="http://schemas.microsoft.com/office/powerpoint/2010/main" val="26462021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a:t>
            </a:r>
            <a:r>
              <a:rPr lang="en-GB" dirty="0" err="1"/>
              <a:t>bhrs.com</a:t>
            </a:r>
            <a:r>
              <a:rPr lang="en-GB" dirty="0"/>
              <a:t>/standards/</a:t>
            </a:r>
          </a:p>
          <a:p>
            <a:r>
              <a:rPr lang="en-GB" dirty="0"/>
              <a:t>https://</a:t>
            </a:r>
            <a:r>
              <a:rPr lang="en-GB" dirty="0" err="1"/>
              <a:t>bhrs.com</a:t>
            </a:r>
            <a:r>
              <a:rPr lang="en-GB" dirty="0"/>
              <a:t>/</a:t>
            </a:r>
            <a:r>
              <a:rPr lang="en-GB" dirty="0" err="1"/>
              <a:t>wp</a:t>
            </a:r>
            <a:r>
              <a:rPr lang="en-GB" dirty="0"/>
              <a:t>-content/uploads/2020/04/British-Heart-Rhythm-Society-Standards-Ablation-2020-1.pdf</a:t>
            </a:r>
          </a:p>
          <a:p>
            <a:endParaRPr lang="en-GB" dirty="0"/>
          </a:p>
          <a:p>
            <a:r>
              <a:rPr lang="en-GB" sz="1800" b="0" i="0" u="none" strike="noStrike" dirty="0">
                <a:solidFill>
                  <a:srgbClr val="000000"/>
                </a:solidFill>
                <a:effectLst/>
                <a:latin typeface="Calibri" panose="020F0502020204030204" pitchFamily="34" charset="0"/>
              </a:rPr>
              <a:t>Great Ormond Street Hospital</a:t>
            </a:r>
            <a:r>
              <a:rPr lang="en-GB" dirty="0"/>
              <a:t> </a:t>
            </a:r>
          </a:p>
          <a:p>
            <a:r>
              <a:rPr lang="en-GB" sz="1800" b="0" i="0" u="none" strike="noStrike" dirty="0">
                <a:solidFill>
                  <a:srgbClr val="000000"/>
                </a:solidFill>
                <a:effectLst/>
                <a:latin typeface="Calibri" panose="020F0502020204030204" pitchFamily="34" charset="0"/>
              </a:rPr>
              <a:t>Alder Hey Hospital</a:t>
            </a:r>
            <a:r>
              <a:rPr lang="en-GB" dirty="0"/>
              <a:t> </a:t>
            </a:r>
          </a:p>
          <a:p>
            <a:r>
              <a:rPr lang="en-GB" sz="1800" b="0" i="0" u="none" strike="noStrike" dirty="0">
                <a:solidFill>
                  <a:srgbClr val="000000"/>
                </a:solidFill>
                <a:effectLst/>
                <a:latin typeface="Calibri" panose="020F0502020204030204" pitchFamily="34" charset="0"/>
              </a:rPr>
              <a:t>Spire Hull And East Riding Hospital</a:t>
            </a:r>
            <a:r>
              <a:rPr lang="en-GB" dirty="0"/>
              <a:t> </a:t>
            </a:r>
          </a:p>
          <a:p>
            <a:r>
              <a:rPr lang="en-GB" sz="1800" b="0" i="0" u="none" strike="noStrike" dirty="0">
                <a:solidFill>
                  <a:srgbClr val="000000"/>
                </a:solidFill>
                <a:effectLst/>
                <a:latin typeface="Calibri" panose="020F0502020204030204" pitchFamily="34" charset="0"/>
              </a:rPr>
              <a:t>Spire Hospital Cardiff</a:t>
            </a:r>
            <a:r>
              <a:rPr lang="en-GB" dirty="0"/>
              <a:t> </a:t>
            </a:r>
          </a:p>
          <a:p>
            <a:r>
              <a:rPr lang="en-GB" sz="1800" b="0" i="0" u="none" strike="noStrike" dirty="0">
                <a:solidFill>
                  <a:srgbClr val="000000"/>
                </a:solidFill>
                <a:effectLst/>
                <a:latin typeface="Calibri" panose="020F0502020204030204" pitchFamily="34" charset="0"/>
              </a:rPr>
              <a:t>Spire Manchester Hospital</a:t>
            </a:r>
            <a:r>
              <a:rPr lang="en-GB" dirty="0"/>
              <a:t> </a:t>
            </a:r>
          </a:p>
          <a:p>
            <a:r>
              <a:rPr lang="en-GB" sz="1800" b="0" i="0" u="none" strike="noStrike" dirty="0">
                <a:solidFill>
                  <a:srgbClr val="000000"/>
                </a:solidFill>
                <a:effectLst/>
                <a:latin typeface="Calibri" panose="020F0502020204030204" pitchFamily="34" charset="0"/>
              </a:rPr>
              <a:t>BMI The Alexandra Hospital</a:t>
            </a:r>
            <a:r>
              <a:rPr lang="en-GB" dirty="0"/>
              <a:t> </a:t>
            </a:r>
          </a:p>
          <a:p>
            <a:r>
              <a:rPr lang="en-GB" sz="1800" b="0" i="0" u="none" strike="noStrike" dirty="0">
                <a:solidFill>
                  <a:srgbClr val="000000"/>
                </a:solidFill>
                <a:effectLst/>
                <a:latin typeface="Calibri" panose="020F0502020204030204" pitchFamily="34" charset="0"/>
              </a:rPr>
              <a:t>Spire Nottingham Hospital</a:t>
            </a:r>
            <a:r>
              <a:rPr lang="en-GB" dirty="0"/>
              <a:t> </a:t>
            </a:r>
          </a:p>
          <a:p>
            <a:r>
              <a:rPr lang="en-GB" sz="1800" b="0" i="0" u="none" strike="noStrike" dirty="0">
                <a:solidFill>
                  <a:srgbClr val="000000"/>
                </a:solidFill>
                <a:effectLst/>
                <a:latin typeface="Calibri" panose="020F0502020204030204" pitchFamily="34" charset="0"/>
              </a:rPr>
              <a:t>Spire Leeds Hospital</a:t>
            </a:r>
            <a:r>
              <a:rPr lang="en-GB" dirty="0"/>
              <a:t> </a:t>
            </a:r>
          </a:p>
          <a:p>
            <a:r>
              <a:rPr lang="en-GB" sz="1800" b="0" i="0" u="none" strike="noStrike" dirty="0">
                <a:solidFill>
                  <a:srgbClr val="000000"/>
                </a:solidFill>
                <a:effectLst/>
                <a:latin typeface="Calibri" panose="020F0502020204030204" pitchFamily="34" charset="0"/>
              </a:rPr>
              <a:t>Maidstone Hospital</a:t>
            </a:r>
            <a:r>
              <a:rPr lang="en-GB" dirty="0"/>
              <a:t> </a:t>
            </a:r>
          </a:p>
          <a:p>
            <a:r>
              <a:rPr lang="en-GB" sz="1800" b="0" i="0" u="none" strike="noStrike" dirty="0">
                <a:solidFill>
                  <a:srgbClr val="000000"/>
                </a:solidFill>
                <a:effectLst/>
                <a:latin typeface="Calibri" panose="020F0502020204030204" pitchFamily="34" charset="0"/>
              </a:rPr>
              <a:t>University Hospital Of Wales</a:t>
            </a:r>
            <a:r>
              <a:rPr lang="en-GB" dirty="0"/>
              <a:t> </a:t>
            </a:r>
          </a:p>
          <a:p>
            <a:r>
              <a:rPr lang="en-GB" sz="1800" b="0" i="0" u="none" strike="noStrike" dirty="0">
                <a:solidFill>
                  <a:srgbClr val="000000"/>
                </a:solidFill>
                <a:effectLst/>
                <a:latin typeface="Calibri" panose="020F0502020204030204" pitchFamily="34" charset="0"/>
              </a:rPr>
              <a:t>BMI The Priory Hospital Birmingham</a:t>
            </a:r>
            <a:r>
              <a:rPr lang="en-GB" dirty="0"/>
              <a:t> </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93821D-9563-234E-A074-E36E2980781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49645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74</a:t>
            </a:fld>
            <a:endParaRPr lang="en-GB"/>
          </a:p>
        </p:txBody>
      </p:sp>
    </p:spTree>
    <p:extLst>
      <p:ext uri="{BB962C8B-B14F-4D97-AF65-F5344CB8AC3E}">
        <p14:creationId xmlns:p14="http://schemas.microsoft.com/office/powerpoint/2010/main" val="3600114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75</a:t>
            </a:fld>
            <a:endParaRPr lang="en-GB"/>
          </a:p>
        </p:txBody>
      </p:sp>
    </p:spTree>
    <p:extLst>
      <p:ext uri="{BB962C8B-B14F-4D97-AF65-F5344CB8AC3E}">
        <p14:creationId xmlns:p14="http://schemas.microsoft.com/office/powerpoint/2010/main" val="42793171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implants and upgrades</a:t>
            </a:r>
          </a:p>
        </p:txBody>
      </p:sp>
      <p:sp>
        <p:nvSpPr>
          <p:cNvPr id="4" name="Slide Number Placeholder 3"/>
          <p:cNvSpPr>
            <a:spLocks noGrp="1"/>
          </p:cNvSpPr>
          <p:nvPr>
            <p:ph type="sldNum" sz="quarter" idx="5"/>
          </p:nvPr>
        </p:nvSpPr>
        <p:spPr/>
        <p:txBody>
          <a:bodyPr/>
          <a:lstStyle/>
          <a:p>
            <a:fld id="{EC0B37D9-BE8D-9A4B-9189-761D5C79ED1C}" type="slidenum">
              <a:rPr lang="en-GB" smtClean="0"/>
              <a:t>77</a:t>
            </a:fld>
            <a:endParaRPr lang="en-GB"/>
          </a:p>
        </p:txBody>
      </p:sp>
    </p:spTree>
    <p:extLst>
      <p:ext uri="{BB962C8B-B14F-4D97-AF65-F5344CB8AC3E}">
        <p14:creationId xmlns:p14="http://schemas.microsoft.com/office/powerpoint/2010/main" val="42118898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88</a:t>
            </a:fld>
            <a:endParaRPr lang="en-GB"/>
          </a:p>
        </p:txBody>
      </p:sp>
    </p:spTree>
    <p:extLst>
      <p:ext uri="{BB962C8B-B14F-4D97-AF65-F5344CB8AC3E}">
        <p14:creationId xmlns:p14="http://schemas.microsoft.com/office/powerpoint/2010/main" val="19579975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73056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Ablations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64495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The following table details operator volumes. A small number of operators were not cardiologists – they were, for example, anaesthetists, and their details have probably been entered in error. 45 operators were “unknown”. There were 100 trainees. The remaining 281 were cardiologists (n=272) or paediatric cardiologists (n=9).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222 performed at least 50 procedures, or which 16 were trainees. 178 performed at least 25 simple ablations, or which 11 were trainees. 202 performed at least 50 ablations with at least 25 of those classified as complex; 129 performed at least 50 complex ablations. Only 13 trainees undertook at least 25 complex procedures, and at least 50 ablations in total. Only 3 trainees undertook at least 50 complex procedures.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70349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83076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5535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Seriwala</a:t>
            </a:r>
            <a:r>
              <a:rPr lang="en-GB" dirty="0"/>
              <a:t> et al. 2016, </a:t>
            </a:r>
            <a:r>
              <a:rPr lang="en-GB" i="1" dirty="0">
                <a:solidFill>
                  <a:srgbClr val="0069AC"/>
                </a:solidFill>
                <a:effectLst/>
                <a:latin typeface="Helvetica" pitchFamily="2" charset="0"/>
              </a:rPr>
              <a:t>http://</a:t>
            </a:r>
            <a:r>
              <a:rPr lang="en-GB" i="1" dirty="0" err="1">
                <a:solidFill>
                  <a:srgbClr val="0069AC"/>
                </a:solidFill>
                <a:effectLst/>
                <a:latin typeface="Helvetica" pitchFamily="2" charset="0"/>
              </a:rPr>
              <a:t>dx.doi.org</a:t>
            </a:r>
            <a:r>
              <a:rPr lang="en-GB" i="1" dirty="0">
                <a:solidFill>
                  <a:srgbClr val="0069AC"/>
                </a:solidFill>
                <a:effectLst/>
                <a:latin typeface="Helvetica" pitchFamily="2" charset="0"/>
              </a:rPr>
              <a:t>/10.1016/j.jjcc.2015.09.006</a:t>
            </a:r>
            <a:endParaRPr lang="en-GB" dirty="0">
              <a:solidFill>
                <a:srgbClr val="0069AC"/>
              </a:solidFill>
              <a:effectLst/>
              <a:latin typeface="Helvetica" pitchFamily="2"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8</a:t>
            </a:fld>
            <a:endParaRPr lang="en-GB"/>
          </a:p>
        </p:txBody>
      </p:sp>
    </p:spTree>
    <p:extLst>
      <p:ext uri="{BB962C8B-B14F-4D97-AF65-F5344CB8AC3E}">
        <p14:creationId xmlns:p14="http://schemas.microsoft.com/office/powerpoint/2010/main" val="19194755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66761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98</a:t>
            </a:fld>
            <a:endParaRPr lang="en-GB"/>
          </a:p>
        </p:txBody>
      </p:sp>
    </p:spTree>
    <p:extLst>
      <p:ext uri="{BB962C8B-B14F-4D97-AF65-F5344CB8AC3E}">
        <p14:creationId xmlns:p14="http://schemas.microsoft.com/office/powerpoint/2010/main" val="31192844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93821D-9563-234E-A074-E36E2980781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72143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u="none" strike="noStrike" dirty="0">
                <a:solidFill>
                  <a:srgbClr val="212121"/>
                </a:solidFill>
                <a:effectLst/>
                <a:latin typeface="BlinkMacSystemFont"/>
              </a:rPr>
              <a:t>Zipes</a:t>
            </a:r>
          </a:p>
          <a:p>
            <a:endParaRPr lang="en-GB" dirty="0"/>
          </a:p>
          <a:p>
            <a:pPr algn="l"/>
            <a:r>
              <a:rPr lang="en-GB" b="1" i="0" u="none" strike="noStrike" dirty="0">
                <a:solidFill>
                  <a:srgbClr val="2F2F33"/>
                </a:solidFill>
                <a:effectLst/>
                <a:latin typeface="Nexus Sans"/>
              </a:rPr>
              <a:t>Real-world outcomes of ablation</a:t>
            </a:r>
            <a:endParaRPr lang="en-GB" b="0" i="0" u="none" strike="noStrike" dirty="0">
              <a:solidFill>
                <a:srgbClr val="2F2F33"/>
              </a:solidFill>
              <a:effectLst/>
              <a:latin typeface="Nexus Sans"/>
            </a:endParaRPr>
          </a:p>
          <a:p>
            <a:pPr algn="l"/>
            <a:r>
              <a:rPr lang="en-GB" b="0" i="0" u="none" strike="noStrike" dirty="0">
                <a:solidFill>
                  <a:srgbClr val="2F2F33"/>
                </a:solidFill>
                <a:effectLst/>
                <a:latin typeface="Nexus Sans"/>
              </a:rPr>
              <a:t>Now, many sites are using atrial fibrillation, and one of the other studies presented is called the Initial Findings From the National Cardiovascular Data Registry of Atrial Fibrillation Ablation Procedures by Hsu et al. And this was to document real-world outcomes of atrial fibrillation. The authors found that early mortality rates were 0.2% in outpatient ablation procedures and higher, 2.4%, for inpatient procedures, and that's most likely explained by the increased comorbidities of patients being admitted to the hospital for the procedure. Pulmonary vein isolation was accomplished in 92% of patients.</a:t>
            </a:r>
          </a:p>
          <a:p>
            <a:pPr algn="l"/>
            <a:r>
              <a:rPr lang="en-GB" b="1" i="0" u="none" strike="noStrike" dirty="0">
                <a:solidFill>
                  <a:srgbClr val="2F2F33"/>
                </a:solidFill>
                <a:effectLst/>
                <a:latin typeface="Nexus Sans"/>
              </a:rPr>
              <a:t>High-volume advantage</a:t>
            </a:r>
            <a:endParaRPr lang="en-GB" b="0" i="0" u="none" strike="noStrike" dirty="0">
              <a:solidFill>
                <a:srgbClr val="2F2F33"/>
              </a:solidFill>
              <a:effectLst/>
              <a:latin typeface="Nexus Sans"/>
            </a:endParaRPr>
          </a:p>
          <a:p>
            <a:pPr algn="l"/>
            <a:r>
              <a:rPr lang="en-GB" b="0" i="0" u="none" strike="noStrike" dirty="0">
                <a:solidFill>
                  <a:srgbClr val="2F2F33"/>
                </a:solidFill>
                <a:effectLst/>
                <a:latin typeface="Nexus Sans"/>
              </a:rPr>
              <a:t>Now, what struck me as so important in this study was that hospitals with a high overall ablation volume had almost one-third lower odds of early mortality, an odds ratio of 0.69, compared with those with the lowest volume. While all of these numbers are satisfying and low, the critical finding I think is consistent; that is, the high-volume outcome is consistent with multiple other studies on atrial fib and other complicated procedures, including surgery. Expert teams with higher volumes generally experience lower rates of complications and deaths, and that raises the question of whether we should have specialty hospitals in the United States, areas that have high volume for complicated procedures such as atrial fib ablation, and that these complex procedures should not be performed by everyone who is an MD. Obviously, that will raise all kinds of issues, but nevertheless, I think it is an important consideration and one that really much of Europe embraces.</a:t>
            </a:r>
          </a:p>
          <a:p>
            <a:endParaRPr lang="en-GB" dirty="0"/>
          </a:p>
          <a:p>
            <a:pPr algn="l"/>
            <a:r>
              <a:rPr lang="en-GB" b="1" i="0" u="none" strike="noStrike" dirty="0">
                <a:solidFill>
                  <a:srgbClr val="2F2F33"/>
                </a:solidFill>
                <a:effectLst/>
                <a:latin typeface="Nexus Sans"/>
              </a:rPr>
              <a:t>Ablation</a:t>
            </a:r>
            <a:endParaRPr lang="en-GB" b="0" i="0" u="none" strike="noStrike" dirty="0">
              <a:solidFill>
                <a:srgbClr val="2F2F33"/>
              </a:solidFill>
              <a:effectLst/>
              <a:latin typeface="Nexus Sans"/>
            </a:endParaRPr>
          </a:p>
          <a:p>
            <a:pPr algn="l"/>
            <a:r>
              <a:rPr lang="en-GB" b="0" i="0" u="none" strike="noStrike" dirty="0">
                <a:solidFill>
                  <a:srgbClr val="2F2F33"/>
                </a:solidFill>
                <a:effectLst/>
                <a:latin typeface="Nexus Sans"/>
              </a:rPr>
              <a:t>Now, ablation of atrial fibrillation has gained widespread acceptance as an initial treatment for many patients, producing better cardiovascular outcomes and quality of life than antiarrhythmic drugs, for example, or rate control. Catheter ablation of arrhythmias can be associated with severe complications, often dependent on the kind of atrial fib, its complexity, whether the pulmonary veins are isolated alone, or there’s more ablation, and patient comorbidities. Importantly, as I’ll come back to, is the experience of the performing </a:t>
            </a:r>
            <a:r>
              <a:rPr lang="en-GB" b="0" i="0" u="none" strike="noStrike" dirty="0" err="1">
                <a:solidFill>
                  <a:srgbClr val="2F2F33"/>
                </a:solidFill>
                <a:effectLst/>
                <a:latin typeface="Nexus Sans"/>
              </a:rPr>
              <a:t>centers</a:t>
            </a:r>
            <a:r>
              <a:rPr lang="en-GB" b="0" i="0" u="none" strike="noStrike" dirty="0">
                <a:solidFill>
                  <a:srgbClr val="2F2F33"/>
                </a:solidFill>
                <a:effectLst/>
                <a:latin typeface="Nexus Sans"/>
              </a:rPr>
              <a:t>.</a:t>
            </a:r>
          </a:p>
          <a:p>
            <a:pPr algn="l"/>
            <a:r>
              <a:rPr lang="en-GB" b="1" i="0" u="none" strike="noStrike" dirty="0">
                <a:solidFill>
                  <a:srgbClr val="2F2F33"/>
                </a:solidFill>
                <a:effectLst/>
                <a:latin typeface="Nexus Sans"/>
              </a:rPr>
              <a:t>Cryoablation</a:t>
            </a:r>
            <a:endParaRPr lang="en-GB" b="0" i="0" u="none" strike="noStrike" dirty="0">
              <a:solidFill>
                <a:srgbClr val="2F2F33"/>
              </a:solidFill>
              <a:effectLst/>
              <a:latin typeface="Nexus Sans"/>
            </a:endParaRPr>
          </a:p>
          <a:p>
            <a:pPr algn="l"/>
            <a:r>
              <a:rPr lang="en-GB" b="0" i="0" u="none" strike="noStrike" dirty="0">
                <a:solidFill>
                  <a:srgbClr val="2F2F33"/>
                </a:solidFill>
                <a:effectLst/>
                <a:latin typeface="Nexus Sans"/>
              </a:rPr>
              <a:t>Now, multiple new publications have advanced the field and particularly highlighted during this year's ACC meeting in New Orleans. While radiofrequency catheter ablation has been the standard, cryoablation, freezing that is, has also been successful. For example, a study published in </a:t>
            </a:r>
            <a:r>
              <a:rPr lang="en-GB" b="0" i="1" u="none" strike="noStrike" dirty="0">
                <a:solidFill>
                  <a:srgbClr val="2F2F33"/>
                </a:solidFill>
                <a:effectLst/>
                <a:latin typeface="Nexus Sans"/>
              </a:rPr>
              <a:t>New England Journal of Medicine</a:t>
            </a:r>
            <a:r>
              <a:rPr lang="en-GB" b="0" i="0" u="none" strike="noStrike" dirty="0">
                <a:solidFill>
                  <a:srgbClr val="2F2F33"/>
                </a:solidFill>
                <a:effectLst/>
                <a:latin typeface="Nexus Sans"/>
              </a:rPr>
              <a:t> by Andrade et al called Progression of Atrial Fibrillation after Cryoablation or Drug Therapy showed that initial treatment of paroxysmal atrial fib with catheter cryoablation was associated with a lower incidence of persistent atrial fib or recurrent atrial tachyarrhythmias over a 3-year follow-up compared to the use of antiarrhythmic drugs.</a:t>
            </a:r>
          </a:p>
          <a:p>
            <a:pPr algn="l"/>
            <a:r>
              <a:rPr lang="en-GB" b="1" i="0" u="none" strike="noStrike" dirty="0">
                <a:solidFill>
                  <a:srgbClr val="2F2F33"/>
                </a:solidFill>
                <a:effectLst/>
                <a:latin typeface="Nexus Sans"/>
              </a:rPr>
              <a:t>Pulsed field ablation</a:t>
            </a:r>
            <a:endParaRPr lang="en-GB" b="0" i="0" u="none" strike="noStrike" dirty="0">
              <a:solidFill>
                <a:srgbClr val="2F2F33"/>
              </a:solidFill>
              <a:effectLst/>
              <a:latin typeface="Nexus Sans"/>
            </a:endParaRPr>
          </a:p>
          <a:p>
            <a:pPr algn="l"/>
            <a:r>
              <a:rPr lang="en-GB" b="0" i="0" u="none" strike="noStrike" dirty="0">
                <a:solidFill>
                  <a:srgbClr val="2F2F33"/>
                </a:solidFill>
                <a:effectLst/>
                <a:latin typeface="Nexus Sans"/>
              </a:rPr>
              <a:t>Highlighted at this meeting is the newest of ablation techniques. For example, a study by Verma et al published in </a:t>
            </a:r>
            <a:r>
              <a:rPr lang="en-GB" b="0" i="1" u="none" strike="noStrike" dirty="0">
                <a:solidFill>
                  <a:srgbClr val="2F2F33"/>
                </a:solidFill>
                <a:effectLst/>
                <a:latin typeface="Nexus Sans"/>
              </a:rPr>
              <a:t>Circulation</a:t>
            </a:r>
            <a:r>
              <a:rPr lang="en-GB" b="0" i="0" u="none" strike="noStrike" dirty="0">
                <a:solidFill>
                  <a:srgbClr val="2F2F33"/>
                </a:solidFill>
                <a:effectLst/>
                <a:latin typeface="Nexus Sans"/>
              </a:rPr>
              <a:t> called Pulsed Field Ablation for Treatment of Atrial Fibrillation showed that this new ablation technique, that is, pulsed field, was successful in a subset of patients with both paroxysmal and persistent atrial fib, that it was safe and effective and took much less time than radiofrequency catheter ablation.</a:t>
            </a:r>
          </a:p>
          <a:p>
            <a:pPr algn="l"/>
            <a:r>
              <a:rPr lang="en-GB" b="0" i="0" u="none" strike="noStrike" dirty="0">
                <a:solidFill>
                  <a:srgbClr val="2F2F33"/>
                </a:solidFill>
                <a:effectLst/>
                <a:latin typeface="Nexus Sans"/>
              </a:rPr>
              <a:t>Now, pulsed field ablation uses electrical pulses to cause nonthermal irreversible electroporation, that is, holes in the cells that induce cardiac cell death. It's been very effective, and it may be the new ablation approach for atrial fib.</a:t>
            </a:r>
          </a:p>
          <a:p>
            <a:endParaRPr lang="en-GB" dirty="0"/>
          </a:p>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110</a:t>
            </a:fld>
            <a:endParaRPr lang="en-GB"/>
          </a:p>
        </p:txBody>
      </p:sp>
    </p:spTree>
    <p:extLst>
      <p:ext uri="{BB962C8B-B14F-4D97-AF65-F5344CB8AC3E}">
        <p14:creationId xmlns:p14="http://schemas.microsoft.com/office/powerpoint/2010/main" val="4251952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en-GB" sz="1200" dirty="0">
                <a:hlinkClick r:id="rId3"/>
              </a:rPr>
              <a:t>https://pubmed.ncbi.nlm.nih.gov/28104790/</a:t>
            </a:r>
            <a:r>
              <a:rPr lang="en-GB" sz="1200" dirty="0"/>
              <a:t> </a:t>
            </a:r>
            <a:r>
              <a:rPr lang="en-GB" sz="1200" dirty="0" err="1">
                <a:solidFill>
                  <a:srgbClr val="5B616B"/>
                </a:solidFill>
              </a:rPr>
              <a:t>E</a:t>
            </a:r>
            <a:r>
              <a:rPr lang="en-GB" sz="1200" dirty="0" err="1">
                <a:solidFill>
                  <a:srgbClr val="5B616B"/>
                </a:solidFill>
                <a:effectLst/>
              </a:rPr>
              <a:t>ur</a:t>
            </a:r>
            <a:r>
              <a:rPr lang="en-GB" sz="1200" dirty="0">
                <a:solidFill>
                  <a:srgbClr val="5B616B"/>
                </a:solidFill>
                <a:effectLst/>
              </a:rPr>
              <a:t> Heart J</a:t>
            </a:r>
            <a:r>
              <a:rPr lang="en-GB" sz="1200" dirty="0">
                <a:solidFill>
                  <a:srgbClr val="0071BC"/>
                </a:solidFill>
                <a:effectLst/>
              </a:rPr>
              <a:t>. </a:t>
            </a:r>
            <a:r>
              <a:rPr lang="en-GB" sz="1200" dirty="0">
                <a:solidFill>
                  <a:srgbClr val="5B616B"/>
                </a:solidFill>
                <a:effectLst/>
              </a:rPr>
              <a:t>2017 May 1;38(17):1303-1316. doi: 10.1093/eurheartj/ehw564.</a:t>
            </a:r>
            <a:r>
              <a:rPr lang="en-GB" sz="1200" dirty="0"/>
              <a:t>  PMID: </a:t>
            </a:r>
            <a:r>
              <a:rPr lang="en-GB" sz="1200" dirty="0">
                <a:solidFill>
                  <a:srgbClr val="212121"/>
                </a:solidFill>
              </a:rPr>
              <a:t>28104790; </a:t>
            </a:r>
            <a:endParaRPr lang="en-GB" sz="1200" dirty="0">
              <a:effectLst/>
            </a:endParaRPr>
          </a:p>
          <a:p>
            <a:pPr>
              <a:lnSpc>
                <a:spcPct val="120000"/>
              </a:lnSpc>
            </a:pPr>
            <a:r>
              <a:rPr lang="en-GB" sz="1200" b="1" dirty="0">
                <a:effectLst/>
              </a:rPr>
              <a:t>Contemporary management of patients undergoing atrial fibrillation ablation: in-hospital and 1-year follow-up findings from the ESC-EHRA atrial fibrillation ablation long-term registry</a:t>
            </a:r>
          </a:p>
          <a:p>
            <a:pPr>
              <a:lnSpc>
                <a:spcPct val="120000"/>
              </a:lnSpc>
            </a:pPr>
            <a:r>
              <a:rPr lang="en-GB" sz="1200" u="none" strike="noStrike" dirty="0">
                <a:solidFill>
                  <a:srgbClr val="0071BC"/>
                </a:solidFill>
                <a:effectLst/>
                <a:hlinkClick r:id="rId4"/>
              </a:rPr>
              <a:t>Elena Arbelo</a:t>
            </a:r>
            <a:r>
              <a:rPr lang="en-GB" sz="1200" baseline="30000" dirty="0">
                <a:solidFill>
                  <a:srgbClr val="5B616B"/>
                </a:solidFill>
                <a:effectLst/>
              </a:rPr>
              <a:t> </a:t>
            </a:r>
            <a:r>
              <a:rPr lang="en-GB" sz="1200" u="none" strike="noStrike" baseline="30000" dirty="0">
                <a:solidFill>
                  <a:srgbClr val="323A45"/>
                </a:solidFill>
                <a:effectLst/>
                <a:hlinkClick r:id="rId5" tooltip="Department of Cardiology, Cardiovascular Institute. Hospital Clínic de Barcelona. University of Barcelona, Barcelona, Spain."/>
              </a:rPr>
              <a:t>1</a:t>
            </a:r>
            <a:r>
              <a:rPr lang="en-GB" sz="1200" dirty="0">
                <a:solidFill>
                  <a:srgbClr val="5B616B"/>
                </a:solidFill>
                <a:effectLst/>
              </a:rPr>
              <a:t>, </a:t>
            </a:r>
            <a:r>
              <a:rPr lang="en-GB" sz="1200" u="none" strike="noStrike" dirty="0">
                <a:solidFill>
                  <a:srgbClr val="0071BC"/>
                </a:solidFill>
                <a:effectLst/>
                <a:hlinkClick r:id="rId6"/>
              </a:rPr>
              <a:t>Josep Brugada</a:t>
            </a:r>
            <a:r>
              <a:rPr lang="en-GB" sz="1200" baseline="30000" dirty="0">
                <a:solidFill>
                  <a:srgbClr val="5B616B"/>
                </a:solidFill>
                <a:effectLst/>
              </a:rPr>
              <a:t> </a:t>
            </a:r>
            <a:r>
              <a:rPr lang="en-GB" sz="1200" u="none" strike="noStrike" baseline="30000" dirty="0">
                <a:solidFill>
                  <a:srgbClr val="323A45"/>
                </a:solidFill>
                <a:effectLst/>
                <a:hlinkClick r:id="rId5" tooltip="Department of Cardiology, Cardiovascular Institute. Hospital Clínic de Barcelona. University of Barcelona, Barcelona, Spain."/>
              </a:rPr>
              <a:t>1</a:t>
            </a:r>
            <a:r>
              <a:rPr lang="en-GB" sz="1200" dirty="0">
                <a:solidFill>
                  <a:srgbClr val="5B616B"/>
                </a:solidFill>
                <a:effectLst/>
              </a:rPr>
              <a:t>, </a:t>
            </a:r>
            <a:r>
              <a:rPr lang="en-GB" sz="1200" u="none" strike="noStrike" dirty="0">
                <a:solidFill>
                  <a:srgbClr val="0071BC"/>
                </a:solidFill>
                <a:effectLst/>
                <a:hlinkClick r:id="rId7"/>
              </a:rPr>
              <a:t>Carina Blomström-Lundqvist</a:t>
            </a:r>
            <a:r>
              <a:rPr lang="en-GB" sz="1200" baseline="30000" dirty="0">
                <a:solidFill>
                  <a:srgbClr val="5B616B"/>
                </a:solidFill>
                <a:effectLst/>
              </a:rPr>
              <a:t> </a:t>
            </a:r>
            <a:r>
              <a:rPr lang="en-GB" sz="1200" u="none" strike="noStrike" baseline="30000" dirty="0">
                <a:solidFill>
                  <a:srgbClr val="323A45"/>
                </a:solidFill>
                <a:effectLst/>
                <a:hlinkClick r:id="rId8" tooltip="Department of Cardiology, Institution of Medical Science, Uppsala University, Uppsala, Sweden."/>
              </a:rPr>
              <a:t>2</a:t>
            </a:r>
            <a:r>
              <a:rPr lang="en-GB" sz="1200" dirty="0">
                <a:solidFill>
                  <a:srgbClr val="5B616B"/>
                </a:solidFill>
                <a:effectLst/>
              </a:rPr>
              <a:t>, </a:t>
            </a:r>
            <a:r>
              <a:rPr lang="en-GB" sz="1200" u="none" strike="noStrike" dirty="0">
                <a:solidFill>
                  <a:srgbClr val="0071BC"/>
                </a:solidFill>
                <a:effectLst/>
                <a:hlinkClick r:id="rId9"/>
              </a:rPr>
              <a:t>Cécile Laroche</a:t>
            </a:r>
            <a:r>
              <a:rPr lang="en-GB" sz="1200" baseline="30000" dirty="0">
                <a:solidFill>
                  <a:srgbClr val="5B616B"/>
                </a:solidFill>
                <a:effectLst/>
              </a:rPr>
              <a:t> </a:t>
            </a:r>
            <a:r>
              <a:rPr lang="en-GB" sz="1200" u="none" strike="noStrike" baseline="30000" dirty="0">
                <a:solidFill>
                  <a:srgbClr val="323A45"/>
                </a:solidFill>
                <a:effectLst/>
                <a:hlinkClick r:id="rId10" tooltip="EURObservational Research Programme, European Society of Cardiology, Sophia-Antipolis, France."/>
              </a:rPr>
              <a:t>3</a:t>
            </a:r>
            <a:r>
              <a:rPr lang="en-GB" sz="1200" dirty="0">
                <a:solidFill>
                  <a:srgbClr val="5B616B"/>
                </a:solidFill>
                <a:effectLst/>
              </a:rPr>
              <a:t>, </a:t>
            </a:r>
            <a:r>
              <a:rPr lang="en-GB" sz="1200" u="none" strike="noStrike" dirty="0">
                <a:solidFill>
                  <a:srgbClr val="0071BC"/>
                </a:solidFill>
                <a:effectLst/>
                <a:hlinkClick r:id="rId11"/>
              </a:rPr>
              <a:t>Josef Kautzner</a:t>
            </a:r>
            <a:r>
              <a:rPr lang="en-GB" sz="1200" baseline="30000" dirty="0">
                <a:solidFill>
                  <a:srgbClr val="5B616B"/>
                </a:solidFill>
                <a:effectLst/>
              </a:rPr>
              <a:t> </a:t>
            </a:r>
            <a:r>
              <a:rPr lang="en-GB" sz="1200" u="none" strike="noStrike" baseline="30000" dirty="0">
                <a:solidFill>
                  <a:srgbClr val="323A45"/>
                </a:solidFill>
                <a:effectLst/>
                <a:hlinkClick r:id="rId12" tooltip="Department of Cardiology, Institute for Clinical and Experimental Medicine, Prague, Czech Republic."/>
              </a:rPr>
              <a:t>4</a:t>
            </a:r>
            <a:r>
              <a:rPr lang="en-GB" sz="1200" dirty="0">
                <a:solidFill>
                  <a:srgbClr val="5B616B"/>
                </a:solidFill>
                <a:effectLst/>
              </a:rPr>
              <a:t>, </a:t>
            </a:r>
            <a:r>
              <a:rPr lang="en-GB" sz="1200" u="none" strike="noStrike" dirty="0">
                <a:solidFill>
                  <a:srgbClr val="0071BC"/>
                </a:solidFill>
                <a:effectLst/>
                <a:hlinkClick r:id="rId13"/>
              </a:rPr>
              <a:t>Evgeny Pokushalov</a:t>
            </a:r>
            <a:r>
              <a:rPr lang="en-GB" sz="1200" baseline="30000" dirty="0">
                <a:solidFill>
                  <a:srgbClr val="5B616B"/>
                </a:solidFill>
                <a:effectLst/>
              </a:rPr>
              <a:t> </a:t>
            </a:r>
            <a:r>
              <a:rPr lang="en-GB" sz="1200" u="none" strike="noStrike" baseline="30000" dirty="0">
                <a:solidFill>
                  <a:srgbClr val="323A45"/>
                </a:solidFill>
                <a:effectLst/>
                <a:hlinkClick r:id="rId14" tooltip="Arrhythmia Department and EP Laboratory, State Research Institute of Circulation Pathology, Novosibirsk, Russian Federation."/>
              </a:rPr>
              <a:t>5</a:t>
            </a:r>
            <a:r>
              <a:rPr lang="en-GB" sz="1200" dirty="0">
                <a:solidFill>
                  <a:srgbClr val="5B616B"/>
                </a:solidFill>
                <a:effectLst/>
              </a:rPr>
              <a:t>, </a:t>
            </a:r>
            <a:r>
              <a:rPr lang="en-GB" sz="1200" u="none" strike="noStrike" dirty="0">
                <a:solidFill>
                  <a:srgbClr val="0071BC"/>
                </a:solidFill>
                <a:effectLst/>
                <a:hlinkClick r:id="rId15"/>
              </a:rPr>
              <a:t>Pekka Raatikainen</a:t>
            </a:r>
            <a:r>
              <a:rPr lang="en-GB" sz="1200" baseline="30000" dirty="0">
                <a:solidFill>
                  <a:srgbClr val="5B616B"/>
                </a:solidFill>
                <a:effectLst/>
              </a:rPr>
              <a:t> </a:t>
            </a:r>
            <a:r>
              <a:rPr lang="en-GB" sz="1200" u="none" strike="noStrike" baseline="30000" dirty="0">
                <a:solidFill>
                  <a:srgbClr val="323A45"/>
                </a:solidFill>
                <a:effectLst/>
                <a:hlinkClick r:id="rId16" tooltip="Heart Center Co. Tampere University Hospital, Tampere, Finland."/>
              </a:rPr>
              <a:t>6</a:t>
            </a:r>
            <a:r>
              <a:rPr lang="en-GB" sz="1200" dirty="0">
                <a:solidFill>
                  <a:srgbClr val="5B616B"/>
                </a:solidFill>
                <a:effectLst/>
              </a:rPr>
              <a:t>, </a:t>
            </a:r>
            <a:r>
              <a:rPr lang="en-GB" sz="1200" u="none" strike="noStrike" dirty="0">
                <a:solidFill>
                  <a:srgbClr val="0071BC"/>
                </a:solidFill>
                <a:effectLst/>
                <a:hlinkClick r:id="rId17"/>
              </a:rPr>
              <a:t>Michael Efremidis</a:t>
            </a:r>
            <a:r>
              <a:rPr lang="en-GB" sz="1200" baseline="30000" dirty="0">
                <a:solidFill>
                  <a:srgbClr val="5B616B"/>
                </a:solidFill>
                <a:effectLst/>
              </a:rPr>
              <a:t> </a:t>
            </a:r>
            <a:r>
              <a:rPr lang="en-GB" sz="1200" u="none" strike="noStrike" baseline="30000" dirty="0">
                <a:solidFill>
                  <a:srgbClr val="323A45"/>
                </a:solidFill>
                <a:effectLst/>
                <a:hlinkClick r:id="rId18" tooltip="Second Department of Cardiology, Laboratory of Cardiac Electrophysiology, &quot;Evangelismos&quot; General Hospital of Athens, Athens, Greece."/>
              </a:rPr>
              <a:t>7</a:t>
            </a:r>
            <a:r>
              <a:rPr lang="en-GB" sz="1200" dirty="0">
                <a:solidFill>
                  <a:srgbClr val="5B616B"/>
                </a:solidFill>
                <a:effectLst/>
              </a:rPr>
              <a:t>, </a:t>
            </a:r>
            <a:r>
              <a:rPr lang="en-GB" sz="1200" u="none" strike="noStrike" dirty="0">
                <a:solidFill>
                  <a:srgbClr val="0071BC"/>
                </a:solidFill>
                <a:effectLst/>
                <a:hlinkClick r:id="rId19"/>
              </a:rPr>
              <a:t>Gerhard Hindricks</a:t>
            </a:r>
            <a:r>
              <a:rPr lang="en-GB" sz="1200" baseline="30000" dirty="0">
                <a:solidFill>
                  <a:srgbClr val="5B616B"/>
                </a:solidFill>
                <a:effectLst/>
              </a:rPr>
              <a:t> </a:t>
            </a:r>
            <a:r>
              <a:rPr lang="en-GB" sz="1200" u="none" strike="noStrike" baseline="30000" dirty="0">
                <a:solidFill>
                  <a:srgbClr val="323A45"/>
                </a:solidFill>
                <a:effectLst/>
                <a:hlinkClick r:id="rId20" tooltip="Department of Electrophysiology, University Leipzig - Heart Center, Leipzig, Germany."/>
              </a:rPr>
              <a:t>8</a:t>
            </a:r>
            <a:r>
              <a:rPr lang="en-GB" sz="1200" dirty="0">
                <a:solidFill>
                  <a:srgbClr val="5B616B"/>
                </a:solidFill>
                <a:effectLst/>
              </a:rPr>
              <a:t>, </a:t>
            </a:r>
            <a:r>
              <a:rPr lang="en-GB" sz="1200" u="none" strike="noStrike" dirty="0">
                <a:solidFill>
                  <a:srgbClr val="0071BC"/>
                </a:solidFill>
                <a:effectLst/>
                <a:hlinkClick r:id="rId21"/>
              </a:rPr>
              <a:t>Alberto Barrera</a:t>
            </a:r>
            <a:r>
              <a:rPr lang="en-GB" sz="1200" baseline="30000" dirty="0">
                <a:solidFill>
                  <a:srgbClr val="5B616B"/>
                </a:solidFill>
                <a:effectLst/>
              </a:rPr>
              <a:t> </a:t>
            </a:r>
            <a:r>
              <a:rPr lang="en-GB" sz="1200" u="none" strike="noStrike" baseline="30000" dirty="0">
                <a:solidFill>
                  <a:srgbClr val="323A45"/>
                </a:solidFill>
                <a:effectLst/>
                <a:hlinkClick r:id="rId22" tooltip="Arrhythmia Unit, Cardiology Department, University Hospital Virgen de la Victoria, Malaga."/>
              </a:rPr>
              <a:t>9</a:t>
            </a:r>
            <a:r>
              <a:rPr lang="en-GB" sz="1200" dirty="0">
                <a:solidFill>
                  <a:srgbClr val="5B616B"/>
                </a:solidFill>
                <a:effectLst/>
              </a:rPr>
              <a:t>, </a:t>
            </a:r>
            <a:r>
              <a:rPr lang="en-GB" sz="1200" u="none" strike="noStrike" dirty="0">
                <a:solidFill>
                  <a:srgbClr val="0071BC"/>
                </a:solidFill>
                <a:effectLst/>
                <a:hlinkClick r:id="rId23"/>
              </a:rPr>
              <a:t>Aldo Maggioni</a:t>
            </a:r>
            <a:r>
              <a:rPr lang="en-GB" sz="1200" baseline="30000" dirty="0">
                <a:solidFill>
                  <a:srgbClr val="5B616B"/>
                </a:solidFill>
                <a:effectLst/>
              </a:rPr>
              <a:t> </a:t>
            </a:r>
            <a:r>
              <a:rPr lang="en-GB" sz="1200" u="none" strike="noStrike" baseline="30000" dirty="0">
                <a:solidFill>
                  <a:srgbClr val="323A45"/>
                </a:solidFill>
                <a:effectLst/>
                <a:hlinkClick r:id="rId10" tooltip="EURObservational Research Programme, European Society of Cardiology, Sophia-Antipolis, France."/>
              </a:rPr>
              <a:t>3</a:t>
            </a:r>
            <a:r>
              <a:rPr lang="en-GB" sz="1200" baseline="30000" dirty="0">
                <a:solidFill>
                  <a:srgbClr val="5B616B"/>
                </a:solidFill>
                <a:effectLst/>
              </a:rPr>
              <a:t> </a:t>
            </a:r>
            <a:r>
              <a:rPr lang="en-GB" sz="1200" u="none" strike="noStrike" baseline="30000" dirty="0">
                <a:solidFill>
                  <a:srgbClr val="323A45"/>
                </a:solidFill>
                <a:effectLst/>
                <a:hlinkClick r:id="rId24" tooltip="Associazione Nazionale Medici Cardiologi Ospedalieri Research Center (AMCO Research Center), Florence, Italy."/>
              </a:rPr>
              <a:t>10</a:t>
            </a:r>
            <a:r>
              <a:rPr lang="en-GB" sz="1200" dirty="0">
                <a:solidFill>
                  <a:srgbClr val="5B616B"/>
                </a:solidFill>
                <a:effectLst/>
              </a:rPr>
              <a:t>, </a:t>
            </a:r>
            <a:r>
              <a:rPr lang="en-GB" sz="1200" u="none" strike="noStrike" dirty="0">
                <a:solidFill>
                  <a:srgbClr val="0071BC"/>
                </a:solidFill>
                <a:effectLst/>
                <a:hlinkClick r:id="rId25"/>
              </a:rPr>
              <a:t>Luigi Tavazzi</a:t>
            </a:r>
            <a:r>
              <a:rPr lang="en-GB" sz="1200" baseline="30000" dirty="0">
                <a:solidFill>
                  <a:srgbClr val="5B616B"/>
                </a:solidFill>
                <a:effectLst/>
              </a:rPr>
              <a:t> </a:t>
            </a:r>
            <a:r>
              <a:rPr lang="en-GB" sz="1200" u="none" strike="noStrike" baseline="30000" dirty="0">
                <a:solidFill>
                  <a:srgbClr val="323A45"/>
                </a:solidFill>
                <a:effectLst/>
                <a:hlinkClick r:id="rId26" tooltip="GVM Care and Research, E.S. Health Science Foundation, Maria Cecilia Hospital, Cotignola, Italy."/>
              </a:rPr>
              <a:t>11</a:t>
            </a:r>
            <a:r>
              <a:rPr lang="en-GB" sz="1200" dirty="0">
                <a:solidFill>
                  <a:srgbClr val="5B616B"/>
                </a:solidFill>
                <a:effectLst/>
              </a:rPr>
              <a:t>, </a:t>
            </a:r>
            <a:r>
              <a:rPr lang="en-GB" sz="1200" u="none" strike="noStrike" dirty="0">
                <a:solidFill>
                  <a:srgbClr val="0071BC"/>
                </a:solidFill>
                <a:effectLst/>
                <a:hlinkClick r:id="rId27"/>
              </a:rPr>
              <a:t>Nikolaos Dagres</a:t>
            </a:r>
            <a:r>
              <a:rPr lang="en-GB" sz="1200" baseline="30000" dirty="0">
                <a:solidFill>
                  <a:srgbClr val="5B616B"/>
                </a:solidFill>
                <a:effectLst/>
              </a:rPr>
              <a:t> </a:t>
            </a:r>
            <a:r>
              <a:rPr lang="en-GB" sz="1200" u="none" strike="noStrike" baseline="30000" dirty="0">
                <a:solidFill>
                  <a:srgbClr val="323A45"/>
                </a:solidFill>
                <a:effectLst/>
                <a:hlinkClick r:id="rId20" tooltip="Department of Electrophysiology, University Leipzig - Heart Center, Leipzig, Germany."/>
              </a:rPr>
              <a:t>8</a:t>
            </a:r>
            <a:r>
              <a:rPr lang="en-GB" sz="1200" dirty="0">
                <a:solidFill>
                  <a:srgbClr val="5B616B"/>
                </a:solidFill>
                <a:effectLst/>
              </a:rPr>
              <a:t>; </a:t>
            </a:r>
            <a:r>
              <a:rPr lang="en-GB" sz="1200" u="none" strike="noStrike" dirty="0">
                <a:solidFill>
                  <a:srgbClr val="0071BC"/>
                </a:solidFill>
                <a:effectLst/>
                <a:hlinkClick r:id="rId28"/>
              </a:rPr>
              <a:t>on the behalf of the ESC-EHRA Atrial Fibrillation Ablation Long-term Registry Investigators</a:t>
            </a:r>
            <a:endParaRPr lang="en-GB" sz="1200" dirty="0">
              <a:solidFill>
                <a:srgbClr val="5B616B"/>
              </a:solidFill>
              <a:effectLst/>
            </a:endParaRPr>
          </a:p>
          <a:p>
            <a:pPr>
              <a:lnSpc>
                <a:spcPct val="120000"/>
              </a:lnSpc>
              <a:buFont typeface="Arial" panose="020B0604020202020204" pitchFamily="34" charset="0"/>
              <a:buChar char="•"/>
            </a:pPr>
            <a:r>
              <a:rPr lang="en-GB" sz="1200" b="1" i="0" u="none" strike="noStrike" dirty="0">
                <a:solidFill>
                  <a:srgbClr val="212121"/>
                </a:solidFill>
                <a:effectLst/>
              </a:rPr>
              <a:t>Aims: </a:t>
            </a:r>
            <a:r>
              <a:rPr lang="en-GB" sz="1200" b="0" i="0" u="none" strike="noStrike" dirty="0">
                <a:solidFill>
                  <a:srgbClr val="212121"/>
                </a:solidFill>
                <a:effectLst/>
              </a:rPr>
              <a:t>The ESC-EHRA Atrial Fibrillation Ablation Long-Term registry is a prospective, multinational study that aims at providing an accurate picture of contemporary real-world ablation for atrial fibrillation (</a:t>
            </a:r>
            <a:r>
              <a:rPr lang="en-GB" sz="1200" b="0" i="0" u="none" strike="noStrike" dirty="0" err="1">
                <a:solidFill>
                  <a:srgbClr val="212121"/>
                </a:solidFill>
                <a:effectLst/>
              </a:rPr>
              <a:t>AFib</a:t>
            </a:r>
            <a:r>
              <a:rPr lang="en-GB" sz="1200" b="0" i="0" u="none" strike="noStrike" dirty="0">
                <a:solidFill>
                  <a:srgbClr val="212121"/>
                </a:solidFill>
                <a:effectLst/>
              </a:rPr>
              <a:t>) and its outcome.</a:t>
            </a:r>
          </a:p>
          <a:p>
            <a:pPr algn="l">
              <a:lnSpc>
                <a:spcPct val="120000"/>
              </a:lnSpc>
            </a:pPr>
            <a:r>
              <a:rPr lang="en-GB" sz="1200" b="1" i="0" u="none" strike="noStrike" dirty="0">
                <a:solidFill>
                  <a:srgbClr val="212121"/>
                </a:solidFill>
                <a:effectLst/>
              </a:rPr>
              <a:t>Methods and results: </a:t>
            </a:r>
            <a:r>
              <a:rPr lang="en-GB" sz="1200" b="0" i="0" u="none" strike="noStrike" dirty="0">
                <a:solidFill>
                  <a:srgbClr val="212121"/>
                </a:solidFill>
                <a:effectLst/>
              </a:rPr>
              <a:t>A total of 104 centres in 27 European countries participated and were asked to enrol 20-50 consecutive patients scheduled for first and re-do </a:t>
            </a:r>
            <a:r>
              <a:rPr lang="en-GB" sz="1200" b="0" i="0" u="none" strike="noStrike" dirty="0" err="1">
                <a:solidFill>
                  <a:srgbClr val="212121"/>
                </a:solidFill>
                <a:effectLst/>
              </a:rPr>
              <a:t>AFib</a:t>
            </a:r>
            <a:r>
              <a:rPr lang="en-GB" sz="1200" b="0" i="0" u="none" strike="noStrike" dirty="0">
                <a:solidFill>
                  <a:srgbClr val="212121"/>
                </a:solidFill>
                <a:effectLst/>
              </a:rPr>
              <a:t> ablation. Pre-procedural, procedural and 1-year follow-up data were captured on a web-based electronic case record form. Overall, 3630 patients were included, of which 3593 underwent an </a:t>
            </a:r>
            <a:r>
              <a:rPr lang="en-GB" sz="1200" b="0" i="0" u="none" strike="noStrike" dirty="0" err="1">
                <a:solidFill>
                  <a:srgbClr val="212121"/>
                </a:solidFill>
                <a:effectLst/>
              </a:rPr>
              <a:t>AFib</a:t>
            </a:r>
            <a:r>
              <a:rPr lang="en-GB" sz="1200" b="0" i="0" u="none" strike="noStrike" dirty="0">
                <a:solidFill>
                  <a:srgbClr val="212121"/>
                </a:solidFill>
                <a:effectLst/>
              </a:rPr>
              <a:t> ablation (98.9%). Median age was 59 years and 32.4% patients had lone atrial fibrillation. Pulmonary vein isolation was attempted in 98.8% of patients and achieved in 95-97%. </a:t>
            </a:r>
            <a:r>
              <a:rPr lang="en-GB" sz="1200" b="0" i="0" u="none" strike="noStrike" dirty="0" err="1">
                <a:solidFill>
                  <a:srgbClr val="212121"/>
                </a:solidFill>
                <a:effectLst/>
              </a:rPr>
              <a:t>AFib</a:t>
            </a:r>
            <a:r>
              <a:rPr lang="en-GB" sz="1200" b="0" i="0" u="none" strike="noStrike" dirty="0">
                <a:solidFill>
                  <a:srgbClr val="212121"/>
                </a:solidFill>
                <a:effectLst/>
              </a:rPr>
              <a:t>-related symptoms were present in 97%. In-hospital complications occurred in 7.8% and one patient died due to an </a:t>
            </a:r>
            <a:r>
              <a:rPr lang="en-GB" sz="1200" b="0" i="0" u="none" strike="noStrike" dirty="0" err="1">
                <a:solidFill>
                  <a:srgbClr val="212121"/>
                </a:solidFill>
                <a:effectLst/>
              </a:rPr>
              <a:t>atrioesophageal</a:t>
            </a:r>
            <a:r>
              <a:rPr lang="en-GB" sz="1200" b="0" i="0" u="none" strike="noStrike" dirty="0">
                <a:solidFill>
                  <a:srgbClr val="212121"/>
                </a:solidFill>
                <a:effectLst/>
              </a:rPr>
              <a:t> fistula. One-year follow-up was performed in 3180 (88.6%) at a median of 12.4 months (11.9-13.4) after ablation: 52.8% by clinical visit, 44.2% by telephone contact and 3.0% by contact with the general practitioner. At 12-months, the success rate with or without antiarrhythmic drugs (AADs) was 73.6%. A significant portion (46%) was still on AADs. Late complications included 14 additional deaths (4 cardiac, 4 vascular, 6 other causes) and 333 (10.7%) other complications.</a:t>
            </a:r>
          </a:p>
          <a:p>
            <a:pPr algn="l">
              <a:lnSpc>
                <a:spcPct val="120000"/>
              </a:lnSpc>
            </a:pPr>
            <a:r>
              <a:rPr lang="en-GB" sz="1200" b="1" i="0" u="none" strike="noStrike" dirty="0">
                <a:solidFill>
                  <a:srgbClr val="212121"/>
                </a:solidFill>
                <a:effectLst/>
              </a:rPr>
              <a:t>Conclusion: </a:t>
            </a:r>
            <a:r>
              <a:rPr lang="en-GB" sz="1200" b="0" i="0" u="none" strike="noStrike" dirty="0" err="1">
                <a:solidFill>
                  <a:srgbClr val="212121"/>
                </a:solidFill>
                <a:effectLst/>
              </a:rPr>
              <a:t>AFib</a:t>
            </a:r>
            <a:r>
              <a:rPr lang="en-GB" sz="1200" b="0" i="0" u="none" strike="noStrike" dirty="0">
                <a:solidFill>
                  <a:srgbClr val="212121"/>
                </a:solidFill>
                <a:effectLst/>
              </a:rPr>
              <a:t> ablation in clinical practice is mostly performed in symptomatic, relatively young and otherwise healthy patients. Overall success rate is satisfactory, but complication rate remains considerable and a significant portion of patients remain on AADs. Monitoring after ablation shows wide variations. Antithrombotic treatment after ablation shows insufficient guideline-adherence.</a:t>
            </a:r>
          </a:p>
          <a:p>
            <a:pPr>
              <a:lnSpc>
                <a:spcPct val="120000"/>
              </a:lnSpc>
            </a:pPr>
            <a:r>
              <a:rPr lang="en-GB" sz="1200" b="0" i="0" u="none" strike="noStrike" dirty="0">
                <a:solidFill>
                  <a:srgbClr val="212121"/>
                </a:solidFill>
                <a:effectLst/>
              </a:rPr>
              <a:t>A repeat ablation procedure was done in 9.5% of patients (median 1.0; IQR 1.0–1.0).</a:t>
            </a:r>
          </a:p>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111</a:t>
            </a:fld>
            <a:endParaRPr lang="en-GB"/>
          </a:p>
        </p:txBody>
      </p:sp>
    </p:spTree>
    <p:extLst>
      <p:ext uri="{BB962C8B-B14F-4D97-AF65-F5344CB8AC3E}">
        <p14:creationId xmlns:p14="http://schemas.microsoft.com/office/powerpoint/2010/main" val="15682393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93821D-9563-234E-A074-E36E2980781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39403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93821D-9563-234E-A074-E36E2980781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83802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93821D-9563-234E-A074-E36E2980781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40856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Outliers</a:t>
            </a:r>
          </a:p>
          <a:p>
            <a:endParaRPr lang="en-GB" dirty="0"/>
          </a:p>
          <a:p>
            <a:r>
              <a:rPr lang="en-GB" dirty="0"/>
              <a:t>99% CI</a:t>
            </a:r>
          </a:p>
          <a:p>
            <a:pPr marL="228600" indent="-228600">
              <a:buFont typeface="+mj-lt"/>
              <a:buAutoNum type="arabicPeriod"/>
            </a:pPr>
            <a:r>
              <a:rPr lang="en-GB" dirty="0"/>
              <a:t>Norfolk and Norwich</a:t>
            </a:r>
          </a:p>
          <a:p>
            <a:pPr marL="228600" indent="-228600">
              <a:buFont typeface="+mj-lt"/>
              <a:buAutoNum type="arabicPeriod"/>
            </a:pPr>
            <a:r>
              <a:rPr lang="en-GB" dirty="0"/>
              <a:t>Watford General</a:t>
            </a:r>
          </a:p>
          <a:p>
            <a:pPr marL="228600" indent="-228600">
              <a:buFont typeface="+mj-lt"/>
              <a:buAutoNum type="arabicPeriod"/>
            </a:pPr>
            <a:endParaRPr lang="en-GB" dirty="0"/>
          </a:p>
          <a:p>
            <a:pPr marL="0" indent="0">
              <a:buFont typeface="+mj-lt"/>
              <a:buNone/>
            </a:pPr>
            <a:r>
              <a:rPr lang="en-GB" dirty="0"/>
              <a:t>95% CI</a:t>
            </a:r>
          </a:p>
          <a:p>
            <a:pPr marL="228600" indent="-228600">
              <a:buFont typeface="+mj-lt"/>
              <a:buAutoNum type="arabicPeriod"/>
            </a:pPr>
            <a:r>
              <a:rPr lang="en-GB" dirty="0"/>
              <a:t>Queen Alexandra Hospital</a:t>
            </a:r>
          </a:p>
          <a:p>
            <a:pPr marL="228600" indent="-228600">
              <a:buFont typeface="+mj-lt"/>
              <a:buAutoNum type="arabicPeriod"/>
            </a:pPr>
            <a:r>
              <a:rPr lang="en-GB" dirty="0"/>
              <a:t>Harefield</a:t>
            </a:r>
          </a:p>
          <a:p>
            <a:pPr marL="228600" indent="-228600">
              <a:buFont typeface="+mj-lt"/>
              <a:buAutoNum type="arabicPeriod"/>
            </a:pPr>
            <a:endParaRPr lang="en-GB" dirty="0"/>
          </a:p>
          <a:p>
            <a:pPr marL="0" indent="0">
              <a:buFont typeface="+mj-lt"/>
              <a:buNone/>
            </a:pPr>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93821D-9563-234E-A074-E36E2980781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87425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Outliers</a:t>
            </a:r>
          </a:p>
          <a:p>
            <a:endParaRPr lang="en-GB" dirty="0"/>
          </a:p>
          <a:p>
            <a:r>
              <a:rPr lang="en-GB" dirty="0"/>
              <a:t>99% CI</a:t>
            </a:r>
          </a:p>
          <a:p>
            <a:pPr marL="228600" indent="-228600">
              <a:buAutoNum type="arabicPeriod"/>
            </a:pPr>
            <a:r>
              <a:rPr lang="en-GB" dirty="0"/>
              <a:t>Barts</a:t>
            </a:r>
          </a:p>
          <a:p>
            <a:pPr marL="228600" indent="-228600">
              <a:buAutoNum type="arabicPeriod"/>
            </a:pPr>
            <a:r>
              <a:rPr lang="en-GB" dirty="0"/>
              <a:t>Watford General</a:t>
            </a:r>
          </a:p>
          <a:p>
            <a:pPr marL="228600" indent="-228600">
              <a:buAutoNum type="arabicPeriod"/>
            </a:pPr>
            <a:endParaRPr lang="en-GB" dirty="0"/>
          </a:p>
          <a:p>
            <a:pPr marL="0" indent="0">
              <a:buNone/>
            </a:pPr>
            <a:r>
              <a:rPr lang="en-GB" dirty="0"/>
              <a:t>95% CI</a:t>
            </a:r>
          </a:p>
          <a:p>
            <a:pPr marL="228600" indent="-228600">
              <a:buFont typeface="+mj-lt"/>
              <a:buAutoNum type="arabicPeriod"/>
            </a:pPr>
            <a:r>
              <a:rPr lang="en-GB" dirty="0"/>
              <a:t>Alder Hey </a:t>
            </a:r>
          </a:p>
          <a:p>
            <a:pPr marL="228600" indent="-228600">
              <a:buFont typeface="+mj-lt"/>
              <a:buAutoNum type="arabicPeriod"/>
            </a:pPr>
            <a:r>
              <a:rPr lang="en-GB" dirty="0"/>
              <a:t>Great Ormond Street</a:t>
            </a:r>
          </a:p>
          <a:p>
            <a:pPr marL="0" indent="0">
              <a:buFont typeface="+mj-lt"/>
              <a:buNone/>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9471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a:t>
            </a:r>
            <a:r>
              <a:rPr lang="en-GB" dirty="0" err="1"/>
              <a:t>www.acc.org</a:t>
            </a:r>
            <a:r>
              <a:rPr lang="en-GB" dirty="0"/>
              <a:t>//-/media/Non-Clinical/Images/2021/06/CARDIOLOGY/15/FOCUS-on-EP-Figure-2-1600px.jpg</a:t>
            </a:r>
          </a:p>
          <a:p>
            <a:r>
              <a:rPr lang="en-GB" dirty="0"/>
              <a:t>https://</a:t>
            </a:r>
            <a:r>
              <a:rPr lang="en-GB" dirty="0" err="1"/>
              <a:t>www.acc.org</a:t>
            </a:r>
            <a:r>
              <a:rPr lang="en-GB" dirty="0"/>
              <a:t>/latest-in-cardiology/articles/2021/06/01/01/42/1-shot-techniques-for-pulmonary-vein-isolation-in-afib-cryoablation-to-pulse-field-ablation</a:t>
            </a:r>
          </a:p>
          <a:p>
            <a:endParaRPr lang="en-GB" dirty="0"/>
          </a:p>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9</a:t>
            </a:fld>
            <a:endParaRPr lang="en-GB"/>
          </a:p>
        </p:txBody>
      </p:sp>
    </p:spTree>
    <p:extLst>
      <p:ext uri="{BB962C8B-B14F-4D97-AF65-F5344CB8AC3E}">
        <p14:creationId xmlns:p14="http://schemas.microsoft.com/office/powerpoint/2010/main" val="41080246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Outliers</a:t>
            </a:r>
          </a:p>
          <a:p>
            <a:endParaRPr lang="en-GB" dirty="0"/>
          </a:p>
          <a:p>
            <a:r>
              <a:rPr lang="en-GB" dirty="0"/>
              <a:t>95% CI</a:t>
            </a:r>
          </a:p>
          <a:p>
            <a:pPr marL="228600" indent="-228600">
              <a:buFont typeface="+mj-lt"/>
              <a:buAutoNum type="arabicPeriod"/>
            </a:pPr>
            <a:r>
              <a:rPr lang="en-GB" dirty="0"/>
              <a:t>Liverpool Heart and Chest Hospital</a:t>
            </a:r>
          </a:p>
          <a:p>
            <a:pPr marL="228600" indent="-228600">
              <a:buFont typeface="+mj-lt"/>
              <a:buAutoNum type="arabicPeriod"/>
            </a:pPr>
            <a:r>
              <a:rPr lang="en-GB" dirty="0"/>
              <a:t>Leeds General Infirmary</a:t>
            </a:r>
          </a:p>
          <a:p>
            <a:pPr marL="228600" indent="-228600">
              <a:buFont typeface="+mj-lt"/>
              <a:buAutoNum type="arabicPeriod"/>
            </a:pPr>
            <a:r>
              <a:rPr lang="en-GB" dirty="0"/>
              <a:t>The Spire, Bristol</a:t>
            </a:r>
          </a:p>
          <a:p>
            <a:pPr marL="228600" indent="-228600">
              <a:buFont typeface="+mj-lt"/>
              <a:buAutoNum type="arabicPeriod"/>
            </a:pPr>
            <a:r>
              <a:rPr lang="en-GB" dirty="0"/>
              <a:t>James Cook</a:t>
            </a:r>
          </a:p>
          <a:p>
            <a:pPr marL="228600" indent="-228600">
              <a:buFont typeface="+mj-lt"/>
              <a:buAutoNum type="arabicPeriod"/>
            </a:pPr>
            <a:endParaRPr lang="en-GB" dirty="0"/>
          </a:p>
          <a:p>
            <a:pPr marL="228600" indent="-228600">
              <a:buFont typeface="+mj-lt"/>
              <a:buAutoNum type="arabicPeriod"/>
            </a:pPr>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93821D-9563-234E-A074-E36E2980781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45357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Outliers</a:t>
            </a:r>
          </a:p>
          <a:p>
            <a:endParaRPr lang="en-GB" dirty="0"/>
          </a:p>
          <a:p>
            <a:r>
              <a:rPr lang="en-GB" dirty="0"/>
              <a:t>99% CI</a:t>
            </a:r>
          </a:p>
          <a:p>
            <a:pPr marL="228600" indent="-228600">
              <a:buFont typeface="+mj-lt"/>
              <a:buAutoNum type="arabicPeriod"/>
            </a:pPr>
            <a:r>
              <a:rPr lang="en-GB" dirty="0"/>
              <a:t>Royal Bournemouth Hospital</a:t>
            </a:r>
          </a:p>
          <a:p>
            <a:pPr marL="228600" indent="-228600">
              <a:buFont typeface="+mj-lt"/>
              <a:buAutoNum type="arabicPeriod"/>
            </a:pPr>
            <a:endParaRPr lang="en-GB" dirty="0"/>
          </a:p>
          <a:p>
            <a:pPr marL="0" indent="0">
              <a:buFont typeface="+mj-lt"/>
              <a:buNone/>
            </a:pPr>
            <a:r>
              <a:rPr lang="en-GB" dirty="0"/>
              <a:t>95% CI</a:t>
            </a:r>
          </a:p>
          <a:p>
            <a:pPr marL="228600" indent="-228600">
              <a:buFont typeface="+mj-lt"/>
              <a:buAutoNum type="arabicPeriod"/>
            </a:pPr>
            <a:r>
              <a:rPr lang="en-GB" dirty="0"/>
              <a:t>Bristol Royal Infirmary</a:t>
            </a:r>
          </a:p>
          <a:p>
            <a:pPr marL="228600" indent="-228600">
              <a:buFont typeface="+mj-lt"/>
              <a:buAutoNum type="arabicPeriod"/>
            </a:pPr>
            <a:endParaRPr lang="en-GB" dirty="0"/>
          </a:p>
          <a:p>
            <a:pPr marL="228600" indent="-228600">
              <a:buFont typeface="+mj-lt"/>
              <a:buAutoNum type="arabicPeriod"/>
            </a:pPr>
            <a:endParaRPr lang="en-GB" dirty="0"/>
          </a:p>
          <a:p>
            <a:pPr marL="228600" indent="-228600">
              <a:buFont typeface="+mj-lt"/>
              <a:buAutoNum type="arabicPeriod"/>
            </a:pPr>
            <a:endParaRPr lang="en-GB" dirty="0"/>
          </a:p>
          <a:p>
            <a:pPr marL="228600" indent="-228600">
              <a:buAutoNum type="arabicPeriod"/>
            </a:pP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01319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Outliers</a:t>
            </a:r>
          </a:p>
          <a:p>
            <a:endParaRPr lang="en-GB" dirty="0"/>
          </a:p>
          <a:p>
            <a:r>
              <a:rPr lang="en-GB" dirty="0"/>
              <a:t>95% CI</a:t>
            </a:r>
          </a:p>
          <a:p>
            <a:pPr marL="228600" indent="-228600">
              <a:buAutoNum type="arabicPeriod"/>
            </a:pPr>
            <a:r>
              <a:rPr lang="en-GB" dirty="0"/>
              <a:t>Manchester Royal Infirmary</a:t>
            </a:r>
          </a:p>
          <a:p>
            <a:pPr marL="228600" indent="-228600">
              <a:buAutoNum type="arabicPeriod"/>
            </a:pPr>
            <a:r>
              <a:rPr lang="en-GB" dirty="0"/>
              <a:t>Eastbourne District General Hospital</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93821D-9563-234E-A074-E36E2980781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66955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Outliers</a:t>
            </a:r>
          </a:p>
          <a:p>
            <a:endParaRPr lang="en-GB" dirty="0"/>
          </a:p>
          <a:p>
            <a:r>
              <a:rPr lang="en-GB" dirty="0"/>
              <a:t>95% CI</a:t>
            </a:r>
          </a:p>
          <a:p>
            <a:pPr marL="228600" indent="-228600">
              <a:buFont typeface="+mj-lt"/>
              <a:buAutoNum type="arabicPeriod"/>
            </a:pPr>
            <a:r>
              <a:rPr lang="en-GB" dirty="0"/>
              <a:t>Barts and the London</a:t>
            </a:r>
          </a:p>
          <a:p>
            <a:pPr marL="228600" indent="-228600">
              <a:buFont typeface="+mj-lt"/>
              <a:buAutoNum type="arabicPeriod"/>
            </a:pPr>
            <a:r>
              <a:rPr lang="en-GB" dirty="0"/>
              <a:t>Manchester Royal infirmary</a:t>
            </a:r>
          </a:p>
          <a:p>
            <a:pPr marL="228600" indent="-228600">
              <a:buFont typeface="+mj-lt"/>
              <a:buAutoNum type="arabicPeriod"/>
            </a:pPr>
            <a:r>
              <a:rPr lang="en-GB" dirty="0"/>
              <a:t>Nottingham City Hospital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2727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- 4 nudges to keep tables apart.</a:t>
            </a:r>
          </a:p>
          <a:p>
            <a:endParaRPr lang="en-GB" dirty="0"/>
          </a:p>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16</a:t>
            </a:fld>
            <a:endParaRPr lang="en-GB"/>
          </a:p>
        </p:txBody>
      </p:sp>
    </p:spTree>
    <p:extLst>
      <p:ext uri="{BB962C8B-B14F-4D97-AF65-F5344CB8AC3E}">
        <p14:creationId xmlns:p14="http://schemas.microsoft.com/office/powerpoint/2010/main" val="3709653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As previously reported, during the two lockdowns, which started in March 2020 and December 2020, there was a dramatic fall in the number of ablations performed, particularly during the first lockdown.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Rates recovered during the summer of 2021, but rates then gradually fell, and there has not been a recovery in the reported numbers of ablation, let alone growth in rates, to make up for the shortfall.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GB" dirty="0"/>
          </a:p>
        </p:txBody>
      </p:sp>
      <p:sp>
        <p:nvSpPr>
          <p:cNvPr id="4" name="Slide Number Placeholder 3"/>
          <p:cNvSpPr>
            <a:spLocks noGrp="1"/>
          </p:cNvSpPr>
          <p:nvPr>
            <p:ph type="sldNum" sz="quarter" idx="5"/>
          </p:nvPr>
        </p:nvSpPr>
        <p:spPr/>
        <p:txBody>
          <a:bodyPr/>
          <a:lstStyle/>
          <a:p>
            <a:fld id="{EC0B37D9-BE8D-9A4B-9189-761D5C79ED1C}" type="slidenum">
              <a:rPr lang="en-GB" smtClean="0"/>
              <a:t>23</a:t>
            </a:fld>
            <a:endParaRPr lang="en-GB"/>
          </a:p>
        </p:txBody>
      </p:sp>
    </p:spTree>
    <p:extLst>
      <p:ext uri="{BB962C8B-B14F-4D97-AF65-F5344CB8AC3E}">
        <p14:creationId xmlns:p14="http://schemas.microsoft.com/office/powerpoint/2010/main" val="3342544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059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had better know what is in simple / complex A / complex V</a:t>
            </a:r>
          </a:p>
          <a:p>
            <a:r>
              <a:rPr lang="en-GB" dirty="0"/>
              <a:t>Is all ventricular ablation complex? </a:t>
            </a:r>
          </a:p>
          <a:p>
            <a:r>
              <a:rPr lang="en-GB" dirty="0"/>
              <a:t>Simple – presumably AVNA / AVNRT / AP / </a:t>
            </a:r>
            <a:r>
              <a:rPr lang="en-GB" dirty="0" err="1"/>
              <a:t>Afl</a:t>
            </a:r>
            <a:endParaRPr lang="en-GB" dirty="0"/>
          </a:p>
          <a:p>
            <a:r>
              <a:rPr lang="en-GB" dirty="0"/>
              <a:t>Complex A – AF / EAT/IART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B37D9-BE8D-9A4B-9189-761D5C79ED1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1380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A4437-2740-86DF-DC5C-C9C4E2F8331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ACAA045-93A9-0A64-C1EE-E82D26049D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8951375E-15ED-5801-0CE3-0815FC23EA3B}"/>
              </a:ext>
            </a:extLst>
          </p:cNvPr>
          <p:cNvSpPr>
            <a:spLocks noGrp="1"/>
          </p:cNvSpPr>
          <p:nvPr>
            <p:ph type="dt" sz="half" idx="10"/>
          </p:nvPr>
        </p:nvSpPr>
        <p:spPr/>
        <p:txBody>
          <a:bodyPr/>
          <a:lstStyle/>
          <a:p>
            <a:fld id="{A7F2799C-066F-274B-960D-3A1F19DEDE7B}" type="datetimeFigureOut">
              <a:rPr lang="en-GB" smtClean="0"/>
              <a:t>07/06/2023</a:t>
            </a:fld>
            <a:endParaRPr lang="en-GB"/>
          </a:p>
        </p:txBody>
      </p:sp>
      <p:sp>
        <p:nvSpPr>
          <p:cNvPr id="5" name="Footer Placeholder 4">
            <a:extLst>
              <a:ext uri="{FF2B5EF4-FFF2-40B4-BE49-F238E27FC236}">
                <a16:creationId xmlns:a16="http://schemas.microsoft.com/office/drawing/2014/main" id="{9A57FDF3-239B-F160-7B45-0A54CF63D0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D10D5B-924E-B481-F4A9-ECFDF1BC79FB}"/>
              </a:ext>
            </a:extLst>
          </p:cNvPr>
          <p:cNvSpPr>
            <a:spLocks noGrp="1"/>
          </p:cNvSpPr>
          <p:nvPr>
            <p:ph type="sldNum" sz="quarter" idx="12"/>
          </p:nvPr>
        </p:nvSpPr>
        <p:spPr/>
        <p:txBody>
          <a:bodyPr/>
          <a:lstStyle/>
          <a:p>
            <a:fld id="{17DCAD18-0A73-5C46-AF16-17B284B93E3E}" type="slidenum">
              <a:rPr lang="en-GB" smtClean="0"/>
              <a:t>‹#›</a:t>
            </a:fld>
            <a:endParaRPr lang="en-GB"/>
          </a:p>
        </p:txBody>
      </p:sp>
    </p:spTree>
    <p:extLst>
      <p:ext uri="{BB962C8B-B14F-4D97-AF65-F5344CB8AC3E}">
        <p14:creationId xmlns:p14="http://schemas.microsoft.com/office/powerpoint/2010/main" val="50430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C1AEC-B2AB-82E2-83AB-C6DA2DA4DFD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84D57C2-47FF-51EF-FCA4-A3E5FD94D6C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5022EF7-3B98-452D-622E-1CF9C060D528}"/>
              </a:ext>
            </a:extLst>
          </p:cNvPr>
          <p:cNvSpPr>
            <a:spLocks noGrp="1"/>
          </p:cNvSpPr>
          <p:nvPr>
            <p:ph type="dt" sz="half" idx="10"/>
          </p:nvPr>
        </p:nvSpPr>
        <p:spPr/>
        <p:txBody>
          <a:bodyPr/>
          <a:lstStyle/>
          <a:p>
            <a:fld id="{A7F2799C-066F-274B-960D-3A1F19DEDE7B}" type="datetimeFigureOut">
              <a:rPr lang="en-GB" smtClean="0"/>
              <a:t>07/06/2023</a:t>
            </a:fld>
            <a:endParaRPr lang="en-GB"/>
          </a:p>
        </p:txBody>
      </p:sp>
      <p:sp>
        <p:nvSpPr>
          <p:cNvPr id="5" name="Footer Placeholder 4">
            <a:extLst>
              <a:ext uri="{FF2B5EF4-FFF2-40B4-BE49-F238E27FC236}">
                <a16:creationId xmlns:a16="http://schemas.microsoft.com/office/drawing/2014/main" id="{89598823-266D-9888-2F8B-47B065E14C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8097B2-6DC1-83D2-7F90-60C6C7D166B1}"/>
              </a:ext>
            </a:extLst>
          </p:cNvPr>
          <p:cNvSpPr>
            <a:spLocks noGrp="1"/>
          </p:cNvSpPr>
          <p:nvPr>
            <p:ph type="sldNum" sz="quarter" idx="12"/>
          </p:nvPr>
        </p:nvSpPr>
        <p:spPr/>
        <p:txBody>
          <a:bodyPr/>
          <a:lstStyle/>
          <a:p>
            <a:fld id="{17DCAD18-0A73-5C46-AF16-17B284B93E3E}" type="slidenum">
              <a:rPr lang="en-GB" smtClean="0"/>
              <a:t>‹#›</a:t>
            </a:fld>
            <a:endParaRPr lang="en-GB"/>
          </a:p>
        </p:txBody>
      </p:sp>
    </p:spTree>
    <p:extLst>
      <p:ext uri="{BB962C8B-B14F-4D97-AF65-F5344CB8AC3E}">
        <p14:creationId xmlns:p14="http://schemas.microsoft.com/office/powerpoint/2010/main" val="717821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EEA515-18EA-1140-00AA-FCD89A1455A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6829C9D8-3736-BBCC-B6A8-CE8D11C5B8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F7D8F59-6BCB-9053-95C2-8D3B8677FB68}"/>
              </a:ext>
            </a:extLst>
          </p:cNvPr>
          <p:cNvSpPr>
            <a:spLocks noGrp="1"/>
          </p:cNvSpPr>
          <p:nvPr>
            <p:ph type="dt" sz="half" idx="10"/>
          </p:nvPr>
        </p:nvSpPr>
        <p:spPr/>
        <p:txBody>
          <a:bodyPr/>
          <a:lstStyle/>
          <a:p>
            <a:fld id="{A7F2799C-066F-274B-960D-3A1F19DEDE7B}" type="datetimeFigureOut">
              <a:rPr lang="en-GB" smtClean="0"/>
              <a:t>07/06/2023</a:t>
            </a:fld>
            <a:endParaRPr lang="en-GB"/>
          </a:p>
        </p:txBody>
      </p:sp>
      <p:sp>
        <p:nvSpPr>
          <p:cNvPr id="5" name="Footer Placeholder 4">
            <a:extLst>
              <a:ext uri="{FF2B5EF4-FFF2-40B4-BE49-F238E27FC236}">
                <a16:creationId xmlns:a16="http://schemas.microsoft.com/office/drawing/2014/main" id="{AF99800E-7403-4E0C-E033-B8F8DD4346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294407-72EF-8231-0C03-99448D49237D}"/>
              </a:ext>
            </a:extLst>
          </p:cNvPr>
          <p:cNvSpPr>
            <a:spLocks noGrp="1"/>
          </p:cNvSpPr>
          <p:nvPr>
            <p:ph type="sldNum" sz="quarter" idx="12"/>
          </p:nvPr>
        </p:nvSpPr>
        <p:spPr/>
        <p:txBody>
          <a:bodyPr/>
          <a:lstStyle/>
          <a:p>
            <a:fld id="{17DCAD18-0A73-5C46-AF16-17B284B93E3E}" type="slidenum">
              <a:rPr lang="en-GB" smtClean="0"/>
              <a:t>‹#›</a:t>
            </a:fld>
            <a:endParaRPr lang="en-GB"/>
          </a:p>
        </p:txBody>
      </p:sp>
    </p:spTree>
    <p:extLst>
      <p:ext uri="{BB962C8B-B14F-4D97-AF65-F5344CB8AC3E}">
        <p14:creationId xmlns:p14="http://schemas.microsoft.com/office/powerpoint/2010/main" val="688529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80554-A318-57B2-FE46-6A370332320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075C7550-2A14-3F19-5258-01C42788EC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C67CC1A4-DCAB-B614-771F-0F170EFA8F18}"/>
              </a:ext>
            </a:extLst>
          </p:cNvPr>
          <p:cNvSpPr>
            <a:spLocks noGrp="1"/>
          </p:cNvSpPr>
          <p:nvPr>
            <p:ph type="dt" sz="half" idx="10"/>
          </p:nvPr>
        </p:nvSpPr>
        <p:spPr/>
        <p:txBody>
          <a:bodyPr/>
          <a:lstStyle/>
          <a:p>
            <a:fld id="{072249F9-F9B2-3F4D-A1F6-E7BC58BEBD27}" type="datetimeFigureOut">
              <a:rPr lang="en-GB" smtClean="0"/>
              <a:t>07/06/2023</a:t>
            </a:fld>
            <a:endParaRPr lang="en-GB"/>
          </a:p>
        </p:txBody>
      </p:sp>
      <p:sp>
        <p:nvSpPr>
          <p:cNvPr id="5" name="Footer Placeholder 4">
            <a:extLst>
              <a:ext uri="{FF2B5EF4-FFF2-40B4-BE49-F238E27FC236}">
                <a16:creationId xmlns:a16="http://schemas.microsoft.com/office/drawing/2014/main" id="{61CB98F9-AB4E-A0C3-3FCC-1EA5322EAE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E6CF07-25E5-5933-13BF-83DBE3C4CDC0}"/>
              </a:ext>
            </a:extLst>
          </p:cNvPr>
          <p:cNvSpPr>
            <a:spLocks noGrp="1"/>
          </p:cNvSpPr>
          <p:nvPr>
            <p:ph type="sldNum" sz="quarter" idx="12"/>
          </p:nvPr>
        </p:nvSpPr>
        <p:spPr/>
        <p:txBody>
          <a:bodyPr/>
          <a:lstStyle/>
          <a:p>
            <a:fld id="{0C06A386-D943-6941-9433-3EB55A1A96D6}" type="slidenum">
              <a:rPr lang="en-GB" smtClean="0"/>
              <a:t>‹#›</a:t>
            </a:fld>
            <a:endParaRPr lang="en-GB"/>
          </a:p>
        </p:txBody>
      </p:sp>
    </p:spTree>
    <p:extLst>
      <p:ext uri="{BB962C8B-B14F-4D97-AF65-F5344CB8AC3E}">
        <p14:creationId xmlns:p14="http://schemas.microsoft.com/office/powerpoint/2010/main" val="784023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23943-AB85-1E36-9217-B2B0DC4D951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170AF66-BB6F-07F7-CFAF-AECA29EA029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36BE7B9-E742-FD5C-7872-088642F0EDAE}"/>
              </a:ext>
            </a:extLst>
          </p:cNvPr>
          <p:cNvSpPr>
            <a:spLocks noGrp="1"/>
          </p:cNvSpPr>
          <p:nvPr>
            <p:ph type="dt" sz="half" idx="10"/>
          </p:nvPr>
        </p:nvSpPr>
        <p:spPr/>
        <p:txBody>
          <a:bodyPr/>
          <a:lstStyle/>
          <a:p>
            <a:fld id="{072249F9-F9B2-3F4D-A1F6-E7BC58BEBD27}" type="datetimeFigureOut">
              <a:rPr lang="en-GB" smtClean="0"/>
              <a:t>07/06/2023</a:t>
            </a:fld>
            <a:endParaRPr lang="en-GB"/>
          </a:p>
        </p:txBody>
      </p:sp>
      <p:sp>
        <p:nvSpPr>
          <p:cNvPr id="5" name="Footer Placeholder 4">
            <a:extLst>
              <a:ext uri="{FF2B5EF4-FFF2-40B4-BE49-F238E27FC236}">
                <a16:creationId xmlns:a16="http://schemas.microsoft.com/office/drawing/2014/main" id="{66215A86-9BB7-A089-BE03-23DC8C0DF8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69A329-5677-B749-4472-AEDFE59C40C6}"/>
              </a:ext>
            </a:extLst>
          </p:cNvPr>
          <p:cNvSpPr>
            <a:spLocks noGrp="1"/>
          </p:cNvSpPr>
          <p:nvPr>
            <p:ph type="sldNum" sz="quarter" idx="12"/>
          </p:nvPr>
        </p:nvSpPr>
        <p:spPr/>
        <p:txBody>
          <a:bodyPr/>
          <a:lstStyle/>
          <a:p>
            <a:fld id="{0C06A386-D943-6941-9433-3EB55A1A96D6}" type="slidenum">
              <a:rPr lang="en-GB" smtClean="0"/>
              <a:t>‹#›</a:t>
            </a:fld>
            <a:endParaRPr lang="en-GB"/>
          </a:p>
        </p:txBody>
      </p:sp>
    </p:spTree>
    <p:extLst>
      <p:ext uri="{BB962C8B-B14F-4D97-AF65-F5344CB8AC3E}">
        <p14:creationId xmlns:p14="http://schemas.microsoft.com/office/powerpoint/2010/main" val="61829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56E2C-A787-5A2C-E8E2-AA497AD13DE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FF68C1F-A58E-CD83-0013-84685FE208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6B51FA3-F954-F321-5591-E58C7057C058}"/>
              </a:ext>
            </a:extLst>
          </p:cNvPr>
          <p:cNvSpPr>
            <a:spLocks noGrp="1"/>
          </p:cNvSpPr>
          <p:nvPr>
            <p:ph type="dt" sz="half" idx="10"/>
          </p:nvPr>
        </p:nvSpPr>
        <p:spPr/>
        <p:txBody>
          <a:bodyPr/>
          <a:lstStyle/>
          <a:p>
            <a:fld id="{072249F9-F9B2-3F4D-A1F6-E7BC58BEBD27}" type="datetimeFigureOut">
              <a:rPr lang="en-GB" smtClean="0"/>
              <a:t>07/06/2023</a:t>
            </a:fld>
            <a:endParaRPr lang="en-GB"/>
          </a:p>
        </p:txBody>
      </p:sp>
      <p:sp>
        <p:nvSpPr>
          <p:cNvPr id="5" name="Footer Placeholder 4">
            <a:extLst>
              <a:ext uri="{FF2B5EF4-FFF2-40B4-BE49-F238E27FC236}">
                <a16:creationId xmlns:a16="http://schemas.microsoft.com/office/drawing/2014/main" id="{810401C5-2A7A-D1FF-C73A-D6CAF61A2F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1A1FA2-2C29-9332-66F8-A27DA83F459D}"/>
              </a:ext>
            </a:extLst>
          </p:cNvPr>
          <p:cNvSpPr>
            <a:spLocks noGrp="1"/>
          </p:cNvSpPr>
          <p:nvPr>
            <p:ph type="sldNum" sz="quarter" idx="12"/>
          </p:nvPr>
        </p:nvSpPr>
        <p:spPr/>
        <p:txBody>
          <a:bodyPr/>
          <a:lstStyle/>
          <a:p>
            <a:fld id="{0C06A386-D943-6941-9433-3EB55A1A96D6}" type="slidenum">
              <a:rPr lang="en-GB" smtClean="0"/>
              <a:t>‹#›</a:t>
            </a:fld>
            <a:endParaRPr lang="en-GB"/>
          </a:p>
        </p:txBody>
      </p:sp>
    </p:spTree>
    <p:extLst>
      <p:ext uri="{BB962C8B-B14F-4D97-AF65-F5344CB8AC3E}">
        <p14:creationId xmlns:p14="http://schemas.microsoft.com/office/powerpoint/2010/main" val="1682863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4599D-83BA-2CF6-6ABA-827F363E077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543DBFA-8F21-E2B2-0F03-4688B3D855A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82396C2-CDFF-0D6F-DC17-31C8329990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905E420-1CE4-5E24-05B4-C83418381A7D}"/>
              </a:ext>
            </a:extLst>
          </p:cNvPr>
          <p:cNvSpPr>
            <a:spLocks noGrp="1"/>
          </p:cNvSpPr>
          <p:nvPr>
            <p:ph type="dt" sz="half" idx="10"/>
          </p:nvPr>
        </p:nvSpPr>
        <p:spPr/>
        <p:txBody>
          <a:bodyPr/>
          <a:lstStyle/>
          <a:p>
            <a:fld id="{072249F9-F9B2-3F4D-A1F6-E7BC58BEBD27}" type="datetimeFigureOut">
              <a:rPr lang="en-GB" smtClean="0"/>
              <a:t>07/06/2023</a:t>
            </a:fld>
            <a:endParaRPr lang="en-GB"/>
          </a:p>
        </p:txBody>
      </p:sp>
      <p:sp>
        <p:nvSpPr>
          <p:cNvPr id="6" name="Footer Placeholder 5">
            <a:extLst>
              <a:ext uri="{FF2B5EF4-FFF2-40B4-BE49-F238E27FC236}">
                <a16:creationId xmlns:a16="http://schemas.microsoft.com/office/drawing/2014/main" id="{B5705F72-0711-F2CC-048F-8A11779C5E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7ED1A1-FDD8-808F-966B-C60C7F73A360}"/>
              </a:ext>
            </a:extLst>
          </p:cNvPr>
          <p:cNvSpPr>
            <a:spLocks noGrp="1"/>
          </p:cNvSpPr>
          <p:nvPr>
            <p:ph type="sldNum" sz="quarter" idx="12"/>
          </p:nvPr>
        </p:nvSpPr>
        <p:spPr/>
        <p:txBody>
          <a:bodyPr/>
          <a:lstStyle/>
          <a:p>
            <a:fld id="{0C06A386-D943-6941-9433-3EB55A1A96D6}" type="slidenum">
              <a:rPr lang="en-GB" smtClean="0"/>
              <a:t>‹#›</a:t>
            </a:fld>
            <a:endParaRPr lang="en-GB"/>
          </a:p>
        </p:txBody>
      </p:sp>
    </p:spTree>
    <p:extLst>
      <p:ext uri="{BB962C8B-B14F-4D97-AF65-F5344CB8AC3E}">
        <p14:creationId xmlns:p14="http://schemas.microsoft.com/office/powerpoint/2010/main" val="3117409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FA0B4-4DC7-4D12-07F4-6F87B74577EA}"/>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3F99E31-1103-519D-3328-11B65FD257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8CD589A-68E5-9937-6F5E-0D383F61EAA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D491353-9D4B-98CE-DE72-313E84B93C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AE11DF6-662D-32C2-9811-7C03FB19845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9BBFDB81-27BE-3FE7-34BC-10DF78FA095D}"/>
              </a:ext>
            </a:extLst>
          </p:cNvPr>
          <p:cNvSpPr>
            <a:spLocks noGrp="1"/>
          </p:cNvSpPr>
          <p:nvPr>
            <p:ph type="dt" sz="half" idx="10"/>
          </p:nvPr>
        </p:nvSpPr>
        <p:spPr/>
        <p:txBody>
          <a:bodyPr/>
          <a:lstStyle/>
          <a:p>
            <a:fld id="{072249F9-F9B2-3F4D-A1F6-E7BC58BEBD27}" type="datetimeFigureOut">
              <a:rPr lang="en-GB" smtClean="0"/>
              <a:t>07/06/2023</a:t>
            </a:fld>
            <a:endParaRPr lang="en-GB"/>
          </a:p>
        </p:txBody>
      </p:sp>
      <p:sp>
        <p:nvSpPr>
          <p:cNvPr id="8" name="Footer Placeholder 7">
            <a:extLst>
              <a:ext uri="{FF2B5EF4-FFF2-40B4-BE49-F238E27FC236}">
                <a16:creationId xmlns:a16="http://schemas.microsoft.com/office/drawing/2014/main" id="{C5193FBB-BDEA-324C-01AB-F58A7E840D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842ABB6-FD69-A13B-B1E0-6322708C7D42}"/>
              </a:ext>
            </a:extLst>
          </p:cNvPr>
          <p:cNvSpPr>
            <a:spLocks noGrp="1"/>
          </p:cNvSpPr>
          <p:nvPr>
            <p:ph type="sldNum" sz="quarter" idx="12"/>
          </p:nvPr>
        </p:nvSpPr>
        <p:spPr/>
        <p:txBody>
          <a:bodyPr/>
          <a:lstStyle/>
          <a:p>
            <a:fld id="{0C06A386-D943-6941-9433-3EB55A1A96D6}" type="slidenum">
              <a:rPr lang="en-GB" smtClean="0"/>
              <a:t>‹#›</a:t>
            </a:fld>
            <a:endParaRPr lang="en-GB"/>
          </a:p>
        </p:txBody>
      </p:sp>
    </p:spTree>
    <p:extLst>
      <p:ext uri="{BB962C8B-B14F-4D97-AF65-F5344CB8AC3E}">
        <p14:creationId xmlns:p14="http://schemas.microsoft.com/office/powerpoint/2010/main" val="47252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E1AB8-9EFA-1D01-B45A-05E9466F3ED2}"/>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317D52A-B446-390D-4ACE-381597233ACE}"/>
              </a:ext>
            </a:extLst>
          </p:cNvPr>
          <p:cNvSpPr>
            <a:spLocks noGrp="1"/>
          </p:cNvSpPr>
          <p:nvPr>
            <p:ph type="dt" sz="half" idx="10"/>
          </p:nvPr>
        </p:nvSpPr>
        <p:spPr/>
        <p:txBody>
          <a:bodyPr/>
          <a:lstStyle/>
          <a:p>
            <a:fld id="{072249F9-F9B2-3F4D-A1F6-E7BC58BEBD27}" type="datetimeFigureOut">
              <a:rPr lang="en-GB" smtClean="0"/>
              <a:t>07/06/2023</a:t>
            </a:fld>
            <a:endParaRPr lang="en-GB"/>
          </a:p>
        </p:txBody>
      </p:sp>
      <p:sp>
        <p:nvSpPr>
          <p:cNvPr id="4" name="Footer Placeholder 3">
            <a:extLst>
              <a:ext uri="{FF2B5EF4-FFF2-40B4-BE49-F238E27FC236}">
                <a16:creationId xmlns:a16="http://schemas.microsoft.com/office/drawing/2014/main" id="{2FCEDAFD-B478-6CB2-5207-D991694E77F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C1B14D9-A1E6-4B5E-5461-11DC8350A280}"/>
              </a:ext>
            </a:extLst>
          </p:cNvPr>
          <p:cNvSpPr>
            <a:spLocks noGrp="1"/>
          </p:cNvSpPr>
          <p:nvPr>
            <p:ph type="sldNum" sz="quarter" idx="12"/>
          </p:nvPr>
        </p:nvSpPr>
        <p:spPr/>
        <p:txBody>
          <a:bodyPr/>
          <a:lstStyle/>
          <a:p>
            <a:fld id="{0C06A386-D943-6941-9433-3EB55A1A96D6}" type="slidenum">
              <a:rPr lang="en-GB" smtClean="0"/>
              <a:t>‹#›</a:t>
            </a:fld>
            <a:endParaRPr lang="en-GB"/>
          </a:p>
        </p:txBody>
      </p:sp>
    </p:spTree>
    <p:extLst>
      <p:ext uri="{BB962C8B-B14F-4D97-AF65-F5344CB8AC3E}">
        <p14:creationId xmlns:p14="http://schemas.microsoft.com/office/powerpoint/2010/main" val="1806545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ACDAEE-02A1-4A1B-97E7-F89F02D125D1}"/>
              </a:ext>
            </a:extLst>
          </p:cNvPr>
          <p:cNvSpPr>
            <a:spLocks noGrp="1"/>
          </p:cNvSpPr>
          <p:nvPr>
            <p:ph type="dt" sz="half" idx="10"/>
          </p:nvPr>
        </p:nvSpPr>
        <p:spPr/>
        <p:txBody>
          <a:bodyPr/>
          <a:lstStyle/>
          <a:p>
            <a:fld id="{072249F9-F9B2-3F4D-A1F6-E7BC58BEBD27}" type="datetimeFigureOut">
              <a:rPr lang="en-GB" smtClean="0"/>
              <a:t>07/06/2023</a:t>
            </a:fld>
            <a:endParaRPr lang="en-GB"/>
          </a:p>
        </p:txBody>
      </p:sp>
      <p:sp>
        <p:nvSpPr>
          <p:cNvPr id="3" name="Footer Placeholder 2">
            <a:extLst>
              <a:ext uri="{FF2B5EF4-FFF2-40B4-BE49-F238E27FC236}">
                <a16:creationId xmlns:a16="http://schemas.microsoft.com/office/drawing/2014/main" id="{B833907E-1D35-0ADC-FD25-AF98CA29458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B6285E9-8DDA-2C96-6CEE-D8C6D1A4EDED}"/>
              </a:ext>
            </a:extLst>
          </p:cNvPr>
          <p:cNvSpPr>
            <a:spLocks noGrp="1"/>
          </p:cNvSpPr>
          <p:nvPr>
            <p:ph type="sldNum" sz="quarter" idx="12"/>
          </p:nvPr>
        </p:nvSpPr>
        <p:spPr/>
        <p:txBody>
          <a:bodyPr/>
          <a:lstStyle/>
          <a:p>
            <a:fld id="{0C06A386-D943-6941-9433-3EB55A1A96D6}" type="slidenum">
              <a:rPr lang="en-GB" smtClean="0"/>
              <a:t>‹#›</a:t>
            </a:fld>
            <a:endParaRPr lang="en-GB"/>
          </a:p>
        </p:txBody>
      </p:sp>
    </p:spTree>
    <p:extLst>
      <p:ext uri="{BB962C8B-B14F-4D97-AF65-F5344CB8AC3E}">
        <p14:creationId xmlns:p14="http://schemas.microsoft.com/office/powerpoint/2010/main" val="175249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4BB3C-52A7-6931-D09A-AA3DBE98A88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76652E3-B91D-87E5-2A40-C1A9CC20E0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8809D79-72A9-C0A4-FD78-BAD3042EF9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63E6F87-516F-08D3-05BF-EAE8BF2C5AC7}"/>
              </a:ext>
            </a:extLst>
          </p:cNvPr>
          <p:cNvSpPr>
            <a:spLocks noGrp="1"/>
          </p:cNvSpPr>
          <p:nvPr>
            <p:ph type="dt" sz="half" idx="10"/>
          </p:nvPr>
        </p:nvSpPr>
        <p:spPr/>
        <p:txBody>
          <a:bodyPr/>
          <a:lstStyle/>
          <a:p>
            <a:fld id="{072249F9-F9B2-3F4D-A1F6-E7BC58BEBD27}" type="datetimeFigureOut">
              <a:rPr lang="en-GB" smtClean="0"/>
              <a:t>07/06/2023</a:t>
            </a:fld>
            <a:endParaRPr lang="en-GB"/>
          </a:p>
        </p:txBody>
      </p:sp>
      <p:sp>
        <p:nvSpPr>
          <p:cNvPr id="6" name="Footer Placeholder 5">
            <a:extLst>
              <a:ext uri="{FF2B5EF4-FFF2-40B4-BE49-F238E27FC236}">
                <a16:creationId xmlns:a16="http://schemas.microsoft.com/office/drawing/2014/main" id="{E5FBCFCD-5F9B-5BED-E1C8-FD740F46CE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028956-FF99-F3DF-438A-60E1C51EE414}"/>
              </a:ext>
            </a:extLst>
          </p:cNvPr>
          <p:cNvSpPr>
            <a:spLocks noGrp="1"/>
          </p:cNvSpPr>
          <p:nvPr>
            <p:ph type="sldNum" sz="quarter" idx="12"/>
          </p:nvPr>
        </p:nvSpPr>
        <p:spPr/>
        <p:txBody>
          <a:bodyPr/>
          <a:lstStyle/>
          <a:p>
            <a:fld id="{0C06A386-D943-6941-9433-3EB55A1A96D6}" type="slidenum">
              <a:rPr lang="en-GB" smtClean="0"/>
              <a:t>‹#›</a:t>
            </a:fld>
            <a:endParaRPr lang="en-GB"/>
          </a:p>
        </p:txBody>
      </p:sp>
    </p:spTree>
    <p:extLst>
      <p:ext uri="{BB962C8B-B14F-4D97-AF65-F5344CB8AC3E}">
        <p14:creationId xmlns:p14="http://schemas.microsoft.com/office/powerpoint/2010/main" val="635195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FCAED-A553-42A5-485F-32525D27684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69D8AD8-F2FF-1A46-036C-7B7F952C748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8D6AAE7-C488-B793-E28E-3188104A2B5A}"/>
              </a:ext>
            </a:extLst>
          </p:cNvPr>
          <p:cNvSpPr>
            <a:spLocks noGrp="1"/>
          </p:cNvSpPr>
          <p:nvPr>
            <p:ph type="dt" sz="half" idx="10"/>
          </p:nvPr>
        </p:nvSpPr>
        <p:spPr/>
        <p:txBody>
          <a:bodyPr/>
          <a:lstStyle/>
          <a:p>
            <a:fld id="{A7F2799C-066F-274B-960D-3A1F19DEDE7B}" type="datetimeFigureOut">
              <a:rPr lang="en-GB" smtClean="0"/>
              <a:t>07/06/2023</a:t>
            </a:fld>
            <a:endParaRPr lang="en-GB"/>
          </a:p>
        </p:txBody>
      </p:sp>
      <p:sp>
        <p:nvSpPr>
          <p:cNvPr id="5" name="Footer Placeholder 4">
            <a:extLst>
              <a:ext uri="{FF2B5EF4-FFF2-40B4-BE49-F238E27FC236}">
                <a16:creationId xmlns:a16="http://schemas.microsoft.com/office/drawing/2014/main" id="{91647BB0-E0DB-DFE5-A227-F312383B80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3438FE-FD3D-451E-BC51-6683D2FF14E8}"/>
              </a:ext>
            </a:extLst>
          </p:cNvPr>
          <p:cNvSpPr>
            <a:spLocks noGrp="1"/>
          </p:cNvSpPr>
          <p:nvPr>
            <p:ph type="sldNum" sz="quarter" idx="12"/>
          </p:nvPr>
        </p:nvSpPr>
        <p:spPr/>
        <p:txBody>
          <a:bodyPr/>
          <a:lstStyle/>
          <a:p>
            <a:fld id="{17DCAD18-0A73-5C46-AF16-17B284B93E3E}" type="slidenum">
              <a:rPr lang="en-GB" smtClean="0"/>
              <a:t>‹#›</a:t>
            </a:fld>
            <a:endParaRPr lang="en-GB"/>
          </a:p>
        </p:txBody>
      </p:sp>
    </p:spTree>
    <p:extLst>
      <p:ext uri="{BB962C8B-B14F-4D97-AF65-F5344CB8AC3E}">
        <p14:creationId xmlns:p14="http://schemas.microsoft.com/office/powerpoint/2010/main" val="76003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9EC37-9092-E332-146A-F9D5D81AEA1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98BC86DB-0B31-D384-4C05-BC4D04D7DE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734A96A-4EF4-52D9-DAB9-E951098838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21BBB1A-6A7A-0911-83CC-AE1D2838C6F9}"/>
              </a:ext>
            </a:extLst>
          </p:cNvPr>
          <p:cNvSpPr>
            <a:spLocks noGrp="1"/>
          </p:cNvSpPr>
          <p:nvPr>
            <p:ph type="dt" sz="half" idx="10"/>
          </p:nvPr>
        </p:nvSpPr>
        <p:spPr/>
        <p:txBody>
          <a:bodyPr/>
          <a:lstStyle/>
          <a:p>
            <a:fld id="{072249F9-F9B2-3F4D-A1F6-E7BC58BEBD27}" type="datetimeFigureOut">
              <a:rPr lang="en-GB" smtClean="0"/>
              <a:t>07/06/2023</a:t>
            </a:fld>
            <a:endParaRPr lang="en-GB"/>
          </a:p>
        </p:txBody>
      </p:sp>
      <p:sp>
        <p:nvSpPr>
          <p:cNvPr id="6" name="Footer Placeholder 5">
            <a:extLst>
              <a:ext uri="{FF2B5EF4-FFF2-40B4-BE49-F238E27FC236}">
                <a16:creationId xmlns:a16="http://schemas.microsoft.com/office/drawing/2014/main" id="{871B1462-9039-FD73-CFFA-15932EADB5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954BF8-FAF5-739A-1E40-918466D31F33}"/>
              </a:ext>
            </a:extLst>
          </p:cNvPr>
          <p:cNvSpPr>
            <a:spLocks noGrp="1"/>
          </p:cNvSpPr>
          <p:nvPr>
            <p:ph type="sldNum" sz="quarter" idx="12"/>
          </p:nvPr>
        </p:nvSpPr>
        <p:spPr/>
        <p:txBody>
          <a:bodyPr/>
          <a:lstStyle/>
          <a:p>
            <a:fld id="{0C06A386-D943-6941-9433-3EB55A1A96D6}" type="slidenum">
              <a:rPr lang="en-GB" smtClean="0"/>
              <a:t>‹#›</a:t>
            </a:fld>
            <a:endParaRPr lang="en-GB"/>
          </a:p>
        </p:txBody>
      </p:sp>
    </p:spTree>
    <p:extLst>
      <p:ext uri="{BB962C8B-B14F-4D97-AF65-F5344CB8AC3E}">
        <p14:creationId xmlns:p14="http://schemas.microsoft.com/office/powerpoint/2010/main" val="209570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D3C6D-896D-7958-0BBF-C236A2F3C7E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CB4A4D5D-E28A-17CE-3514-75B5253D0E7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66BCF03-7BCC-2D3F-ACBF-8BA27AA1E922}"/>
              </a:ext>
            </a:extLst>
          </p:cNvPr>
          <p:cNvSpPr>
            <a:spLocks noGrp="1"/>
          </p:cNvSpPr>
          <p:nvPr>
            <p:ph type="dt" sz="half" idx="10"/>
          </p:nvPr>
        </p:nvSpPr>
        <p:spPr/>
        <p:txBody>
          <a:bodyPr/>
          <a:lstStyle/>
          <a:p>
            <a:fld id="{072249F9-F9B2-3F4D-A1F6-E7BC58BEBD27}" type="datetimeFigureOut">
              <a:rPr lang="en-GB" smtClean="0"/>
              <a:t>07/06/2023</a:t>
            </a:fld>
            <a:endParaRPr lang="en-GB"/>
          </a:p>
        </p:txBody>
      </p:sp>
      <p:sp>
        <p:nvSpPr>
          <p:cNvPr id="5" name="Footer Placeholder 4">
            <a:extLst>
              <a:ext uri="{FF2B5EF4-FFF2-40B4-BE49-F238E27FC236}">
                <a16:creationId xmlns:a16="http://schemas.microsoft.com/office/drawing/2014/main" id="{30B71EC8-C567-7F62-1F63-483E07A3F6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DFF94E-6815-C199-A4F7-6FB8301C87E9}"/>
              </a:ext>
            </a:extLst>
          </p:cNvPr>
          <p:cNvSpPr>
            <a:spLocks noGrp="1"/>
          </p:cNvSpPr>
          <p:nvPr>
            <p:ph type="sldNum" sz="quarter" idx="12"/>
          </p:nvPr>
        </p:nvSpPr>
        <p:spPr/>
        <p:txBody>
          <a:bodyPr/>
          <a:lstStyle/>
          <a:p>
            <a:fld id="{0C06A386-D943-6941-9433-3EB55A1A96D6}" type="slidenum">
              <a:rPr lang="en-GB" smtClean="0"/>
              <a:t>‹#›</a:t>
            </a:fld>
            <a:endParaRPr lang="en-GB"/>
          </a:p>
        </p:txBody>
      </p:sp>
    </p:spTree>
    <p:extLst>
      <p:ext uri="{BB962C8B-B14F-4D97-AF65-F5344CB8AC3E}">
        <p14:creationId xmlns:p14="http://schemas.microsoft.com/office/powerpoint/2010/main" val="391007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D77D62-C618-3C2E-12DE-FFFD650DD90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5127AB2-33C1-1B31-4C20-DBDAC45602F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8F87B6F-D64E-BEFD-7E11-8506009EB0F1}"/>
              </a:ext>
            </a:extLst>
          </p:cNvPr>
          <p:cNvSpPr>
            <a:spLocks noGrp="1"/>
          </p:cNvSpPr>
          <p:nvPr>
            <p:ph type="dt" sz="half" idx="10"/>
          </p:nvPr>
        </p:nvSpPr>
        <p:spPr/>
        <p:txBody>
          <a:bodyPr/>
          <a:lstStyle/>
          <a:p>
            <a:fld id="{072249F9-F9B2-3F4D-A1F6-E7BC58BEBD27}" type="datetimeFigureOut">
              <a:rPr lang="en-GB" smtClean="0"/>
              <a:t>07/06/2023</a:t>
            </a:fld>
            <a:endParaRPr lang="en-GB"/>
          </a:p>
        </p:txBody>
      </p:sp>
      <p:sp>
        <p:nvSpPr>
          <p:cNvPr id="5" name="Footer Placeholder 4">
            <a:extLst>
              <a:ext uri="{FF2B5EF4-FFF2-40B4-BE49-F238E27FC236}">
                <a16:creationId xmlns:a16="http://schemas.microsoft.com/office/drawing/2014/main" id="{2B7FAE69-EBD5-16F9-50EC-2BF1DCAA09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B0B2BD-1D23-3CCB-DE9F-3637501B49E0}"/>
              </a:ext>
            </a:extLst>
          </p:cNvPr>
          <p:cNvSpPr>
            <a:spLocks noGrp="1"/>
          </p:cNvSpPr>
          <p:nvPr>
            <p:ph type="sldNum" sz="quarter" idx="12"/>
          </p:nvPr>
        </p:nvSpPr>
        <p:spPr/>
        <p:txBody>
          <a:bodyPr/>
          <a:lstStyle/>
          <a:p>
            <a:fld id="{0C06A386-D943-6941-9433-3EB55A1A96D6}" type="slidenum">
              <a:rPr lang="en-GB" smtClean="0"/>
              <a:t>‹#›</a:t>
            </a:fld>
            <a:endParaRPr lang="en-GB"/>
          </a:p>
        </p:txBody>
      </p:sp>
    </p:spTree>
    <p:extLst>
      <p:ext uri="{BB962C8B-B14F-4D97-AF65-F5344CB8AC3E}">
        <p14:creationId xmlns:p14="http://schemas.microsoft.com/office/powerpoint/2010/main" val="4211450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8618-FBEA-40F7-F479-D52F3E19CE8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A052330-A6B4-4F95-82A2-E6A637105A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4B3BF47-7C8D-8053-8F82-13DD411E77EF}"/>
              </a:ext>
            </a:extLst>
          </p:cNvPr>
          <p:cNvSpPr>
            <a:spLocks noGrp="1"/>
          </p:cNvSpPr>
          <p:nvPr>
            <p:ph type="dt" sz="half" idx="10"/>
          </p:nvPr>
        </p:nvSpPr>
        <p:spPr/>
        <p:txBody>
          <a:bodyPr/>
          <a:lstStyle/>
          <a:p>
            <a:fld id="{A7F2799C-066F-274B-960D-3A1F19DEDE7B}" type="datetimeFigureOut">
              <a:rPr lang="en-GB" smtClean="0"/>
              <a:t>07/06/2023</a:t>
            </a:fld>
            <a:endParaRPr lang="en-GB"/>
          </a:p>
        </p:txBody>
      </p:sp>
      <p:sp>
        <p:nvSpPr>
          <p:cNvPr id="5" name="Footer Placeholder 4">
            <a:extLst>
              <a:ext uri="{FF2B5EF4-FFF2-40B4-BE49-F238E27FC236}">
                <a16:creationId xmlns:a16="http://schemas.microsoft.com/office/drawing/2014/main" id="{5459F103-335A-07EE-5F8D-6503F744D9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356B98-453F-8564-F140-501422A771C3}"/>
              </a:ext>
            </a:extLst>
          </p:cNvPr>
          <p:cNvSpPr>
            <a:spLocks noGrp="1"/>
          </p:cNvSpPr>
          <p:nvPr>
            <p:ph type="sldNum" sz="quarter" idx="12"/>
          </p:nvPr>
        </p:nvSpPr>
        <p:spPr/>
        <p:txBody>
          <a:bodyPr/>
          <a:lstStyle/>
          <a:p>
            <a:fld id="{17DCAD18-0A73-5C46-AF16-17B284B93E3E}" type="slidenum">
              <a:rPr lang="en-GB" smtClean="0"/>
              <a:t>‹#›</a:t>
            </a:fld>
            <a:endParaRPr lang="en-GB"/>
          </a:p>
        </p:txBody>
      </p:sp>
    </p:spTree>
    <p:extLst>
      <p:ext uri="{BB962C8B-B14F-4D97-AF65-F5344CB8AC3E}">
        <p14:creationId xmlns:p14="http://schemas.microsoft.com/office/powerpoint/2010/main" val="395730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09229-EDD3-9DB2-9825-6AC39A16377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6197F73-4CCB-3118-B3E8-62AFC1A4D0B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B575093E-6F25-81E0-0355-CD32C1768AE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F3CCEAF0-4C62-DD0B-D8DF-3E00B4E41583}"/>
              </a:ext>
            </a:extLst>
          </p:cNvPr>
          <p:cNvSpPr>
            <a:spLocks noGrp="1"/>
          </p:cNvSpPr>
          <p:nvPr>
            <p:ph type="dt" sz="half" idx="10"/>
          </p:nvPr>
        </p:nvSpPr>
        <p:spPr/>
        <p:txBody>
          <a:bodyPr/>
          <a:lstStyle/>
          <a:p>
            <a:fld id="{A7F2799C-066F-274B-960D-3A1F19DEDE7B}" type="datetimeFigureOut">
              <a:rPr lang="en-GB" smtClean="0"/>
              <a:t>07/06/2023</a:t>
            </a:fld>
            <a:endParaRPr lang="en-GB"/>
          </a:p>
        </p:txBody>
      </p:sp>
      <p:sp>
        <p:nvSpPr>
          <p:cNvPr id="6" name="Footer Placeholder 5">
            <a:extLst>
              <a:ext uri="{FF2B5EF4-FFF2-40B4-BE49-F238E27FC236}">
                <a16:creationId xmlns:a16="http://schemas.microsoft.com/office/drawing/2014/main" id="{DAEC04D3-8F6D-FF7A-37DC-7BADF0867D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5CD7E2-6924-76F4-DDEF-C314FE2FCA4C}"/>
              </a:ext>
            </a:extLst>
          </p:cNvPr>
          <p:cNvSpPr>
            <a:spLocks noGrp="1"/>
          </p:cNvSpPr>
          <p:nvPr>
            <p:ph type="sldNum" sz="quarter" idx="12"/>
          </p:nvPr>
        </p:nvSpPr>
        <p:spPr/>
        <p:txBody>
          <a:bodyPr/>
          <a:lstStyle/>
          <a:p>
            <a:fld id="{17DCAD18-0A73-5C46-AF16-17B284B93E3E}" type="slidenum">
              <a:rPr lang="en-GB" smtClean="0"/>
              <a:t>‹#›</a:t>
            </a:fld>
            <a:endParaRPr lang="en-GB"/>
          </a:p>
        </p:txBody>
      </p:sp>
    </p:spTree>
    <p:extLst>
      <p:ext uri="{BB962C8B-B14F-4D97-AF65-F5344CB8AC3E}">
        <p14:creationId xmlns:p14="http://schemas.microsoft.com/office/powerpoint/2010/main" val="2561940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7393-1B79-A6BB-3A15-4915DD80694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1DAA0DE-D1F5-9C7F-2981-8E5F359698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6FBA46E-8491-2F37-A891-CBB8D5CEAA2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BFABCBA-021B-9341-611A-31CB2AA743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D81556-E8E0-B0B3-BA24-62BDBE7B555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A86D253-793F-2B62-AAD3-19DFA238BEC1}"/>
              </a:ext>
            </a:extLst>
          </p:cNvPr>
          <p:cNvSpPr>
            <a:spLocks noGrp="1"/>
          </p:cNvSpPr>
          <p:nvPr>
            <p:ph type="dt" sz="half" idx="10"/>
          </p:nvPr>
        </p:nvSpPr>
        <p:spPr/>
        <p:txBody>
          <a:bodyPr/>
          <a:lstStyle/>
          <a:p>
            <a:fld id="{A7F2799C-066F-274B-960D-3A1F19DEDE7B}" type="datetimeFigureOut">
              <a:rPr lang="en-GB" smtClean="0"/>
              <a:t>07/06/2023</a:t>
            </a:fld>
            <a:endParaRPr lang="en-GB"/>
          </a:p>
        </p:txBody>
      </p:sp>
      <p:sp>
        <p:nvSpPr>
          <p:cNvPr id="8" name="Footer Placeholder 7">
            <a:extLst>
              <a:ext uri="{FF2B5EF4-FFF2-40B4-BE49-F238E27FC236}">
                <a16:creationId xmlns:a16="http://schemas.microsoft.com/office/drawing/2014/main" id="{1F0246C1-9505-71E1-ACBF-65CA136ECBB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12F0997-F9FD-D46C-1B13-B9F4608C313A}"/>
              </a:ext>
            </a:extLst>
          </p:cNvPr>
          <p:cNvSpPr>
            <a:spLocks noGrp="1"/>
          </p:cNvSpPr>
          <p:nvPr>
            <p:ph type="sldNum" sz="quarter" idx="12"/>
          </p:nvPr>
        </p:nvSpPr>
        <p:spPr/>
        <p:txBody>
          <a:bodyPr/>
          <a:lstStyle/>
          <a:p>
            <a:fld id="{17DCAD18-0A73-5C46-AF16-17B284B93E3E}" type="slidenum">
              <a:rPr lang="en-GB" smtClean="0"/>
              <a:t>‹#›</a:t>
            </a:fld>
            <a:endParaRPr lang="en-GB"/>
          </a:p>
        </p:txBody>
      </p:sp>
    </p:spTree>
    <p:extLst>
      <p:ext uri="{BB962C8B-B14F-4D97-AF65-F5344CB8AC3E}">
        <p14:creationId xmlns:p14="http://schemas.microsoft.com/office/powerpoint/2010/main" val="33232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032AF-64C5-CEB1-9A9E-A992759AC9D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9760DC3-3B13-D86B-8E7F-71EA048999BC}"/>
              </a:ext>
            </a:extLst>
          </p:cNvPr>
          <p:cNvSpPr>
            <a:spLocks noGrp="1"/>
          </p:cNvSpPr>
          <p:nvPr>
            <p:ph type="dt" sz="half" idx="10"/>
          </p:nvPr>
        </p:nvSpPr>
        <p:spPr/>
        <p:txBody>
          <a:bodyPr/>
          <a:lstStyle/>
          <a:p>
            <a:fld id="{A7F2799C-066F-274B-960D-3A1F19DEDE7B}" type="datetimeFigureOut">
              <a:rPr lang="en-GB" smtClean="0"/>
              <a:t>07/06/2023</a:t>
            </a:fld>
            <a:endParaRPr lang="en-GB"/>
          </a:p>
        </p:txBody>
      </p:sp>
      <p:sp>
        <p:nvSpPr>
          <p:cNvPr id="4" name="Footer Placeholder 3">
            <a:extLst>
              <a:ext uri="{FF2B5EF4-FFF2-40B4-BE49-F238E27FC236}">
                <a16:creationId xmlns:a16="http://schemas.microsoft.com/office/drawing/2014/main" id="{8435A79D-BC2A-CF6B-AA3C-FDDC5E3A0C4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21D2A4-9646-7457-F66E-78B9E33DF4D9}"/>
              </a:ext>
            </a:extLst>
          </p:cNvPr>
          <p:cNvSpPr>
            <a:spLocks noGrp="1"/>
          </p:cNvSpPr>
          <p:nvPr>
            <p:ph type="sldNum" sz="quarter" idx="12"/>
          </p:nvPr>
        </p:nvSpPr>
        <p:spPr/>
        <p:txBody>
          <a:bodyPr/>
          <a:lstStyle/>
          <a:p>
            <a:fld id="{17DCAD18-0A73-5C46-AF16-17B284B93E3E}" type="slidenum">
              <a:rPr lang="en-GB" smtClean="0"/>
              <a:t>‹#›</a:t>
            </a:fld>
            <a:endParaRPr lang="en-GB"/>
          </a:p>
        </p:txBody>
      </p:sp>
    </p:spTree>
    <p:extLst>
      <p:ext uri="{BB962C8B-B14F-4D97-AF65-F5344CB8AC3E}">
        <p14:creationId xmlns:p14="http://schemas.microsoft.com/office/powerpoint/2010/main" val="1431056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AB8BE5-2EB1-2BD7-F7B0-428B7F6B4B41}"/>
              </a:ext>
            </a:extLst>
          </p:cNvPr>
          <p:cNvSpPr>
            <a:spLocks noGrp="1"/>
          </p:cNvSpPr>
          <p:nvPr>
            <p:ph type="dt" sz="half" idx="10"/>
          </p:nvPr>
        </p:nvSpPr>
        <p:spPr/>
        <p:txBody>
          <a:bodyPr/>
          <a:lstStyle/>
          <a:p>
            <a:fld id="{A7F2799C-066F-274B-960D-3A1F19DEDE7B}" type="datetimeFigureOut">
              <a:rPr lang="en-GB" smtClean="0"/>
              <a:t>07/06/2023</a:t>
            </a:fld>
            <a:endParaRPr lang="en-GB"/>
          </a:p>
        </p:txBody>
      </p:sp>
      <p:sp>
        <p:nvSpPr>
          <p:cNvPr id="3" name="Footer Placeholder 2">
            <a:extLst>
              <a:ext uri="{FF2B5EF4-FFF2-40B4-BE49-F238E27FC236}">
                <a16:creationId xmlns:a16="http://schemas.microsoft.com/office/drawing/2014/main" id="{1240A062-0C2D-6E58-017D-062F928D1DC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DAB920B-D910-8A7E-4FBB-67A059120EF2}"/>
              </a:ext>
            </a:extLst>
          </p:cNvPr>
          <p:cNvSpPr>
            <a:spLocks noGrp="1"/>
          </p:cNvSpPr>
          <p:nvPr>
            <p:ph type="sldNum" sz="quarter" idx="12"/>
          </p:nvPr>
        </p:nvSpPr>
        <p:spPr/>
        <p:txBody>
          <a:bodyPr/>
          <a:lstStyle/>
          <a:p>
            <a:fld id="{17DCAD18-0A73-5C46-AF16-17B284B93E3E}" type="slidenum">
              <a:rPr lang="en-GB" smtClean="0"/>
              <a:t>‹#›</a:t>
            </a:fld>
            <a:endParaRPr lang="en-GB"/>
          </a:p>
        </p:txBody>
      </p:sp>
    </p:spTree>
    <p:extLst>
      <p:ext uri="{BB962C8B-B14F-4D97-AF65-F5344CB8AC3E}">
        <p14:creationId xmlns:p14="http://schemas.microsoft.com/office/powerpoint/2010/main" val="4293935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5B0CC-F526-DE54-0203-073FCA57B34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D1D50A0-281D-5A45-6903-DEA866B682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849FCD9-BD36-1615-2AC6-D66589C94D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1F0AB1-9C1E-5CD3-6CE7-224BC5372A36}"/>
              </a:ext>
            </a:extLst>
          </p:cNvPr>
          <p:cNvSpPr>
            <a:spLocks noGrp="1"/>
          </p:cNvSpPr>
          <p:nvPr>
            <p:ph type="dt" sz="half" idx="10"/>
          </p:nvPr>
        </p:nvSpPr>
        <p:spPr/>
        <p:txBody>
          <a:bodyPr/>
          <a:lstStyle/>
          <a:p>
            <a:fld id="{A7F2799C-066F-274B-960D-3A1F19DEDE7B}" type="datetimeFigureOut">
              <a:rPr lang="en-GB" smtClean="0"/>
              <a:t>07/06/2023</a:t>
            </a:fld>
            <a:endParaRPr lang="en-GB"/>
          </a:p>
        </p:txBody>
      </p:sp>
      <p:sp>
        <p:nvSpPr>
          <p:cNvPr id="6" name="Footer Placeholder 5">
            <a:extLst>
              <a:ext uri="{FF2B5EF4-FFF2-40B4-BE49-F238E27FC236}">
                <a16:creationId xmlns:a16="http://schemas.microsoft.com/office/drawing/2014/main" id="{62F069E8-803D-EC47-C23F-3DD5918DDD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043BCEF-DC43-F263-1ABA-AE15ACF17C96}"/>
              </a:ext>
            </a:extLst>
          </p:cNvPr>
          <p:cNvSpPr>
            <a:spLocks noGrp="1"/>
          </p:cNvSpPr>
          <p:nvPr>
            <p:ph type="sldNum" sz="quarter" idx="12"/>
          </p:nvPr>
        </p:nvSpPr>
        <p:spPr/>
        <p:txBody>
          <a:bodyPr/>
          <a:lstStyle/>
          <a:p>
            <a:fld id="{17DCAD18-0A73-5C46-AF16-17B284B93E3E}" type="slidenum">
              <a:rPr lang="en-GB" smtClean="0"/>
              <a:t>‹#›</a:t>
            </a:fld>
            <a:endParaRPr lang="en-GB"/>
          </a:p>
        </p:txBody>
      </p:sp>
    </p:spTree>
    <p:extLst>
      <p:ext uri="{BB962C8B-B14F-4D97-AF65-F5344CB8AC3E}">
        <p14:creationId xmlns:p14="http://schemas.microsoft.com/office/powerpoint/2010/main" val="3704827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294E-3D51-D22C-1ADD-C1FDEDCA605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48A1859-E8B8-8DC1-C9B0-7D32549763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504A7EA-B562-AEA3-2F08-B60163C9A0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90A54FB-A0B4-AD1F-BA17-DE59943B0440}"/>
              </a:ext>
            </a:extLst>
          </p:cNvPr>
          <p:cNvSpPr>
            <a:spLocks noGrp="1"/>
          </p:cNvSpPr>
          <p:nvPr>
            <p:ph type="dt" sz="half" idx="10"/>
          </p:nvPr>
        </p:nvSpPr>
        <p:spPr/>
        <p:txBody>
          <a:bodyPr/>
          <a:lstStyle/>
          <a:p>
            <a:fld id="{A7F2799C-066F-274B-960D-3A1F19DEDE7B}" type="datetimeFigureOut">
              <a:rPr lang="en-GB" smtClean="0"/>
              <a:t>07/06/2023</a:t>
            </a:fld>
            <a:endParaRPr lang="en-GB"/>
          </a:p>
        </p:txBody>
      </p:sp>
      <p:sp>
        <p:nvSpPr>
          <p:cNvPr id="6" name="Footer Placeholder 5">
            <a:extLst>
              <a:ext uri="{FF2B5EF4-FFF2-40B4-BE49-F238E27FC236}">
                <a16:creationId xmlns:a16="http://schemas.microsoft.com/office/drawing/2014/main" id="{07D8DDA0-5A4F-1A9F-0411-A1156D4F58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4A08C2-BAD9-0A8E-4373-C62CB31A58D7}"/>
              </a:ext>
            </a:extLst>
          </p:cNvPr>
          <p:cNvSpPr>
            <a:spLocks noGrp="1"/>
          </p:cNvSpPr>
          <p:nvPr>
            <p:ph type="sldNum" sz="quarter" idx="12"/>
          </p:nvPr>
        </p:nvSpPr>
        <p:spPr/>
        <p:txBody>
          <a:bodyPr/>
          <a:lstStyle/>
          <a:p>
            <a:fld id="{17DCAD18-0A73-5C46-AF16-17B284B93E3E}" type="slidenum">
              <a:rPr lang="en-GB" smtClean="0"/>
              <a:t>‹#›</a:t>
            </a:fld>
            <a:endParaRPr lang="en-GB"/>
          </a:p>
        </p:txBody>
      </p:sp>
    </p:spTree>
    <p:extLst>
      <p:ext uri="{BB962C8B-B14F-4D97-AF65-F5344CB8AC3E}">
        <p14:creationId xmlns:p14="http://schemas.microsoft.com/office/powerpoint/2010/main" val="3778493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DA21FC-BC51-9E77-7612-8FF9211ADF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4EA7E48-7A90-B465-5D10-46C8BE43EC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732818A-F29B-B04C-12D9-B779203DA6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799C-066F-274B-960D-3A1F19DEDE7B}" type="datetimeFigureOut">
              <a:rPr lang="en-GB" smtClean="0"/>
              <a:t>07/06/2023</a:t>
            </a:fld>
            <a:endParaRPr lang="en-GB"/>
          </a:p>
        </p:txBody>
      </p:sp>
      <p:sp>
        <p:nvSpPr>
          <p:cNvPr id="5" name="Footer Placeholder 4">
            <a:extLst>
              <a:ext uri="{FF2B5EF4-FFF2-40B4-BE49-F238E27FC236}">
                <a16:creationId xmlns:a16="http://schemas.microsoft.com/office/drawing/2014/main" id="{4332C1D3-0486-ED0F-A31F-64951AD255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5187BA9-5EBF-5A65-D7B0-26BCD9ADFA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DCAD18-0A73-5C46-AF16-17B284B93E3E}" type="slidenum">
              <a:rPr lang="en-GB" smtClean="0"/>
              <a:t>‹#›</a:t>
            </a:fld>
            <a:endParaRPr lang="en-GB"/>
          </a:p>
        </p:txBody>
      </p:sp>
    </p:spTree>
    <p:extLst>
      <p:ext uri="{BB962C8B-B14F-4D97-AF65-F5344CB8AC3E}">
        <p14:creationId xmlns:p14="http://schemas.microsoft.com/office/powerpoint/2010/main" val="3234699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CF1906-D41C-E34E-8C24-85233B5174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ED41176-FD53-D75C-D29E-1108C50D12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D76A4D6-7715-D83D-5140-4F06D2FC91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2249F9-F9B2-3F4D-A1F6-E7BC58BEBD27}" type="datetimeFigureOut">
              <a:rPr lang="en-GB" smtClean="0"/>
              <a:t>07/06/2023</a:t>
            </a:fld>
            <a:endParaRPr lang="en-GB"/>
          </a:p>
        </p:txBody>
      </p:sp>
      <p:sp>
        <p:nvSpPr>
          <p:cNvPr id="5" name="Footer Placeholder 4">
            <a:extLst>
              <a:ext uri="{FF2B5EF4-FFF2-40B4-BE49-F238E27FC236}">
                <a16:creationId xmlns:a16="http://schemas.microsoft.com/office/drawing/2014/main" id="{B9C337E2-F067-92E8-C123-2B4EDCAC09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3B75A1E-C098-B4CA-5726-1A9C171DE7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06A386-D943-6941-9433-3EB55A1A96D6}" type="slidenum">
              <a:rPr lang="en-GB" smtClean="0"/>
              <a:t>‹#›</a:t>
            </a:fld>
            <a:endParaRPr lang="en-GB"/>
          </a:p>
        </p:txBody>
      </p:sp>
    </p:spTree>
    <p:extLst>
      <p:ext uri="{BB962C8B-B14F-4D97-AF65-F5344CB8AC3E}">
        <p14:creationId xmlns:p14="http://schemas.microsoft.com/office/powerpoint/2010/main" val="11732885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www.practiceupdate.com/content/dr-doug-zipes-on-atrial-fibrillation-updates-from-acc-2023/149612/15/2/3" TargetMode="External"/></Relationships>
</file>

<file path=ppt/slides/_rels/slide11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88.jpg"/></Relationships>
</file>

<file path=ppt/slides/_rels/slide112.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6F12B14-53AC-EECE-6CCB-1E2AD453CAEE}"/>
              </a:ext>
            </a:extLst>
          </p:cNvPr>
          <p:cNvSpPr>
            <a:spLocks noGrp="1"/>
          </p:cNvSpPr>
          <p:nvPr>
            <p:ph type="ctrTitle"/>
          </p:nvPr>
        </p:nvSpPr>
        <p:spPr>
          <a:xfrm>
            <a:off x="1314824" y="735106"/>
            <a:ext cx="10053763" cy="2928470"/>
          </a:xfrm>
        </p:spPr>
        <p:txBody>
          <a:bodyPr anchor="b">
            <a:normAutofit/>
          </a:bodyPr>
          <a:lstStyle/>
          <a:p>
            <a:pPr algn="l"/>
            <a:r>
              <a:rPr lang="en-GB" sz="4800" dirty="0">
                <a:solidFill>
                  <a:srgbClr val="FFFFFF"/>
                </a:solidFill>
                <a:latin typeface="Arial" panose="020B0604020202020204" pitchFamily="34" charset="0"/>
                <a:cs typeface="Arial" panose="020B0604020202020204" pitchFamily="34" charset="0"/>
              </a:rPr>
              <a:t>Devices and Ablations</a:t>
            </a:r>
            <a:br>
              <a:rPr lang="en-GB" sz="4800" dirty="0">
                <a:solidFill>
                  <a:srgbClr val="FFFFFF"/>
                </a:solidFill>
                <a:latin typeface="Arial" panose="020B0604020202020204" pitchFamily="34" charset="0"/>
                <a:cs typeface="Arial" panose="020B0604020202020204" pitchFamily="34" charset="0"/>
              </a:rPr>
            </a:br>
            <a:r>
              <a:rPr lang="en-GB" sz="4800" dirty="0">
                <a:solidFill>
                  <a:srgbClr val="FFFFFF"/>
                </a:solidFill>
                <a:latin typeface="Arial" panose="020B0604020202020204" pitchFamily="34" charset="0"/>
                <a:cs typeface="Arial" panose="020B0604020202020204" pitchFamily="34" charset="0"/>
              </a:rPr>
              <a:t>NICOR 2023 Report</a:t>
            </a:r>
          </a:p>
        </p:txBody>
      </p:sp>
      <p:sp>
        <p:nvSpPr>
          <p:cNvPr id="3" name="Subtitle 2">
            <a:extLst>
              <a:ext uri="{FF2B5EF4-FFF2-40B4-BE49-F238E27FC236}">
                <a16:creationId xmlns:a16="http://schemas.microsoft.com/office/drawing/2014/main" id="{F2260B00-630B-3D71-B5F3-6FF470265543}"/>
              </a:ext>
            </a:extLst>
          </p:cNvPr>
          <p:cNvSpPr>
            <a:spLocks noGrp="1"/>
          </p:cNvSpPr>
          <p:nvPr>
            <p:ph type="subTitle" idx="1"/>
          </p:nvPr>
        </p:nvSpPr>
        <p:spPr>
          <a:xfrm>
            <a:off x="1350682" y="4870824"/>
            <a:ext cx="10005951" cy="1458258"/>
          </a:xfrm>
        </p:spPr>
        <p:txBody>
          <a:bodyPr anchor="ctr">
            <a:normAutofit fontScale="92500" lnSpcReduction="20000"/>
          </a:bodyPr>
          <a:lstStyle/>
          <a:p>
            <a:pPr algn="l"/>
            <a:r>
              <a:rPr lang="en-GB" dirty="0">
                <a:latin typeface="Arial" panose="020B0604020202020204" pitchFamily="34" charset="0"/>
                <a:cs typeface="Arial" panose="020B0604020202020204" pitchFamily="34" charset="0"/>
              </a:rPr>
              <a:t>Mark Dayer</a:t>
            </a:r>
          </a:p>
          <a:p>
            <a:pPr algn="l"/>
            <a:r>
              <a:rPr lang="en-GB" dirty="0">
                <a:latin typeface="Arial" panose="020B0604020202020204" pitchFamily="34" charset="0"/>
                <a:cs typeface="Arial" panose="020B0604020202020204" pitchFamily="34" charset="0"/>
              </a:rPr>
              <a:t>	Clinical Lead, National Audit of Cardiac Rhythm Management, NICOR</a:t>
            </a:r>
          </a:p>
          <a:p>
            <a:pPr algn="l"/>
            <a:r>
              <a:rPr lang="en-GB" dirty="0">
                <a:latin typeface="Arial" panose="020B0604020202020204" pitchFamily="34" charset="0"/>
                <a:cs typeface="Arial" panose="020B0604020202020204" pitchFamily="34" charset="0"/>
              </a:rPr>
              <a:t>	Consultant Cardiologist, Somerset NHS Foundation Trust</a:t>
            </a:r>
          </a:p>
          <a:p>
            <a:pPr algn="l"/>
            <a:r>
              <a:rPr lang="en-GB" dirty="0">
                <a:latin typeface="Arial" panose="020B0604020202020204" pitchFamily="34" charset="0"/>
                <a:cs typeface="Arial" panose="020B0604020202020204" pitchFamily="34" charset="0"/>
              </a:rPr>
              <a:t>	Honorary Associate Professor, University of Plymouth, Faculty of Health</a:t>
            </a:r>
          </a:p>
        </p:txBody>
      </p:sp>
      <p:pic>
        <p:nvPicPr>
          <p:cNvPr id="5" name="Picture 4" descr="A black and red logo&#10;&#10;Description automatically generated with low confidence">
            <a:extLst>
              <a:ext uri="{FF2B5EF4-FFF2-40B4-BE49-F238E27FC236}">
                <a16:creationId xmlns:a16="http://schemas.microsoft.com/office/drawing/2014/main" id="{CD0ED5F5-A1D1-997C-C5AF-26D059176C2D}"/>
              </a:ext>
            </a:extLst>
          </p:cNvPr>
          <p:cNvPicPr>
            <a:picLocks noChangeAspect="1"/>
          </p:cNvPicPr>
          <p:nvPr/>
        </p:nvPicPr>
        <p:blipFill>
          <a:blip r:embed="rId3"/>
          <a:stretch>
            <a:fillRect/>
          </a:stretch>
        </p:blipFill>
        <p:spPr>
          <a:xfrm>
            <a:off x="9342093" y="215720"/>
            <a:ext cx="2599944" cy="1427838"/>
          </a:xfrm>
          <a:prstGeom prst="rect">
            <a:avLst/>
          </a:prstGeom>
        </p:spPr>
      </p:pic>
    </p:spTree>
    <p:extLst>
      <p:ext uri="{BB962C8B-B14F-4D97-AF65-F5344CB8AC3E}">
        <p14:creationId xmlns:p14="http://schemas.microsoft.com/office/powerpoint/2010/main" val="1034864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70D6960-08CB-4AFA-796A-78F9AFC99308}"/>
              </a:ext>
            </a:extLst>
          </p:cNvPr>
          <p:cNvSpPr>
            <a:spLocks noGrp="1"/>
          </p:cNvSpPr>
          <p:nvPr>
            <p:ph type="title"/>
          </p:nvPr>
        </p:nvSpPr>
        <p:spPr>
          <a:xfrm>
            <a:off x="826396" y="586855"/>
            <a:ext cx="4230100" cy="3387497"/>
          </a:xfrm>
        </p:spPr>
        <p:txBody>
          <a:bodyPr anchor="b">
            <a:normAutofit/>
          </a:bodyPr>
          <a:lstStyle/>
          <a:p>
            <a:pPr algn="r"/>
            <a:r>
              <a:rPr lang="en-GB" sz="4000" dirty="0">
                <a:solidFill>
                  <a:srgbClr val="FFFFFF"/>
                </a:solidFill>
              </a:rPr>
              <a:t>Devices</a:t>
            </a:r>
          </a:p>
        </p:txBody>
      </p:sp>
      <p:sp>
        <p:nvSpPr>
          <p:cNvPr id="3" name="Content Placeholder 2">
            <a:extLst>
              <a:ext uri="{FF2B5EF4-FFF2-40B4-BE49-F238E27FC236}">
                <a16:creationId xmlns:a16="http://schemas.microsoft.com/office/drawing/2014/main" id="{267F6D3C-6A82-7C87-0921-C11BC3D0EEC0}"/>
              </a:ext>
            </a:extLst>
          </p:cNvPr>
          <p:cNvSpPr>
            <a:spLocks noGrp="1"/>
          </p:cNvSpPr>
          <p:nvPr>
            <p:ph idx="1"/>
          </p:nvPr>
        </p:nvSpPr>
        <p:spPr>
          <a:xfrm>
            <a:off x="6503158" y="649480"/>
            <a:ext cx="4862447" cy="5546047"/>
          </a:xfrm>
        </p:spPr>
        <p:txBody>
          <a:bodyPr anchor="ctr">
            <a:normAutofit/>
          </a:bodyPr>
          <a:lstStyle/>
          <a:p>
            <a:r>
              <a:rPr lang="en-GB" sz="2000" dirty="0"/>
              <a:t>A total of 172 centres reported ablations in 2021-2022.</a:t>
            </a:r>
          </a:p>
          <a:p>
            <a:r>
              <a:rPr lang="en-GB" sz="2000" dirty="0"/>
              <a:t>150 were NHS adult hospitals. 19 were private hospitals, and the remaining 3 were children’s hospitals. </a:t>
            </a:r>
          </a:p>
        </p:txBody>
      </p:sp>
    </p:spTree>
    <p:extLst>
      <p:ext uri="{BB962C8B-B14F-4D97-AF65-F5344CB8AC3E}">
        <p14:creationId xmlns:p14="http://schemas.microsoft.com/office/powerpoint/2010/main" val="674139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59F058C-DA49-38C9-32F1-08DE2C8F8748}"/>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NICE Primary Prevention ICDs</a:t>
            </a:r>
          </a:p>
        </p:txBody>
      </p:sp>
      <p:sp>
        <p:nvSpPr>
          <p:cNvPr id="3" name="Text Placeholder 2">
            <a:extLst>
              <a:ext uri="{FF2B5EF4-FFF2-40B4-BE49-F238E27FC236}">
                <a16:creationId xmlns:a16="http://schemas.microsoft.com/office/drawing/2014/main" id="{FE6C22A6-7FFE-B06C-96DD-D0F5271F3546}"/>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a:extLst>
              <a:ext uri="{FF2B5EF4-FFF2-40B4-BE49-F238E27FC236}">
                <a16:creationId xmlns:a16="http://schemas.microsoft.com/office/drawing/2014/main" id="{AFBF3466-F29E-9274-CA4B-44B687709565}"/>
              </a:ext>
            </a:extLst>
          </p:cNvPr>
          <p:cNvPicPr>
            <a:picLocks noChangeAspect="1"/>
          </p:cNvPicPr>
          <p:nvPr/>
        </p:nvPicPr>
        <p:blipFill>
          <a:blip r:embed="rId2"/>
          <a:stretch>
            <a:fillRect/>
          </a:stretch>
        </p:blipFill>
        <p:spPr>
          <a:xfrm>
            <a:off x="4502428" y="1514321"/>
            <a:ext cx="7225748" cy="3829357"/>
          </a:xfrm>
          <a:prstGeom prst="rect">
            <a:avLst/>
          </a:prstGeom>
        </p:spPr>
      </p:pic>
    </p:spTree>
    <p:extLst>
      <p:ext uri="{BB962C8B-B14F-4D97-AF65-F5344CB8AC3E}">
        <p14:creationId xmlns:p14="http://schemas.microsoft.com/office/powerpoint/2010/main" val="23961834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969C83D-C5BA-4A09-6B7F-C969B190F190}"/>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NICE ICDs Secondary Prevention</a:t>
            </a:r>
          </a:p>
        </p:txBody>
      </p:sp>
      <p:sp>
        <p:nvSpPr>
          <p:cNvPr id="3" name="Text Placeholder 2">
            <a:extLst>
              <a:ext uri="{FF2B5EF4-FFF2-40B4-BE49-F238E27FC236}">
                <a16:creationId xmlns:a16="http://schemas.microsoft.com/office/drawing/2014/main" id="{88C57C10-80A1-6F7B-200C-6480083A1457}"/>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a:extLst>
              <a:ext uri="{FF2B5EF4-FFF2-40B4-BE49-F238E27FC236}">
                <a16:creationId xmlns:a16="http://schemas.microsoft.com/office/drawing/2014/main" id="{312CB5F1-312C-D392-A867-61A546609833}"/>
              </a:ext>
            </a:extLst>
          </p:cNvPr>
          <p:cNvPicPr>
            <a:picLocks noChangeAspect="1"/>
          </p:cNvPicPr>
          <p:nvPr/>
        </p:nvPicPr>
        <p:blipFill>
          <a:blip r:embed="rId2"/>
          <a:stretch>
            <a:fillRect/>
          </a:stretch>
        </p:blipFill>
        <p:spPr>
          <a:xfrm>
            <a:off x="4502428" y="1514321"/>
            <a:ext cx="7225748" cy="3829357"/>
          </a:xfrm>
          <a:prstGeom prst="rect">
            <a:avLst/>
          </a:prstGeom>
        </p:spPr>
      </p:pic>
    </p:spTree>
    <p:extLst>
      <p:ext uri="{BB962C8B-B14F-4D97-AF65-F5344CB8AC3E}">
        <p14:creationId xmlns:p14="http://schemas.microsoft.com/office/powerpoint/2010/main" val="25976924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50B72EF-1421-FDFA-F20B-5EB00AD433C0}"/>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NICE Compliance –</a:t>
            </a:r>
            <a:r>
              <a:rPr lang="en-US" sz="4000" dirty="0">
                <a:solidFill>
                  <a:srgbClr val="FFFFFF"/>
                </a:solidFill>
              </a:rPr>
              <a:t> </a:t>
            </a:r>
            <a:r>
              <a:rPr lang="en-US" sz="4000" kern="1200" dirty="0">
                <a:solidFill>
                  <a:srgbClr val="FFFFFF"/>
                </a:solidFill>
                <a:latin typeface="+mj-lt"/>
                <a:ea typeface="+mj-ea"/>
                <a:cs typeface="+mj-cs"/>
              </a:rPr>
              <a:t>Appropriate ICD Type</a:t>
            </a:r>
          </a:p>
        </p:txBody>
      </p:sp>
      <p:sp>
        <p:nvSpPr>
          <p:cNvPr id="3" name="Text Placeholder 2">
            <a:extLst>
              <a:ext uri="{FF2B5EF4-FFF2-40B4-BE49-F238E27FC236}">
                <a16:creationId xmlns:a16="http://schemas.microsoft.com/office/drawing/2014/main" id="{82C14C31-21F5-7DAE-5C80-5280EA86A321}"/>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1D630287-41A8-1913-A6F2-A973DF8ADB20}"/>
              </a:ext>
            </a:extLst>
          </p:cNvPr>
          <p:cNvPicPr>
            <a:picLocks noChangeAspect="1"/>
          </p:cNvPicPr>
          <p:nvPr/>
        </p:nvPicPr>
        <p:blipFill>
          <a:blip r:embed="rId2"/>
          <a:stretch>
            <a:fillRect/>
          </a:stretch>
        </p:blipFill>
        <p:spPr>
          <a:xfrm>
            <a:off x="4502428" y="1020417"/>
            <a:ext cx="7225748" cy="4817165"/>
          </a:xfrm>
          <a:prstGeom prst="rect">
            <a:avLst/>
          </a:prstGeom>
        </p:spPr>
      </p:pic>
    </p:spTree>
    <p:extLst>
      <p:ext uri="{BB962C8B-B14F-4D97-AF65-F5344CB8AC3E}">
        <p14:creationId xmlns:p14="http://schemas.microsoft.com/office/powerpoint/2010/main" val="39363848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DA9C8D46-54D8-4DF1-99A2-E651C7B132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12191999" cy="6858000"/>
          </a:xfrm>
          <a:prstGeom prst="rect">
            <a:avLst/>
          </a:prstGeom>
          <a:gradFill>
            <a:gsLst>
              <a:gs pos="0">
                <a:schemeClr val="accent1">
                  <a:lumMod val="50000"/>
                </a:schemeClr>
              </a:gs>
              <a:gs pos="100000">
                <a:srgbClr val="000000"/>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DE12BF4D-F47A-41C1-85FC-652E412D3B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8591">
            <a:off x="7897613" y="684022"/>
            <a:ext cx="5330585" cy="5218721"/>
          </a:xfrm>
          <a:custGeom>
            <a:avLst/>
            <a:gdLst>
              <a:gd name="connsiteX0" fmla="*/ 4721855 w 5330585"/>
              <a:gd name="connsiteY0" fmla="*/ 4361426 h 5218721"/>
              <a:gd name="connsiteX1" fmla="*/ 3457542 w 5330585"/>
              <a:gd name="connsiteY1" fmla="*/ 5211667 h 5218721"/>
              <a:gd name="connsiteX2" fmla="*/ 3430109 w 5330585"/>
              <a:gd name="connsiteY2" fmla="*/ 5218721 h 5218721"/>
              <a:gd name="connsiteX3" fmla="*/ 0 w 5330585"/>
              <a:gd name="connsiteY3" fmla="*/ 2647363 h 5218721"/>
              <a:gd name="connsiteX4" fmla="*/ 12834 w 5330585"/>
              <a:gd name="connsiteY4" fmla="*/ 2393199 h 5218721"/>
              <a:gd name="connsiteX5" fmla="*/ 2664828 w 5330585"/>
              <a:gd name="connsiteY5" fmla="*/ 0 h 5218721"/>
              <a:gd name="connsiteX6" fmla="*/ 5330585 w 5330585"/>
              <a:gd name="connsiteY6" fmla="*/ 2665757 h 5218721"/>
              <a:gd name="connsiteX7" fmla="*/ 4721855 w 5330585"/>
              <a:gd name="connsiteY7" fmla="*/ 4361426 h 5218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0585" h="5218721">
                <a:moveTo>
                  <a:pt x="4721855" y="4361426"/>
                </a:moveTo>
                <a:cubicBezTo>
                  <a:pt x="4395896" y="4756397"/>
                  <a:pt x="3958379" y="5055891"/>
                  <a:pt x="3457542" y="5211667"/>
                </a:cubicBezTo>
                <a:lnTo>
                  <a:pt x="3430109" y="5218721"/>
                </a:lnTo>
                <a:lnTo>
                  <a:pt x="0" y="2647363"/>
                </a:lnTo>
                <a:lnTo>
                  <a:pt x="12834" y="2393199"/>
                </a:lnTo>
                <a:cubicBezTo>
                  <a:pt x="149347" y="1048975"/>
                  <a:pt x="1284587" y="0"/>
                  <a:pt x="2664828" y="0"/>
                </a:cubicBezTo>
                <a:cubicBezTo>
                  <a:pt x="4137085" y="0"/>
                  <a:pt x="5330585" y="1193500"/>
                  <a:pt x="5330585" y="2665757"/>
                </a:cubicBezTo>
                <a:cubicBezTo>
                  <a:pt x="5330585" y="3309870"/>
                  <a:pt x="5102142" y="3900626"/>
                  <a:pt x="4721855" y="4361426"/>
                </a:cubicBezTo>
                <a:close/>
              </a:path>
            </a:pathLst>
          </a:custGeom>
          <a:gradFill>
            <a:gsLst>
              <a:gs pos="16000">
                <a:srgbClr val="000000">
                  <a:alpha val="41000"/>
                </a:srgbClr>
              </a:gs>
              <a:gs pos="85000">
                <a:schemeClr val="accent1">
                  <a:alpha val="2500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Rectangle 37">
            <a:extLst>
              <a:ext uri="{FF2B5EF4-FFF2-40B4-BE49-F238E27FC236}">
                <a16:creationId xmlns:a16="http://schemas.microsoft.com/office/drawing/2014/main" id="{AAF055B3-1F95-4ABA-BFE4-A58320A82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0"/>
            <a:ext cx="12165981" cy="4480890"/>
          </a:xfrm>
          <a:prstGeom prst="rect">
            <a:avLst/>
          </a:prstGeom>
          <a:gradFill>
            <a:gsLst>
              <a:gs pos="0">
                <a:schemeClr val="accent1">
                  <a:lumMod val="75000"/>
                  <a:alpha val="50000"/>
                </a:schemeClr>
              </a:gs>
              <a:gs pos="99000">
                <a:srgbClr val="000000">
                  <a:alpha val="34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65FBF53F-BBBA-4974-AD72-0E8CD294E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2622" y="-2"/>
            <a:ext cx="12179371" cy="6400796"/>
          </a:xfrm>
          <a:prstGeom prst="rect">
            <a:avLst/>
          </a:prstGeom>
          <a:gradFill>
            <a:gsLst>
              <a:gs pos="45000">
                <a:schemeClr val="accent1">
                  <a:lumMod val="75000"/>
                  <a:alpha val="0"/>
                </a:schemeClr>
              </a:gs>
              <a:gs pos="99000">
                <a:srgbClr val="000000">
                  <a:alpha val="68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2F8344-4252-D995-EC3D-6FBD20ABDAB0}"/>
              </a:ext>
            </a:extLst>
          </p:cNvPr>
          <p:cNvSpPr>
            <a:spLocks noGrp="1"/>
          </p:cNvSpPr>
          <p:nvPr>
            <p:ph type="title"/>
          </p:nvPr>
        </p:nvSpPr>
        <p:spPr>
          <a:xfrm>
            <a:off x="4221803" y="1201002"/>
            <a:ext cx="7208197" cy="2779619"/>
          </a:xfrm>
        </p:spPr>
        <p:txBody>
          <a:bodyPr vert="horz" lIns="91440" tIns="45720" rIns="91440" bIns="45720" rtlCol="0" anchor="b">
            <a:normAutofit/>
          </a:bodyPr>
          <a:lstStyle/>
          <a:p>
            <a:r>
              <a:rPr lang="en-US" sz="4800" kern="1200" dirty="0">
                <a:solidFill>
                  <a:srgbClr val="FFFFFF"/>
                </a:solidFill>
                <a:latin typeface="+mj-lt"/>
                <a:ea typeface="+mj-ea"/>
                <a:cs typeface="+mj-cs"/>
              </a:rPr>
              <a:t>Re-intervention rates</a:t>
            </a:r>
          </a:p>
        </p:txBody>
      </p:sp>
      <p:sp>
        <p:nvSpPr>
          <p:cNvPr id="42" name="Rectangle 41">
            <a:extLst>
              <a:ext uri="{FF2B5EF4-FFF2-40B4-BE49-F238E27FC236}">
                <a16:creationId xmlns:a16="http://schemas.microsoft.com/office/drawing/2014/main" id="{5A2875D7-3769-4291-959E-9FAD764A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2461" y="0"/>
            <a:ext cx="3214360" cy="6858000"/>
          </a:xfrm>
          <a:prstGeom prst="rect">
            <a:avLst/>
          </a:prstGeom>
          <a:gradFill>
            <a:gsLst>
              <a:gs pos="0">
                <a:srgbClr val="000000">
                  <a:alpha val="41000"/>
                </a:srgbClr>
              </a:gs>
              <a:gs pos="86000">
                <a:schemeClr val="accent1">
                  <a:alpha val="3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93F4869-96E9-D85B-BF94-3C07221E91BD}"/>
              </a:ext>
            </a:extLst>
          </p:cNvPr>
          <p:cNvSpPr txBox="1"/>
          <p:nvPr/>
        </p:nvSpPr>
        <p:spPr>
          <a:xfrm>
            <a:off x="4224670" y="4175051"/>
            <a:ext cx="5337544" cy="369332"/>
          </a:xfrm>
          <a:prstGeom prst="rect">
            <a:avLst/>
          </a:prstGeom>
          <a:noFill/>
        </p:spPr>
        <p:txBody>
          <a:bodyPr wrap="square" rtlCol="0">
            <a:spAutoFit/>
          </a:bodyPr>
          <a:lstStyle/>
          <a:p>
            <a:r>
              <a:rPr lang="en-GB" dirty="0">
                <a:solidFill>
                  <a:schemeClr val="bg1"/>
                </a:solidFill>
              </a:rPr>
              <a:t>1</a:t>
            </a:r>
            <a:r>
              <a:rPr lang="en-GB" baseline="30000" dirty="0">
                <a:solidFill>
                  <a:schemeClr val="bg1"/>
                </a:solidFill>
              </a:rPr>
              <a:t>st</a:t>
            </a:r>
            <a:r>
              <a:rPr lang="en-GB" dirty="0">
                <a:solidFill>
                  <a:schemeClr val="bg1"/>
                </a:solidFill>
              </a:rPr>
              <a:t> implant only</a:t>
            </a:r>
          </a:p>
        </p:txBody>
      </p:sp>
    </p:spTree>
    <p:extLst>
      <p:ext uri="{BB962C8B-B14F-4D97-AF65-F5344CB8AC3E}">
        <p14:creationId xmlns:p14="http://schemas.microsoft.com/office/powerpoint/2010/main" val="1677186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0EB8CFE-1E16-B809-0EE4-609F3DAE24B2}"/>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400" kern="1200" dirty="0">
                <a:solidFill>
                  <a:srgbClr val="FFFFFF"/>
                </a:solidFill>
                <a:latin typeface="+mj-lt"/>
                <a:ea typeface="+mj-ea"/>
                <a:cs typeface="+mj-cs"/>
              </a:rPr>
              <a:t>Reintervention rates - devices</a:t>
            </a:r>
          </a:p>
        </p:txBody>
      </p:sp>
      <p:sp>
        <p:nvSpPr>
          <p:cNvPr id="3" name="Text Placeholder 2">
            <a:extLst>
              <a:ext uri="{FF2B5EF4-FFF2-40B4-BE49-F238E27FC236}">
                <a16:creationId xmlns:a16="http://schemas.microsoft.com/office/drawing/2014/main" id="{B8AF5683-22B1-8A7D-68A6-CCD6D6B6310D}"/>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dirty="0">
              <a:solidFill>
                <a:srgbClr val="FFFFFF"/>
              </a:solidFill>
              <a:latin typeface="+mn-lt"/>
              <a:ea typeface="+mn-ea"/>
              <a:cs typeface="+mn-cs"/>
            </a:endParaRPr>
          </a:p>
        </p:txBody>
      </p:sp>
      <p:pic>
        <p:nvPicPr>
          <p:cNvPr id="5" name="Picture 4">
            <a:extLst>
              <a:ext uri="{FF2B5EF4-FFF2-40B4-BE49-F238E27FC236}">
                <a16:creationId xmlns:a16="http://schemas.microsoft.com/office/drawing/2014/main" id="{4F3F7501-ECDD-AF70-F37F-D7051340F798}"/>
              </a:ext>
            </a:extLst>
          </p:cNvPr>
          <p:cNvPicPr>
            <a:picLocks noChangeAspect="1"/>
          </p:cNvPicPr>
          <p:nvPr/>
        </p:nvPicPr>
        <p:blipFill>
          <a:blip r:embed="rId2"/>
          <a:stretch>
            <a:fillRect/>
          </a:stretch>
        </p:blipFill>
        <p:spPr>
          <a:xfrm>
            <a:off x="4502428" y="1537924"/>
            <a:ext cx="7225748" cy="3782151"/>
          </a:xfrm>
          <a:prstGeom prst="rect">
            <a:avLst/>
          </a:prstGeom>
        </p:spPr>
      </p:pic>
    </p:spTree>
    <p:extLst>
      <p:ext uri="{BB962C8B-B14F-4D97-AF65-F5344CB8AC3E}">
        <p14:creationId xmlns:p14="http://schemas.microsoft.com/office/powerpoint/2010/main" val="15571696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8AF10B-F186-0674-2D0A-9334C361C720}"/>
              </a:ext>
            </a:extLst>
          </p:cNvPr>
          <p:cNvSpPr>
            <a:spLocks noGrp="1"/>
          </p:cNvSpPr>
          <p:nvPr>
            <p:ph type="title"/>
          </p:nvPr>
        </p:nvSpPr>
        <p:spPr>
          <a:xfrm>
            <a:off x="1136397" y="502021"/>
            <a:ext cx="4959603" cy="1642969"/>
          </a:xfrm>
        </p:spPr>
        <p:txBody>
          <a:bodyPr anchor="b">
            <a:normAutofit/>
          </a:bodyPr>
          <a:lstStyle/>
          <a:p>
            <a:r>
              <a:rPr lang="en-GB" sz="4000"/>
              <a:t>Legend - Explanation</a:t>
            </a:r>
          </a:p>
        </p:txBody>
      </p:sp>
      <p:sp>
        <p:nvSpPr>
          <p:cNvPr id="9" name="Content Placeholder 8">
            <a:extLst>
              <a:ext uri="{FF2B5EF4-FFF2-40B4-BE49-F238E27FC236}">
                <a16:creationId xmlns:a16="http://schemas.microsoft.com/office/drawing/2014/main" id="{470A056F-7CE4-EA5D-AF96-42B492D41E8C}"/>
              </a:ext>
            </a:extLst>
          </p:cNvPr>
          <p:cNvSpPr>
            <a:spLocks noGrp="1"/>
          </p:cNvSpPr>
          <p:nvPr>
            <p:ph idx="1"/>
          </p:nvPr>
        </p:nvSpPr>
        <p:spPr>
          <a:xfrm>
            <a:off x="1136398" y="2418408"/>
            <a:ext cx="4721478" cy="3522569"/>
          </a:xfrm>
        </p:spPr>
        <p:txBody>
          <a:bodyPr anchor="t">
            <a:normAutofit lnSpcReduction="10000"/>
          </a:bodyPr>
          <a:lstStyle/>
          <a:p>
            <a:r>
              <a:rPr lang="en-US" sz="1700" dirty="0"/>
              <a:t>The red diamonds represent hospitals with less than 90% complete NHS numbers in 2020/21 and 21/22 for 1-year re-intervention and  2019/20, 2020/21 and 21/22 for 2-year re-intervention.</a:t>
            </a:r>
          </a:p>
          <a:p>
            <a:r>
              <a:rPr lang="en-US" sz="1700" dirty="0"/>
              <a:t>The blue diamonds represent Hospitals with at least 90% complete NHS numbers in 2020/21 and 21/22 for 1-year re-intervention and  2019/20, 2020/21 and 21/22 for 2-year re-intervention.</a:t>
            </a:r>
          </a:p>
          <a:p>
            <a:r>
              <a:rPr lang="en-US" sz="1700" dirty="0"/>
              <a:t>The horizontal blue line is the mean. </a:t>
            </a:r>
          </a:p>
          <a:p>
            <a:r>
              <a:rPr lang="en-US" sz="1700" dirty="0"/>
              <a:t>The dotted blue line is the 95% CI. </a:t>
            </a:r>
          </a:p>
          <a:p>
            <a:r>
              <a:rPr lang="en-US" sz="1700" dirty="0"/>
              <a:t>The red line is the 99% CI.</a:t>
            </a:r>
          </a:p>
        </p:txBody>
      </p:sp>
      <p:pic>
        <p:nvPicPr>
          <p:cNvPr id="5" name="Content Placeholder 4" descr="Chart, line chart&#10;&#10;Description automatically generated">
            <a:extLst>
              <a:ext uri="{FF2B5EF4-FFF2-40B4-BE49-F238E27FC236}">
                <a16:creationId xmlns:a16="http://schemas.microsoft.com/office/drawing/2014/main" id="{62EDFAE3-BF10-C9C4-827B-1A901490E99A}"/>
              </a:ext>
            </a:extLst>
          </p:cNvPr>
          <p:cNvPicPr>
            <a:picLocks noChangeAspect="1"/>
          </p:cNvPicPr>
          <p:nvPr/>
        </p:nvPicPr>
        <p:blipFill>
          <a:blip r:embed="rId3"/>
          <a:stretch>
            <a:fillRect/>
          </a:stretch>
        </p:blipFill>
        <p:spPr>
          <a:xfrm>
            <a:off x="6334126" y="1488446"/>
            <a:ext cx="5379339" cy="3586225"/>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49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Shape 4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151F6D5-F6C0-758D-EB6F-4255308A555E}"/>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400" kern="1200" dirty="0">
                <a:solidFill>
                  <a:srgbClr val="FFFFFF"/>
                </a:solidFill>
                <a:latin typeface="+mj-lt"/>
                <a:ea typeface="+mj-ea"/>
                <a:cs typeface="+mj-cs"/>
              </a:rPr>
              <a:t>Pacemaker Reintervention rates</a:t>
            </a:r>
          </a:p>
        </p:txBody>
      </p:sp>
      <p:sp>
        <p:nvSpPr>
          <p:cNvPr id="3" name="Text Placeholder 2">
            <a:extLst>
              <a:ext uri="{FF2B5EF4-FFF2-40B4-BE49-F238E27FC236}">
                <a16:creationId xmlns:a16="http://schemas.microsoft.com/office/drawing/2014/main" id="{AD447B58-561C-43D0-13FE-E40DE1458272}"/>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4" name="Picture 3">
            <a:extLst>
              <a:ext uri="{FF2B5EF4-FFF2-40B4-BE49-F238E27FC236}">
                <a16:creationId xmlns:a16="http://schemas.microsoft.com/office/drawing/2014/main" id="{88663178-1A3D-CEE3-2A0A-61690EA09B77}"/>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6866366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A379A1C-509A-7BC5-7900-BAE50B77664B}"/>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400" kern="1200" dirty="0">
                <a:solidFill>
                  <a:srgbClr val="FFFFFF"/>
                </a:solidFill>
                <a:latin typeface="+mj-lt"/>
                <a:ea typeface="+mj-ea"/>
                <a:cs typeface="+mj-cs"/>
              </a:rPr>
              <a:t>Complex Device Reintervention rates</a:t>
            </a:r>
          </a:p>
        </p:txBody>
      </p:sp>
      <p:sp>
        <p:nvSpPr>
          <p:cNvPr id="3" name="Text Placeholder 2">
            <a:extLst>
              <a:ext uri="{FF2B5EF4-FFF2-40B4-BE49-F238E27FC236}">
                <a16:creationId xmlns:a16="http://schemas.microsoft.com/office/drawing/2014/main" id="{531EAF6F-D8E5-3AC2-87F3-466A436D3F2E}"/>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scatter chart&#10;&#10;Description automatically generated">
            <a:extLst>
              <a:ext uri="{FF2B5EF4-FFF2-40B4-BE49-F238E27FC236}">
                <a16:creationId xmlns:a16="http://schemas.microsoft.com/office/drawing/2014/main" id="{D938D593-4D3D-FA0D-EAC7-2E1514D86669}"/>
              </a:ext>
            </a:extLst>
          </p:cNvPr>
          <p:cNvPicPr>
            <a:picLocks noChangeAspect="1"/>
          </p:cNvPicPr>
          <p:nvPr/>
        </p:nvPicPr>
        <p:blipFill>
          <a:blip r:embed="rId2"/>
          <a:stretch>
            <a:fillRect/>
          </a:stretch>
        </p:blipFill>
        <p:spPr>
          <a:xfrm>
            <a:off x="4502428" y="1020417"/>
            <a:ext cx="7225748" cy="4817165"/>
          </a:xfrm>
          <a:prstGeom prst="rect">
            <a:avLst/>
          </a:prstGeom>
        </p:spPr>
      </p:pic>
    </p:spTree>
    <p:extLst>
      <p:ext uri="{BB962C8B-B14F-4D97-AF65-F5344CB8AC3E}">
        <p14:creationId xmlns:p14="http://schemas.microsoft.com/office/powerpoint/2010/main" val="35189026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8EE583A-870C-7ACD-A5DD-2CE8FE1CF822}"/>
              </a:ext>
            </a:extLst>
          </p:cNvPr>
          <p:cNvSpPr>
            <a:spLocks noGrp="1"/>
          </p:cNvSpPr>
          <p:nvPr>
            <p:ph type="title"/>
          </p:nvPr>
        </p:nvSpPr>
        <p:spPr>
          <a:xfrm>
            <a:off x="1371597" y="348865"/>
            <a:ext cx="10044023" cy="877729"/>
          </a:xfrm>
        </p:spPr>
        <p:txBody>
          <a:bodyPr anchor="ctr">
            <a:normAutofit/>
          </a:bodyPr>
          <a:lstStyle/>
          <a:p>
            <a:r>
              <a:rPr lang="en-GB" sz="2800">
                <a:solidFill>
                  <a:srgbClr val="FFFFFF"/>
                </a:solidFill>
              </a:rPr>
              <a:t>Reintervention rates for ablation procedures, 2015/16 to 2020/21</a:t>
            </a:r>
          </a:p>
        </p:txBody>
      </p:sp>
      <p:graphicFrame>
        <p:nvGraphicFramePr>
          <p:cNvPr id="4" name="Content Placeholder 3">
            <a:extLst>
              <a:ext uri="{FF2B5EF4-FFF2-40B4-BE49-F238E27FC236}">
                <a16:creationId xmlns:a16="http://schemas.microsoft.com/office/drawing/2014/main" id="{8E1154D2-15C1-8639-3EBC-201100E63E2D}"/>
              </a:ext>
            </a:extLst>
          </p:cNvPr>
          <p:cNvGraphicFramePr>
            <a:graphicFrameLocks noGrp="1"/>
          </p:cNvGraphicFramePr>
          <p:nvPr>
            <p:ph idx="1"/>
            <p:extLst>
              <p:ext uri="{D42A27DB-BD31-4B8C-83A1-F6EECF244321}">
                <p14:modId xmlns:p14="http://schemas.microsoft.com/office/powerpoint/2010/main" val="934374880"/>
              </p:ext>
            </p:extLst>
          </p:nvPr>
        </p:nvGraphicFramePr>
        <p:xfrm>
          <a:off x="644056" y="2319005"/>
          <a:ext cx="10927832" cy="3779953"/>
        </p:xfrm>
        <a:graphic>
          <a:graphicData uri="http://schemas.openxmlformats.org/drawingml/2006/table">
            <a:tbl>
              <a:tblPr firstRow="1" firstCol="1" bandRow="1"/>
              <a:tblGrid>
                <a:gridCol w="1530214">
                  <a:extLst>
                    <a:ext uri="{9D8B030D-6E8A-4147-A177-3AD203B41FA5}">
                      <a16:colId xmlns:a16="http://schemas.microsoft.com/office/drawing/2014/main" val="487797336"/>
                    </a:ext>
                  </a:extLst>
                </a:gridCol>
                <a:gridCol w="1318044">
                  <a:extLst>
                    <a:ext uri="{9D8B030D-6E8A-4147-A177-3AD203B41FA5}">
                      <a16:colId xmlns:a16="http://schemas.microsoft.com/office/drawing/2014/main" val="1766575205"/>
                    </a:ext>
                  </a:extLst>
                </a:gridCol>
                <a:gridCol w="1318044">
                  <a:extLst>
                    <a:ext uri="{9D8B030D-6E8A-4147-A177-3AD203B41FA5}">
                      <a16:colId xmlns:a16="http://schemas.microsoft.com/office/drawing/2014/main" val="1428220069"/>
                    </a:ext>
                  </a:extLst>
                </a:gridCol>
                <a:gridCol w="1548936">
                  <a:extLst>
                    <a:ext uri="{9D8B030D-6E8A-4147-A177-3AD203B41FA5}">
                      <a16:colId xmlns:a16="http://schemas.microsoft.com/office/drawing/2014/main" val="1479480250"/>
                    </a:ext>
                  </a:extLst>
                </a:gridCol>
                <a:gridCol w="1548936">
                  <a:extLst>
                    <a:ext uri="{9D8B030D-6E8A-4147-A177-3AD203B41FA5}">
                      <a16:colId xmlns:a16="http://schemas.microsoft.com/office/drawing/2014/main" val="1282942257"/>
                    </a:ext>
                  </a:extLst>
                </a:gridCol>
                <a:gridCol w="1831829">
                  <a:extLst>
                    <a:ext uri="{9D8B030D-6E8A-4147-A177-3AD203B41FA5}">
                      <a16:colId xmlns:a16="http://schemas.microsoft.com/office/drawing/2014/main" val="1628257067"/>
                    </a:ext>
                  </a:extLst>
                </a:gridCol>
                <a:gridCol w="1831829">
                  <a:extLst>
                    <a:ext uri="{9D8B030D-6E8A-4147-A177-3AD203B41FA5}">
                      <a16:colId xmlns:a16="http://schemas.microsoft.com/office/drawing/2014/main" val="3103468336"/>
                    </a:ext>
                  </a:extLst>
                </a:gridCol>
              </a:tblGrid>
              <a:tr h="1293109">
                <a:tc>
                  <a:txBody>
                    <a:bodyPr/>
                    <a:lstStyle/>
                    <a:p>
                      <a:pPr algn="l" fontAlgn="ctr">
                        <a:spcBef>
                          <a:spcPts val="0"/>
                        </a:spcBef>
                        <a:spcAft>
                          <a:spcPts val="0"/>
                        </a:spcAft>
                      </a:pP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Simple Atrial</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1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Simple Atrial</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Complex Atrial</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1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Complex Atrial</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Ventricular</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1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Ventricular</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0466972"/>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2015/16</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3.1</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4.5</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9.9</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17.5</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10.6</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15.0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4006930"/>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2016/17</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3.5</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4.9</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18.0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12.0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16.4</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9216197"/>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2017/18</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3.2</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4.6</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9.1</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16.8</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10.7</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14.5</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4613960"/>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2018/19</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3.1</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3.6</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8.0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10.3</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8.4</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9.8</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702750"/>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2019/20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5.1</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1.9</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13.3</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4.7</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12.8</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188177"/>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2020/21</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7.3</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8.2</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6493458"/>
                  </a:ext>
                </a:extLst>
              </a:tr>
            </a:tbl>
          </a:graphicData>
        </a:graphic>
      </p:graphicFrame>
    </p:spTree>
    <p:extLst>
      <p:ext uri="{BB962C8B-B14F-4D97-AF65-F5344CB8AC3E}">
        <p14:creationId xmlns:p14="http://schemas.microsoft.com/office/powerpoint/2010/main" val="3127521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E583A-870C-7ACD-A5DD-2CE8FE1CF822}"/>
              </a:ext>
            </a:extLst>
          </p:cNvPr>
          <p:cNvSpPr>
            <a:spLocks noGrp="1"/>
          </p:cNvSpPr>
          <p:nvPr>
            <p:ph type="title"/>
          </p:nvPr>
        </p:nvSpPr>
        <p:spPr>
          <a:xfrm>
            <a:off x="1371597" y="348865"/>
            <a:ext cx="10044023" cy="877729"/>
          </a:xfrm>
        </p:spPr>
        <p:txBody>
          <a:bodyPr anchor="ctr">
            <a:normAutofit/>
          </a:bodyPr>
          <a:lstStyle/>
          <a:p>
            <a:r>
              <a:rPr lang="en-GB" sz="2800">
                <a:solidFill>
                  <a:srgbClr val="FFFFFF"/>
                </a:solidFill>
              </a:rPr>
              <a:t>Reintervention rates for ablation procedures, 2015/16 to 2020/21</a:t>
            </a:r>
          </a:p>
        </p:txBody>
      </p:sp>
      <p:graphicFrame>
        <p:nvGraphicFramePr>
          <p:cNvPr id="4" name="Content Placeholder 3">
            <a:extLst>
              <a:ext uri="{FF2B5EF4-FFF2-40B4-BE49-F238E27FC236}">
                <a16:creationId xmlns:a16="http://schemas.microsoft.com/office/drawing/2014/main" id="{8E1154D2-15C1-8639-3EBC-201100E63E2D}"/>
              </a:ext>
            </a:extLst>
          </p:cNvPr>
          <p:cNvGraphicFramePr>
            <a:graphicFrameLocks noGrp="1"/>
          </p:cNvGraphicFramePr>
          <p:nvPr>
            <p:ph idx="1"/>
          </p:nvPr>
        </p:nvGraphicFramePr>
        <p:xfrm>
          <a:off x="644056" y="2319005"/>
          <a:ext cx="10927832" cy="3779953"/>
        </p:xfrm>
        <a:graphic>
          <a:graphicData uri="http://schemas.openxmlformats.org/drawingml/2006/table">
            <a:tbl>
              <a:tblPr firstRow="1" firstCol="1" bandRow="1"/>
              <a:tblGrid>
                <a:gridCol w="1530214">
                  <a:extLst>
                    <a:ext uri="{9D8B030D-6E8A-4147-A177-3AD203B41FA5}">
                      <a16:colId xmlns:a16="http://schemas.microsoft.com/office/drawing/2014/main" val="487797336"/>
                    </a:ext>
                  </a:extLst>
                </a:gridCol>
                <a:gridCol w="1318044">
                  <a:extLst>
                    <a:ext uri="{9D8B030D-6E8A-4147-A177-3AD203B41FA5}">
                      <a16:colId xmlns:a16="http://schemas.microsoft.com/office/drawing/2014/main" val="1766575205"/>
                    </a:ext>
                  </a:extLst>
                </a:gridCol>
                <a:gridCol w="1318044">
                  <a:extLst>
                    <a:ext uri="{9D8B030D-6E8A-4147-A177-3AD203B41FA5}">
                      <a16:colId xmlns:a16="http://schemas.microsoft.com/office/drawing/2014/main" val="1428220069"/>
                    </a:ext>
                  </a:extLst>
                </a:gridCol>
                <a:gridCol w="1548936">
                  <a:extLst>
                    <a:ext uri="{9D8B030D-6E8A-4147-A177-3AD203B41FA5}">
                      <a16:colId xmlns:a16="http://schemas.microsoft.com/office/drawing/2014/main" val="1479480250"/>
                    </a:ext>
                  </a:extLst>
                </a:gridCol>
                <a:gridCol w="1548936">
                  <a:extLst>
                    <a:ext uri="{9D8B030D-6E8A-4147-A177-3AD203B41FA5}">
                      <a16:colId xmlns:a16="http://schemas.microsoft.com/office/drawing/2014/main" val="1282942257"/>
                    </a:ext>
                  </a:extLst>
                </a:gridCol>
                <a:gridCol w="1831829">
                  <a:extLst>
                    <a:ext uri="{9D8B030D-6E8A-4147-A177-3AD203B41FA5}">
                      <a16:colId xmlns:a16="http://schemas.microsoft.com/office/drawing/2014/main" val="1628257067"/>
                    </a:ext>
                  </a:extLst>
                </a:gridCol>
                <a:gridCol w="1831829">
                  <a:extLst>
                    <a:ext uri="{9D8B030D-6E8A-4147-A177-3AD203B41FA5}">
                      <a16:colId xmlns:a16="http://schemas.microsoft.com/office/drawing/2014/main" val="3103468336"/>
                    </a:ext>
                  </a:extLst>
                </a:gridCol>
              </a:tblGrid>
              <a:tr h="1293109">
                <a:tc>
                  <a:txBody>
                    <a:bodyPr/>
                    <a:lstStyle/>
                    <a:p>
                      <a:pPr algn="l" fontAlgn="ctr">
                        <a:spcBef>
                          <a:spcPts val="0"/>
                        </a:spcBef>
                        <a:spcAft>
                          <a:spcPts val="0"/>
                        </a:spcAft>
                      </a:pP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Simple Atrial</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1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Simple Atrial</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Complex Atrial</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1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Complex Atrial</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Ventricular</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1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Ventricular</a:t>
                      </a:r>
                      <a:endParaRPr lang="en-GB" sz="5100" b="0" i="0" u="none" strike="noStrike">
                        <a:effectLst/>
                        <a:latin typeface="Arial" panose="020B0604020202020204" pitchFamily="34" charset="0"/>
                      </a:endParaRPr>
                    </a:p>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 Year</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0466972"/>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2015/16</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3.1</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4.5</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9.9</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17.5</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10.6</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15.0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4006930"/>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2016/17</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3.5</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4.9</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18.0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12.0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16.4</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9216197"/>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2017/18</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3.2</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4.6</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9.1</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16.8</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10.7</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14.5</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4613960"/>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2018/19</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3.1</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3.6</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8.0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10.3</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8.4</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9.8</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702750"/>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2019/20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5.1</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1.9</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13.3</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4.7</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12.8</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188177"/>
                  </a:ext>
                </a:extLst>
              </a:tr>
              <a:tr h="414474">
                <a:tc>
                  <a:txBody>
                    <a:bodyPr/>
                    <a:lstStyle/>
                    <a:p>
                      <a:pPr algn="ctr" fontAlgn="ctr">
                        <a:spcBef>
                          <a:spcPts val="600"/>
                        </a:spcBef>
                        <a:spcAft>
                          <a:spcPts val="600"/>
                        </a:spcAft>
                      </a:pPr>
                      <a:r>
                        <a:rPr lang="en-GB" sz="2200" b="0" i="0" u="none" strike="noStrike">
                          <a:effectLst/>
                          <a:latin typeface="Calibri" panose="020F0502020204030204" pitchFamily="34" charset="0"/>
                          <a:ea typeface="Calibri" panose="020F0502020204030204" pitchFamily="34" charset="0"/>
                          <a:cs typeface="Calibri" panose="020F0502020204030204" pitchFamily="34" charset="0"/>
                        </a:rPr>
                        <a:t>2020/21</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3.0</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7.3</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8.2</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600"/>
                        </a:spcBef>
                        <a:spcAft>
                          <a:spcPts val="600"/>
                        </a:spcAft>
                      </a:pPr>
                      <a:r>
                        <a:rPr lang="en-GB"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5100" b="0" i="0" u="none" strike="noStrike">
                        <a:effectLst/>
                        <a:latin typeface="Arial" panose="020B0604020202020204" pitchFamily="34" charset="0"/>
                      </a:endParaRPr>
                    </a:p>
                  </a:txBody>
                  <a:tcPr marL="194952" marR="194952" marT="270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6493458"/>
                  </a:ext>
                </a:extLst>
              </a:tr>
            </a:tbl>
          </a:graphicData>
        </a:graphic>
      </p:graphicFrame>
      <p:sp>
        <p:nvSpPr>
          <p:cNvPr id="3" name="Oval 2">
            <a:extLst>
              <a:ext uri="{FF2B5EF4-FFF2-40B4-BE49-F238E27FC236}">
                <a16:creationId xmlns:a16="http://schemas.microsoft.com/office/drawing/2014/main" id="{B9D4E1EB-0F25-B5BB-3EDB-3B98373849DF}"/>
              </a:ext>
            </a:extLst>
          </p:cNvPr>
          <p:cNvSpPr/>
          <p:nvPr/>
        </p:nvSpPr>
        <p:spPr>
          <a:xfrm>
            <a:off x="4861720" y="4771081"/>
            <a:ext cx="1440000" cy="1440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225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F305688-9CCE-B8D7-D4B7-91D3358FFC65}"/>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All device procedures over time</a:t>
            </a:r>
          </a:p>
        </p:txBody>
      </p:sp>
      <p:pic>
        <p:nvPicPr>
          <p:cNvPr id="5" name="Picture 4">
            <a:extLst>
              <a:ext uri="{FF2B5EF4-FFF2-40B4-BE49-F238E27FC236}">
                <a16:creationId xmlns:a16="http://schemas.microsoft.com/office/drawing/2014/main" id="{D3E6C937-556E-7E89-FC9B-903B34E098A5}"/>
              </a:ext>
            </a:extLst>
          </p:cNvPr>
          <p:cNvPicPr>
            <a:picLocks noChangeAspect="1"/>
          </p:cNvPicPr>
          <p:nvPr/>
        </p:nvPicPr>
        <p:blipFill>
          <a:blip r:embed="rId2"/>
          <a:stretch>
            <a:fillRect/>
          </a:stretch>
        </p:blipFill>
        <p:spPr>
          <a:xfrm>
            <a:off x="4502428" y="1072316"/>
            <a:ext cx="7225748" cy="4713367"/>
          </a:xfrm>
          <a:prstGeom prst="rect">
            <a:avLst/>
          </a:prstGeom>
        </p:spPr>
      </p:pic>
      <p:sp>
        <p:nvSpPr>
          <p:cNvPr id="4" name="Rectangle 3">
            <a:extLst>
              <a:ext uri="{FF2B5EF4-FFF2-40B4-BE49-F238E27FC236}">
                <a16:creationId xmlns:a16="http://schemas.microsoft.com/office/drawing/2014/main" id="{0831FF77-7803-9704-8C1A-573F0190FE20}"/>
              </a:ext>
            </a:extLst>
          </p:cNvPr>
          <p:cNvSpPr/>
          <p:nvPr/>
        </p:nvSpPr>
        <p:spPr>
          <a:xfrm>
            <a:off x="8851900" y="1155700"/>
            <a:ext cx="2755900" cy="363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D985D4-11A0-CD17-C753-BA8AD7BFBEA3}"/>
              </a:ext>
            </a:extLst>
          </p:cNvPr>
          <p:cNvSpPr/>
          <p:nvPr/>
        </p:nvSpPr>
        <p:spPr>
          <a:xfrm>
            <a:off x="10927080" y="4791700"/>
            <a:ext cx="155448" cy="155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071756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10;&#10;Description automatically generated">
            <a:extLst>
              <a:ext uri="{FF2B5EF4-FFF2-40B4-BE49-F238E27FC236}">
                <a16:creationId xmlns:a16="http://schemas.microsoft.com/office/drawing/2014/main" id="{7898ABBA-8D76-369B-E328-D74124C5BED6}"/>
              </a:ext>
            </a:extLst>
          </p:cNvPr>
          <p:cNvPicPr>
            <a:picLocks noGrp="1" noChangeAspect="1"/>
          </p:cNvPicPr>
          <p:nvPr>
            <p:ph idx="1"/>
          </p:nvPr>
        </p:nvPicPr>
        <p:blipFill>
          <a:blip r:embed="rId3"/>
          <a:stretch>
            <a:fillRect/>
          </a:stretch>
        </p:blipFill>
        <p:spPr>
          <a:xfrm>
            <a:off x="0" y="4762"/>
            <a:ext cx="5096540" cy="6848476"/>
          </a:xfrm>
        </p:spPr>
      </p:pic>
      <p:sp>
        <p:nvSpPr>
          <p:cNvPr id="7" name="TextBox 6">
            <a:extLst>
              <a:ext uri="{FF2B5EF4-FFF2-40B4-BE49-F238E27FC236}">
                <a16:creationId xmlns:a16="http://schemas.microsoft.com/office/drawing/2014/main" id="{A4D72644-2EC6-348D-95E5-7D144B2E3274}"/>
              </a:ext>
            </a:extLst>
          </p:cNvPr>
          <p:cNvSpPr txBox="1"/>
          <p:nvPr/>
        </p:nvSpPr>
        <p:spPr>
          <a:xfrm>
            <a:off x="5365899" y="1582341"/>
            <a:ext cx="6521302" cy="3693319"/>
          </a:xfrm>
          <a:prstGeom prst="rect">
            <a:avLst/>
          </a:prstGeom>
          <a:noFill/>
        </p:spPr>
        <p:txBody>
          <a:bodyPr wrap="square" anchor="ctr">
            <a:spAutoFit/>
          </a:bodyPr>
          <a:lstStyle/>
          <a:p>
            <a:r>
              <a:rPr lang="en-GB" b="0" i="0" u="none" strike="noStrike" dirty="0">
                <a:solidFill>
                  <a:srgbClr val="2F2F33"/>
                </a:solidFill>
                <a:effectLst/>
                <a:latin typeface="Nexus Sans"/>
              </a:rPr>
              <a:t>Now, what struck me as so important in this study was that hospitals with a </a:t>
            </a:r>
            <a:r>
              <a:rPr lang="en-GB" b="1" i="0" u="none" strike="noStrike" dirty="0">
                <a:solidFill>
                  <a:srgbClr val="2F2F33"/>
                </a:solidFill>
                <a:effectLst/>
                <a:latin typeface="Nexus Sans"/>
              </a:rPr>
              <a:t>high overall ablation volume </a:t>
            </a:r>
            <a:r>
              <a:rPr lang="en-GB" b="0" i="0" u="none" strike="noStrike" dirty="0">
                <a:solidFill>
                  <a:srgbClr val="2F2F33"/>
                </a:solidFill>
                <a:effectLst/>
                <a:latin typeface="Nexus Sans"/>
              </a:rPr>
              <a:t>had almost </a:t>
            </a:r>
            <a:r>
              <a:rPr lang="en-GB" b="1" i="0" u="none" strike="noStrike" dirty="0">
                <a:solidFill>
                  <a:srgbClr val="2F2F33"/>
                </a:solidFill>
                <a:effectLst/>
                <a:latin typeface="Nexus Sans"/>
              </a:rPr>
              <a:t>one-third lower odds of early mortality</a:t>
            </a:r>
            <a:r>
              <a:rPr lang="en-GB" b="0" i="0" u="none" strike="noStrike" dirty="0">
                <a:solidFill>
                  <a:srgbClr val="2F2F33"/>
                </a:solidFill>
                <a:effectLst/>
                <a:latin typeface="Nexus Sans"/>
              </a:rPr>
              <a:t>…compared with those with the lowest volume…</a:t>
            </a:r>
          </a:p>
          <a:p>
            <a:endParaRPr lang="en-GB" dirty="0">
              <a:solidFill>
                <a:srgbClr val="2F2F33"/>
              </a:solidFill>
              <a:latin typeface="Nexus Sans"/>
            </a:endParaRPr>
          </a:p>
          <a:p>
            <a:r>
              <a:rPr lang="en-GB" b="1" i="0" u="none" strike="noStrike" dirty="0">
                <a:solidFill>
                  <a:srgbClr val="2F2F33"/>
                </a:solidFill>
                <a:effectLst/>
                <a:latin typeface="Nexus Sans"/>
              </a:rPr>
              <a:t>Expert teams with higher volumes generally experience lower rates of complications and deaths</a:t>
            </a:r>
            <a:r>
              <a:rPr lang="en-GB" b="0" i="0" u="none" strike="noStrike" dirty="0">
                <a:solidFill>
                  <a:srgbClr val="2F2F33"/>
                </a:solidFill>
                <a:effectLst/>
                <a:latin typeface="Nexus Sans"/>
              </a:rPr>
              <a:t>, and that raises the question of whether we should have specialty hospitals in the United States, areas that have high volume for complicated procedures such as atrial fib ablation...</a:t>
            </a:r>
          </a:p>
          <a:p>
            <a:endParaRPr lang="en-GB" dirty="0">
              <a:solidFill>
                <a:srgbClr val="2F2F33"/>
              </a:solidFill>
              <a:latin typeface="Nexus Sans"/>
            </a:endParaRPr>
          </a:p>
          <a:p>
            <a:r>
              <a:rPr lang="en-GB" dirty="0">
                <a:hlinkClick r:id="rId4"/>
              </a:rPr>
              <a:t>https://www.practiceupdate.com/content/dr-doug-zipes-on-atrial-fibrillation-updates-from-acc-2023/149612/15/2/3</a:t>
            </a:r>
            <a:endParaRPr lang="en-GB" dirty="0">
              <a:solidFill>
                <a:srgbClr val="2F2F33"/>
              </a:solidFill>
              <a:latin typeface="Nexus Sans"/>
            </a:endParaRPr>
          </a:p>
        </p:txBody>
      </p:sp>
    </p:spTree>
    <p:extLst>
      <p:ext uri="{BB962C8B-B14F-4D97-AF65-F5344CB8AC3E}">
        <p14:creationId xmlns:p14="http://schemas.microsoft.com/office/powerpoint/2010/main" val="42374930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60E0ADE2-B016-5F8F-8BE2-5E4BB63BBE2D}"/>
              </a:ext>
            </a:extLst>
          </p:cNvPr>
          <p:cNvGrpSpPr/>
          <p:nvPr/>
        </p:nvGrpSpPr>
        <p:grpSpPr>
          <a:xfrm>
            <a:off x="5605131" y="531675"/>
            <a:ext cx="5943600" cy="5794650"/>
            <a:chOff x="5605131" y="528084"/>
            <a:chExt cx="5943600" cy="5794650"/>
          </a:xfrm>
        </p:grpSpPr>
        <p:pic>
          <p:nvPicPr>
            <p:cNvPr id="6" name="New picture">
              <a:extLst>
                <a:ext uri="{FF2B5EF4-FFF2-40B4-BE49-F238E27FC236}">
                  <a16:creationId xmlns:a16="http://schemas.microsoft.com/office/drawing/2014/main" id="{82D55FF0-8ECE-3D22-5D09-D9E5FC560C7F}"/>
                </a:ext>
              </a:extLst>
            </p:cNvPr>
            <p:cNvPicPr/>
            <p:nvPr/>
          </p:nvPicPr>
          <p:blipFill>
            <a:blip r:embed="rId3"/>
            <a:stretch>
              <a:fillRect/>
            </a:stretch>
          </p:blipFill>
          <p:spPr>
            <a:xfrm>
              <a:off x="5605131" y="528084"/>
              <a:ext cx="5943600" cy="4279392"/>
            </a:xfrm>
            <a:prstGeom prst="rect">
              <a:avLst/>
            </a:prstGeom>
          </p:spPr>
        </p:pic>
        <p:sp>
          <p:nvSpPr>
            <p:cNvPr id="8" name="TextBox 7">
              <a:extLst>
                <a:ext uri="{FF2B5EF4-FFF2-40B4-BE49-F238E27FC236}">
                  <a16:creationId xmlns:a16="http://schemas.microsoft.com/office/drawing/2014/main" id="{8BAA3C9E-9A6E-1AA8-8F03-EEF6B5004BA8}"/>
                </a:ext>
              </a:extLst>
            </p:cNvPr>
            <p:cNvSpPr txBox="1"/>
            <p:nvPr/>
          </p:nvSpPr>
          <p:spPr>
            <a:xfrm>
              <a:off x="5605131" y="5444993"/>
              <a:ext cx="5943600" cy="877741"/>
            </a:xfrm>
            <a:prstGeom prst="rect">
              <a:avLst/>
            </a:prstGeom>
            <a:noFill/>
          </p:spPr>
          <p:txBody>
            <a:bodyPr wrap="square">
              <a:spAutoFit/>
            </a:bodyPr>
            <a:lstStyle/>
            <a:p>
              <a:pPr algn="ctr">
                <a:lnSpc>
                  <a:spcPct val="120000"/>
                </a:lnSpc>
              </a:pPr>
              <a:r>
                <a:rPr lang="en-GB" sz="2200" b="0" i="0" u="none" strike="noStrike" dirty="0">
                  <a:solidFill>
                    <a:srgbClr val="212121"/>
                  </a:solidFill>
                  <a:effectLst/>
                </a:rPr>
                <a:t>A repeat ablation procedure was done within 1 year in 9.5% of patients (median 1.0; IQR 1.0–1.0).</a:t>
              </a:r>
            </a:p>
          </p:txBody>
        </p:sp>
      </p:grpSp>
      <p:pic>
        <p:nvPicPr>
          <p:cNvPr id="15" name="Picture 14" descr="Text&#10;&#10;Description automatically generated">
            <a:extLst>
              <a:ext uri="{FF2B5EF4-FFF2-40B4-BE49-F238E27FC236}">
                <a16:creationId xmlns:a16="http://schemas.microsoft.com/office/drawing/2014/main" id="{EA68553A-BC9D-2F1D-C8ED-BBE60FCBE976}"/>
              </a:ext>
            </a:extLst>
          </p:cNvPr>
          <p:cNvPicPr>
            <a:picLocks noChangeAspect="1"/>
          </p:cNvPicPr>
          <p:nvPr/>
        </p:nvPicPr>
        <p:blipFill>
          <a:blip r:embed="rId4"/>
          <a:stretch>
            <a:fillRect/>
          </a:stretch>
        </p:blipFill>
        <p:spPr>
          <a:xfrm>
            <a:off x="643269" y="531675"/>
            <a:ext cx="4351763" cy="5799912"/>
          </a:xfrm>
          <a:prstGeom prst="rect">
            <a:avLst/>
          </a:prstGeom>
        </p:spPr>
      </p:pic>
    </p:spTree>
    <p:extLst>
      <p:ext uri="{BB962C8B-B14F-4D97-AF65-F5344CB8AC3E}">
        <p14:creationId xmlns:p14="http://schemas.microsoft.com/office/powerpoint/2010/main" val="19273610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B67D1B-2EA3-CF33-3411-AC11D19B24BE}"/>
              </a:ext>
            </a:extLst>
          </p:cNvPr>
          <p:cNvSpPr>
            <a:spLocks noGrp="1"/>
          </p:cNvSpPr>
          <p:nvPr>
            <p:ph type="title"/>
          </p:nvPr>
        </p:nvSpPr>
        <p:spPr>
          <a:xfrm>
            <a:off x="1136397" y="502021"/>
            <a:ext cx="3264153" cy="1642969"/>
          </a:xfrm>
        </p:spPr>
        <p:txBody>
          <a:bodyPr anchor="b">
            <a:normAutofit/>
          </a:bodyPr>
          <a:lstStyle/>
          <a:p>
            <a:r>
              <a:rPr lang="en-GB" sz="4000" dirty="0"/>
              <a:t>Reintervention Rates</a:t>
            </a:r>
          </a:p>
        </p:txBody>
      </p:sp>
      <p:sp>
        <p:nvSpPr>
          <p:cNvPr id="9" name="Content Placeholder 8">
            <a:extLst>
              <a:ext uri="{FF2B5EF4-FFF2-40B4-BE49-F238E27FC236}">
                <a16:creationId xmlns:a16="http://schemas.microsoft.com/office/drawing/2014/main" id="{F1CCC67C-B78A-7AB5-3CE7-3A2B5FFAD45A}"/>
              </a:ext>
            </a:extLst>
          </p:cNvPr>
          <p:cNvSpPr>
            <a:spLocks noGrp="1"/>
          </p:cNvSpPr>
          <p:nvPr>
            <p:ph idx="1"/>
          </p:nvPr>
        </p:nvSpPr>
        <p:spPr>
          <a:xfrm>
            <a:off x="1136397" y="2418408"/>
            <a:ext cx="4135691" cy="3522569"/>
          </a:xfrm>
        </p:spPr>
        <p:txBody>
          <a:bodyPr anchor="t">
            <a:normAutofit lnSpcReduction="10000"/>
          </a:bodyPr>
          <a:lstStyle/>
          <a:p>
            <a:r>
              <a:rPr lang="en-US" sz="1300" dirty="0"/>
              <a:t>Reintervention rates are one potential measure of quality and are a surrogate measure of success. </a:t>
            </a:r>
          </a:p>
          <a:p>
            <a:r>
              <a:rPr lang="en-US" sz="1300" dirty="0"/>
              <a:t>However, during the pandemic, many patients were not offered a second ablation. </a:t>
            </a:r>
          </a:p>
          <a:p>
            <a:r>
              <a:rPr lang="en-US" sz="1300" dirty="0"/>
              <a:t>Therefore a low re-intervention rate may be a sign of poor care, as trial data suggests re-intervention rates should be at least 20%.</a:t>
            </a:r>
          </a:p>
          <a:p>
            <a:r>
              <a:rPr lang="en-US" sz="1300" dirty="0"/>
              <a:t>This explains the dramatic fall in one-year and two-year re-intervention rates. </a:t>
            </a:r>
          </a:p>
          <a:p>
            <a:r>
              <a:rPr lang="en-US" sz="1300" dirty="0"/>
              <a:t>Nonetheless, there appears to be a fall in the re-intervention rates in those undergoing complex ablation. </a:t>
            </a:r>
          </a:p>
          <a:p>
            <a:r>
              <a:rPr lang="en-US" sz="1300" dirty="0"/>
              <a:t>As would be expected, the re-intervention rates for simple ablation are largely static; the apparent rise in the two-year re-intervention rate for these procedures probably represents “catch-up”. </a:t>
            </a:r>
          </a:p>
        </p:txBody>
      </p:sp>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8FA0368-F35E-446C-565B-56FF28ED9A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2088" y="1298599"/>
            <a:ext cx="6520278" cy="4260801"/>
          </a:xfrm>
          <a:prstGeom prst="rect">
            <a:avLst/>
          </a:prstGeom>
        </p:spPr>
      </p:pic>
    </p:spTree>
    <p:extLst>
      <p:ext uri="{BB962C8B-B14F-4D97-AF65-F5344CB8AC3E}">
        <p14:creationId xmlns:p14="http://schemas.microsoft.com/office/powerpoint/2010/main" val="29481892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B67D1B-2EA3-CF33-3411-AC11D19B24BE}"/>
              </a:ext>
            </a:extLst>
          </p:cNvPr>
          <p:cNvSpPr>
            <a:spLocks noGrp="1"/>
          </p:cNvSpPr>
          <p:nvPr>
            <p:ph type="title"/>
          </p:nvPr>
        </p:nvSpPr>
        <p:spPr>
          <a:xfrm>
            <a:off x="1136397" y="502021"/>
            <a:ext cx="3264153" cy="1642969"/>
          </a:xfrm>
        </p:spPr>
        <p:txBody>
          <a:bodyPr anchor="b">
            <a:normAutofit/>
          </a:bodyPr>
          <a:lstStyle/>
          <a:p>
            <a:r>
              <a:rPr lang="en-GB" sz="4000" dirty="0"/>
              <a:t>Reintervention Rates</a:t>
            </a:r>
          </a:p>
        </p:txBody>
      </p:sp>
      <p:sp>
        <p:nvSpPr>
          <p:cNvPr id="9" name="Content Placeholder 8">
            <a:extLst>
              <a:ext uri="{FF2B5EF4-FFF2-40B4-BE49-F238E27FC236}">
                <a16:creationId xmlns:a16="http://schemas.microsoft.com/office/drawing/2014/main" id="{F1CCC67C-B78A-7AB5-3CE7-3A2B5FFAD45A}"/>
              </a:ext>
            </a:extLst>
          </p:cNvPr>
          <p:cNvSpPr>
            <a:spLocks noGrp="1"/>
          </p:cNvSpPr>
          <p:nvPr>
            <p:ph idx="1"/>
          </p:nvPr>
        </p:nvSpPr>
        <p:spPr>
          <a:xfrm>
            <a:off x="1136397" y="2418408"/>
            <a:ext cx="4135691" cy="3522569"/>
          </a:xfrm>
        </p:spPr>
        <p:txBody>
          <a:bodyPr anchor="t">
            <a:normAutofit lnSpcReduction="10000"/>
          </a:bodyPr>
          <a:lstStyle/>
          <a:p>
            <a:r>
              <a:rPr lang="en-US" sz="1300" dirty="0"/>
              <a:t>Reintervention rates are one potential measure of quality and are a surrogate measure of success. </a:t>
            </a:r>
          </a:p>
          <a:p>
            <a:r>
              <a:rPr lang="en-US" sz="1300" dirty="0"/>
              <a:t>However, during the pandemic, many patients were not offered a second ablation. </a:t>
            </a:r>
          </a:p>
          <a:p>
            <a:r>
              <a:rPr lang="en-US" sz="1300" dirty="0"/>
              <a:t>Therefore a low re-intervention rate may be a sign of poor care, as trial data suggests re-intervention rates should be at least 20%.</a:t>
            </a:r>
          </a:p>
          <a:p>
            <a:r>
              <a:rPr lang="en-US" sz="1300" dirty="0"/>
              <a:t>This explains the dramatic fall in one-year and two-year re-intervention rates. </a:t>
            </a:r>
          </a:p>
          <a:p>
            <a:r>
              <a:rPr lang="en-US" sz="1300" dirty="0"/>
              <a:t>Nonetheless, there appears to be a fall in the re-intervention rates in those undergoing complex ablation. </a:t>
            </a:r>
          </a:p>
          <a:p>
            <a:r>
              <a:rPr lang="en-US" sz="1300" dirty="0"/>
              <a:t>As would be expected, the re-intervention rates for simple ablation are largely static; the apparent rise in the two-year re-intervention rate for these procedures probably represents “catch-up”. </a:t>
            </a:r>
          </a:p>
        </p:txBody>
      </p:sp>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8FA0368-F35E-446C-565B-56FF28ED9A47}"/>
              </a:ext>
            </a:extLst>
          </p:cNvPr>
          <p:cNvPicPr>
            <a:picLocks noChangeAspect="1"/>
          </p:cNvPicPr>
          <p:nvPr/>
        </p:nvPicPr>
        <p:blipFill rotWithShape="1">
          <a:blip r:embed="rId3">
            <a:extLst>
              <a:ext uri="{28A0092B-C50C-407E-A947-70E740481C1C}">
                <a14:useLocalDpi xmlns:a14="http://schemas.microsoft.com/office/drawing/2010/main" val="0"/>
              </a:ext>
            </a:extLst>
          </a:blip>
          <a:srcRect l="1395" t="42867" r="51688"/>
          <a:stretch/>
        </p:blipFill>
        <p:spPr>
          <a:xfrm>
            <a:off x="5536947" y="1013177"/>
            <a:ext cx="6071790" cy="4831645"/>
          </a:xfrm>
          <a:prstGeom prst="rect">
            <a:avLst/>
          </a:prstGeom>
        </p:spPr>
      </p:pic>
      <p:sp>
        <p:nvSpPr>
          <p:cNvPr id="4" name="Oval 3">
            <a:extLst>
              <a:ext uri="{FF2B5EF4-FFF2-40B4-BE49-F238E27FC236}">
                <a16:creationId xmlns:a16="http://schemas.microsoft.com/office/drawing/2014/main" id="{7D2B2F9B-A6A3-8AA5-05E7-5770261A9370}"/>
              </a:ext>
            </a:extLst>
          </p:cNvPr>
          <p:cNvSpPr/>
          <p:nvPr/>
        </p:nvSpPr>
        <p:spPr>
          <a:xfrm>
            <a:off x="10335420" y="3685286"/>
            <a:ext cx="1440000" cy="1440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808457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B67D1B-2EA3-CF33-3411-AC11D19B24BE}"/>
              </a:ext>
            </a:extLst>
          </p:cNvPr>
          <p:cNvSpPr>
            <a:spLocks noGrp="1"/>
          </p:cNvSpPr>
          <p:nvPr>
            <p:ph type="title"/>
          </p:nvPr>
        </p:nvSpPr>
        <p:spPr>
          <a:xfrm>
            <a:off x="1136397" y="502021"/>
            <a:ext cx="4959603" cy="1642969"/>
          </a:xfrm>
        </p:spPr>
        <p:txBody>
          <a:bodyPr anchor="b">
            <a:normAutofit/>
          </a:bodyPr>
          <a:lstStyle/>
          <a:p>
            <a:r>
              <a:rPr lang="en-GB" sz="4000"/>
              <a:t>Reintervention Rates</a:t>
            </a:r>
          </a:p>
        </p:txBody>
      </p:sp>
      <p:sp>
        <p:nvSpPr>
          <p:cNvPr id="9" name="Content Placeholder 8">
            <a:extLst>
              <a:ext uri="{FF2B5EF4-FFF2-40B4-BE49-F238E27FC236}">
                <a16:creationId xmlns:a16="http://schemas.microsoft.com/office/drawing/2014/main" id="{F1CCC67C-B78A-7AB5-3CE7-3A2B5FFAD45A}"/>
              </a:ext>
            </a:extLst>
          </p:cNvPr>
          <p:cNvSpPr>
            <a:spLocks noGrp="1"/>
          </p:cNvSpPr>
          <p:nvPr>
            <p:ph idx="1"/>
          </p:nvPr>
        </p:nvSpPr>
        <p:spPr>
          <a:xfrm>
            <a:off x="1136397" y="2418408"/>
            <a:ext cx="4959603" cy="3522569"/>
          </a:xfrm>
        </p:spPr>
        <p:txBody>
          <a:bodyPr anchor="t">
            <a:normAutofit/>
          </a:bodyPr>
          <a:lstStyle/>
          <a:p>
            <a:r>
              <a:rPr lang="en-US" sz="1300"/>
              <a:t>Reintervention rates are one potential measure of quality and are a surrogate measure of success. </a:t>
            </a:r>
          </a:p>
          <a:p>
            <a:r>
              <a:rPr lang="en-US" sz="1300"/>
              <a:t>However, during the pandemic, many patients were not offered a second ablation. </a:t>
            </a:r>
          </a:p>
          <a:p>
            <a:r>
              <a:rPr lang="en-US" sz="1300"/>
              <a:t>Therefore a low re-intervention rate may be a sign of poor care, as trial data suggests re-intervention rates should be at least 20%.</a:t>
            </a:r>
          </a:p>
          <a:p>
            <a:r>
              <a:rPr lang="en-US" sz="1300"/>
              <a:t>This explains the dramatic fall in one-year and two-year re-intervention rates. </a:t>
            </a:r>
          </a:p>
          <a:p>
            <a:r>
              <a:rPr lang="en-US" sz="1300"/>
              <a:t>Nonetheless, there appears to be a fall in the re-intervention rates in those undergoing complex ablation. </a:t>
            </a:r>
          </a:p>
          <a:p>
            <a:r>
              <a:rPr lang="en-US" sz="1300"/>
              <a:t>As would be expected, the re-intervention rates for simple ablation are largely static; the apparent rise in the two-year re-intervention rate for these procedures probably represents “catch-up”. </a:t>
            </a:r>
          </a:p>
        </p:txBody>
      </p:sp>
      <p:pic>
        <p:nvPicPr>
          <p:cNvPr id="5" name="Content Placeholder 4" descr="Chart, bar chart&#10;&#10;Description automatically generated">
            <a:extLst>
              <a:ext uri="{FF2B5EF4-FFF2-40B4-BE49-F238E27FC236}">
                <a16:creationId xmlns:a16="http://schemas.microsoft.com/office/drawing/2014/main" id="{A152CD09-2B97-5186-D292-54D6707A6411}"/>
              </a:ext>
            </a:extLst>
          </p:cNvPr>
          <p:cNvPicPr>
            <a:picLocks noChangeAspect="1"/>
          </p:cNvPicPr>
          <p:nvPr/>
        </p:nvPicPr>
        <p:blipFill>
          <a:blip r:embed="rId3"/>
          <a:stretch>
            <a:fillRect/>
          </a:stretch>
        </p:blipFill>
        <p:spPr>
          <a:xfrm>
            <a:off x="6512442" y="1488447"/>
            <a:ext cx="5201023" cy="3467348"/>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71466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8AF10B-F186-0674-2D0A-9334C361C720}"/>
              </a:ext>
            </a:extLst>
          </p:cNvPr>
          <p:cNvSpPr>
            <a:spLocks noGrp="1"/>
          </p:cNvSpPr>
          <p:nvPr>
            <p:ph type="title"/>
          </p:nvPr>
        </p:nvSpPr>
        <p:spPr>
          <a:xfrm>
            <a:off x="1136397" y="502021"/>
            <a:ext cx="4249991" cy="1642969"/>
          </a:xfrm>
        </p:spPr>
        <p:txBody>
          <a:bodyPr anchor="b">
            <a:normAutofit fontScale="90000"/>
          </a:bodyPr>
          <a:lstStyle/>
          <a:p>
            <a:r>
              <a:rPr lang="en-GB" sz="4000" dirty="0"/>
              <a:t>1-Year Simple Atrial Re-Intervention Rate</a:t>
            </a:r>
          </a:p>
        </p:txBody>
      </p:sp>
      <p:sp>
        <p:nvSpPr>
          <p:cNvPr id="9" name="Content Placeholder 8">
            <a:extLst>
              <a:ext uri="{FF2B5EF4-FFF2-40B4-BE49-F238E27FC236}">
                <a16:creationId xmlns:a16="http://schemas.microsoft.com/office/drawing/2014/main" id="{470A056F-7CE4-EA5D-AF96-42B492D41E8C}"/>
              </a:ext>
            </a:extLst>
          </p:cNvPr>
          <p:cNvSpPr>
            <a:spLocks noGrp="1"/>
          </p:cNvSpPr>
          <p:nvPr>
            <p:ph idx="1"/>
          </p:nvPr>
        </p:nvSpPr>
        <p:spPr>
          <a:xfrm>
            <a:off x="1136398" y="2418408"/>
            <a:ext cx="3864228" cy="3522569"/>
          </a:xfrm>
        </p:spPr>
        <p:txBody>
          <a:bodyPr anchor="t">
            <a:normAutofit/>
          </a:bodyPr>
          <a:lstStyle/>
          <a:p>
            <a:r>
              <a:rPr lang="en-US" sz="2000" dirty="0"/>
              <a:t>The mean re-intervention rate for “simple” ablation was 3%. </a:t>
            </a:r>
          </a:p>
          <a:p>
            <a:r>
              <a:rPr lang="en-US" sz="2000" dirty="0"/>
              <a:t>This is broadly in line with previous years. </a:t>
            </a:r>
          </a:p>
          <a:p>
            <a:r>
              <a:rPr lang="en-US" sz="2000" dirty="0"/>
              <a:t>Two hospitals were above the 95% CI and 2 further hospitals were above the 99% CI. </a:t>
            </a:r>
          </a:p>
        </p:txBody>
      </p:sp>
      <p:pic>
        <p:nvPicPr>
          <p:cNvPr id="5" name="Content Placeholder 4" descr="Chart, line chart&#10;&#10;Description automatically generated">
            <a:extLst>
              <a:ext uri="{FF2B5EF4-FFF2-40B4-BE49-F238E27FC236}">
                <a16:creationId xmlns:a16="http://schemas.microsoft.com/office/drawing/2014/main" id="{62EDFAE3-BF10-C9C4-827B-1A901490E99A}"/>
              </a:ext>
            </a:extLst>
          </p:cNvPr>
          <p:cNvPicPr>
            <a:picLocks noChangeAspect="1"/>
          </p:cNvPicPr>
          <p:nvPr/>
        </p:nvPicPr>
        <p:blipFill>
          <a:blip r:embed="rId3"/>
          <a:stretch>
            <a:fillRect/>
          </a:stretch>
        </p:blipFill>
        <p:spPr>
          <a:xfrm>
            <a:off x="5386388" y="1184054"/>
            <a:ext cx="6327077" cy="4218051"/>
          </a:xfrm>
          <a:prstGeom prst="rect">
            <a:avLst/>
          </a:prstGeom>
        </p:spPr>
      </p:pic>
      <p:sp>
        <p:nvSpPr>
          <p:cNvPr id="23" name="Rectangle 22">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18980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CEF3EA-E849-2F68-F024-EC71B9AF3DFF}"/>
              </a:ext>
            </a:extLst>
          </p:cNvPr>
          <p:cNvSpPr>
            <a:spLocks noGrp="1"/>
          </p:cNvSpPr>
          <p:nvPr>
            <p:ph type="title"/>
          </p:nvPr>
        </p:nvSpPr>
        <p:spPr>
          <a:xfrm>
            <a:off x="1136397" y="502021"/>
            <a:ext cx="3849941" cy="1642969"/>
          </a:xfrm>
        </p:spPr>
        <p:txBody>
          <a:bodyPr anchor="b">
            <a:normAutofit fontScale="90000"/>
          </a:bodyPr>
          <a:lstStyle/>
          <a:p>
            <a:r>
              <a:rPr lang="en-GB" sz="4000" dirty="0"/>
              <a:t>2-Year Simple Atrial Re-Intervention Rate</a:t>
            </a:r>
          </a:p>
        </p:txBody>
      </p:sp>
      <p:sp>
        <p:nvSpPr>
          <p:cNvPr id="9" name="Content Placeholder 8">
            <a:extLst>
              <a:ext uri="{FF2B5EF4-FFF2-40B4-BE49-F238E27FC236}">
                <a16:creationId xmlns:a16="http://schemas.microsoft.com/office/drawing/2014/main" id="{3D3ED012-B01D-CB38-C806-343CB491B6F9}"/>
              </a:ext>
            </a:extLst>
          </p:cNvPr>
          <p:cNvSpPr>
            <a:spLocks noGrp="1"/>
          </p:cNvSpPr>
          <p:nvPr>
            <p:ph idx="1"/>
          </p:nvPr>
        </p:nvSpPr>
        <p:spPr>
          <a:xfrm>
            <a:off x="1136397" y="2418408"/>
            <a:ext cx="3106991" cy="3522569"/>
          </a:xfrm>
        </p:spPr>
        <p:txBody>
          <a:bodyPr anchor="t">
            <a:normAutofit/>
          </a:bodyPr>
          <a:lstStyle/>
          <a:p>
            <a:r>
              <a:rPr lang="en-US" sz="2000" dirty="0"/>
              <a:t>The 2-year simple atrial re-intervention rate was 5.1% on average. </a:t>
            </a:r>
          </a:p>
          <a:p>
            <a:r>
              <a:rPr lang="en-US" sz="2000" dirty="0"/>
              <a:t>This was in line with previous years. </a:t>
            </a:r>
          </a:p>
          <a:p>
            <a:r>
              <a:rPr lang="en-US" sz="2000" dirty="0"/>
              <a:t>Two hospitals were above the 95% CI.</a:t>
            </a:r>
          </a:p>
          <a:p>
            <a:r>
              <a:rPr lang="en-US" sz="2000" dirty="0"/>
              <a:t>Two hospitals were above the 99% CI. </a:t>
            </a:r>
          </a:p>
        </p:txBody>
      </p:sp>
      <p:pic>
        <p:nvPicPr>
          <p:cNvPr id="5" name="Content Placeholder 4" descr="Chart&#10;&#10;Description automatically generated">
            <a:extLst>
              <a:ext uri="{FF2B5EF4-FFF2-40B4-BE49-F238E27FC236}">
                <a16:creationId xmlns:a16="http://schemas.microsoft.com/office/drawing/2014/main" id="{6F0C3DD0-92EF-FD25-2BF2-ADE718089C9F}"/>
              </a:ext>
            </a:extLst>
          </p:cNvPr>
          <p:cNvPicPr>
            <a:picLocks noChangeAspect="1"/>
          </p:cNvPicPr>
          <p:nvPr/>
        </p:nvPicPr>
        <p:blipFill>
          <a:blip r:embed="rId3"/>
          <a:stretch>
            <a:fillRect/>
          </a:stretch>
        </p:blipFill>
        <p:spPr>
          <a:xfrm>
            <a:off x="5614988" y="1167772"/>
            <a:ext cx="6098477" cy="4065651"/>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50678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E97A59-FB0A-7BA6-5A7E-3A2A68523FCE}"/>
              </a:ext>
            </a:extLst>
          </p:cNvPr>
          <p:cNvSpPr>
            <a:spLocks noGrp="1"/>
          </p:cNvSpPr>
          <p:nvPr>
            <p:ph type="title"/>
          </p:nvPr>
        </p:nvSpPr>
        <p:spPr>
          <a:xfrm>
            <a:off x="1136397" y="502021"/>
            <a:ext cx="4421441" cy="1642969"/>
          </a:xfrm>
        </p:spPr>
        <p:txBody>
          <a:bodyPr anchor="b">
            <a:normAutofit fontScale="90000"/>
          </a:bodyPr>
          <a:lstStyle/>
          <a:p>
            <a:r>
              <a:rPr lang="en-GB" sz="4000" dirty="0"/>
              <a:t>1-Year Complex Atrial Re-Intervention Rates</a:t>
            </a:r>
          </a:p>
        </p:txBody>
      </p:sp>
      <p:sp>
        <p:nvSpPr>
          <p:cNvPr id="9" name="Content Placeholder 8">
            <a:extLst>
              <a:ext uri="{FF2B5EF4-FFF2-40B4-BE49-F238E27FC236}">
                <a16:creationId xmlns:a16="http://schemas.microsoft.com/office/drawing/2014/main" id="{18BE48D9-0E6C-CC2E-3F44-88A2FBA55F51}"/>
              </a:ext>
            </a:extLst>
          </p:cNvPr>
          <p:cNvSpPr>
            <a:spLocks noGrp="1"/>
          </p:cNvSpPr>
          <p:nvPr>
            <p:ph idx="1"/>
          </p:nvPr>
        </p:nvSpPr>
        <p:spPr>
          <a:xfrm>
            <a:off x="1136397" y="2418408"/>
            <a:ext cx="4421441" cy="3522569"/>
          </a:xfrm>
        </p:spPr>
        <p:txBody>
          <a:bodyPr anchor="t">
            <a:normAutofit/>
          </a:bodyPr>
          <a:lstStyle/>
          <a:p>
            <a:r>
              <a:rPr lang="en-US" sz="2000" dirty="0"/>
              <a:t>On average, 7.3% of patients underwent re-intervention within 1 year. </a:t>
            </a:r>
          </a:p>
          <a:p>
            <a:r>
              <a:rPr lang="en-US" sz="2000" dirty="0"/>
              <a:t>Compared with the 2020 report (which looked at 2017/2018) data, the rate was lower. In 2017/2018, the rate was 9.1%. The data was not reported in 2021 or 2022.</a:t>
            </a:r>
          </a:p>
          <a:p>
            <a:r>
              <a:rPr lang="en-US" sz="2000" dirty="0"/>
              <a:t>No hospitals were outside of the 99% CI</a:t>
            </a:r>
          </a:p>
          <a:p>
            <a:r>
              <a:rPr lang="en-US" sz="2000" dirty="0"/>
              <a:t>4 hospitals were above the 95% CI</a:t>
            </a:r>
          </a:p>
        </p:txBody>
      </p:sp>
      <p:pic>
        <p:nvPicPr>
          <p:cNvPr id="5" name="Content Placeholder 4" descr="Chart&#10;&#10;Description automatically generated">
            <a:extLst>
              <a:ext uri="{FF2B5EF4-FFF2-40B4-BE49-F238E27FC236}">
                <a16:creationId xmlns:a16="http://schemas.microsoft.com/office/drawing/2014/main" id="{DFA5A510-AC16-A1E8-D325-ADB73A0ED426}"/>
              </a:ext>
            </a:extLst>
          </p:cNvPr>
          <p:cNvPicPr>
            <a:picLocks noChangeAspect="1"/>
          </p:cNvPicPr>
          <p:nvPr/>
        </p:nvPicPr>
        <p:blipFill>
          <a:blip r:embed="rId3"/>
          <a:stretch>
            <a:fillRect/>
          </a:stretch>
        </p:blipFill>
        <p:spPr>
          <a:xfrm>
            <a:off x="6512442" y="1488447"/>
            <a:ext cx="5201023" cy="3467348"/>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6636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5D515B-88A2-20F0-97B2-3D7C283E6B5B}"/>
              </a:ext>
            </a:extLst>
          </p:cNvPr>
          <p:cNvSpPr>
            <a:spLocks noGrp="1"/>
          </p:cNvSpPr>
          <p:nvPr>
            <p:ph type="title"/>
          </p:nvPr>
        </p:nvSpPr>
        <p:spPr>
          <a:xfrm>
            <a:off x="1136397" y="502021"/>
            <a:ext cx="3378453" cy="1642969"/>
          </a:xfrm>
        </p:spPr>
        <p:txBody>
          <a:bodyPr anchor="b">
            <a:normAutofit fontScale="90000"/>
          </a:bodyPr>
          <a:lstStyle/>
          <a:p>
            <a:r>
              <a:rPr lang="en-GB" sz="4000" dirty="0"/>
              <a:t>2-Year Complex Atrial Re-Intervention</a:t>
            </a:r>
          </a:p>
        </p:txBody>
      </p:sp>
      <p:sp>
        <p:nvSpPr>
          <p:cNvPr id="11" name="Content Placeholder 10">
            <a:extLst>
              <a:ext uri="{FF2B5EF4-FFF2-40B4-BE49-F238E27FC236}">
                <a16:creationId xmlns:a16="http://schemas.microsoft.com/office/drawing/2014/main" id="{521BEB09-4BB9-0DC9-197A-F5B0655F172A}"/>
              </a:ext>
            </a:extLst>
          </p:cNvPr>
          <p:cNvSpPr>
            <a:spLocks noGrp="1"/>
          </p:cNvSpPr>
          <p:nvPr>
            <p:ph idx="1"/>
          </p:nvPr>
        </p:nvSpPr>
        <p:spPr>
          <a:xfrm>
            <a:off x="1136397" y="2418408"/>
            <a:ext cx="3378453" cy="3522569"/>
          </a:xfrm>
        </p:spPr>
        <p:txBody>
          <a:bodyPr anchor="t">
            <a:normAutofit/>
          </a:bodyPr>
          <a:lstStyle/>
          <a:p>
            <a:r>
              <a:rPr lang="en-US" sz="2000" dirty="0"/>
              <a:t>The two-year complex atrial re-intervention rate was 13.3%, much lower than in 2015/6 (17.5%) and 2016/7 (18.0%). </a:t>
            </a:r>
          </a:p>
          <a:p>
            <a:r>
              <a:rPr lang="en-US" sz="2000" dirty="0"/>
              <a:t>One hospital was above the 95% CI line, and one was above the 99% CI line. </a:t>
            </a:r>
          </a:p>
        </p:txBody>
      </p:sp>
      <p:pic>
        <p:nvPicPr>
          <p:cNvPr id="7" name="Content Placeholder 6" descr="Chart&#10;&#10;Description automatically generated">
            <a:extLst>
              <a:ext uri="{FF2B5EF4-FFF2-40B4-BE49-F238E27FC236}">
                <a16:creationId xmlns:a16="http://schemas.microsoft.com/office/drawing/2014/main" id="{812B6AC8-0F7B-8A56-8DC4-8C4F79801D1C}"/>
              </a:ext>
            </a:extLst>
          </p:cNvPr>
          <p:cNvPicPr>
            <a:picLocks noChangeAspect="1"/>
          </p:cNvPicPr>
          <p:nvPr/>
        </p:nvPicPr>
        <p:blipFill>
          <a:blip r:embed="rId3"/>
          <a:stretch>
            <a:fillRect/>
          </a:stretch>
        </p:blipFill>
        <p:spPr>
          <a:xfrm>
            <a:off x="4676206" y="1083247"/>
            <a:ext cx="7037260" cy="4691505"/>
          </a:xfrm>
          <a:prstGeom prst="rect">
            <a:avLst/>
          </a:prstGeom>
        </p:spPr>
      </p:pic>
      <p:sp>
        <p:nvSpPr>
          <p:cNvPr id="23" name="Rectangle 22">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05756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DDDCBB-46A7-C9E3-E85D-3B594411FE6E}"/>
              </a:ext>
            </a:extLst>
          </p:cNvPr>
          <p:cNvSpPr>
            <a:spLocks noGrp="1"/>
          </p:cNvSpPr>
          <p:nvPr>
            <p:ph type="title"/>
          </p:nvPr>
        </p:nvSpPr>
        <p:spPr>
          <a:xfrm>
            <a:off x="1136397" y="502021"/>
            <a:ext cx="3735641" cy="1642969"/>
          </a:xfrm>
        </p:spPr>
        <p:txBody>
          <a:bodyPr anchor="b">
            <a:normAutofit/>
          </a:bodyPr>
          <a:lstStyle/>
          <a:p>
            <a:r>
              <a:rPr lang="en-GB" sz="3700" dirty="0"/>
              <a:t>1-Year Complex Ventricular Re-Intervention Rates</a:t>
            </a:r>
          </a:p>
        </p:txBody>
      </p:sp>
      <p:sp>
        <p:nvSpPr>
          <p:cNvPr id="9" name="Content Placeholder 8">
            <a:extLst>
              <a:ext uri="{FF2B5EF4-FFF2-40B4-BE49-F238E27FC236}">
                <a16:creationId xmlns:a16="http://schemas.microsoft.com/office/drawing/2014/main" id="{0870DE27-4B7C-4328-1F90-42708A0DB84D}"/>
              </a:ext>
            </a:extLst>
          </p:cNvPr>
          <p:cNvSpPr>
            <a:spLocks noGrp="1"/>
          </p:cNvSpPr>
          <p:nvPr>
            <p:ph idx="1"/>
          </p:nvPr>
        </p:nvSpPr>
        <p:spPr>
          <a:xfrm>
            <a:off x="1136398" y="2418408"/>
            <a:ext cx="3364166" cy="3522569"/>
          </a:xfrm>
        </p:spPr>
        <p:txBody>
          <a:bodyPr anchor="t">
            <a:normAutofit/>
          </a:bodyPr>
          <a:lstStyle/>
          <a:p>
            <a:r>
              <a:rPr lang="en-US" sz="2000" dirty="0"/>
              <a:t>The mean 1-year complex ventricular re-intervention rate was 8.2%.</a:t>
            </a:r>
          </a:p>
          <a:p>
            <a:r>
              <a:rPr lang="en-US" sz="2000" dirty="0"/>
              <a:t>Two hospitals were above the 95% confidence interval. </a:t>
            </a:r>
          </a:p>
          <a:p>
            <a:r>
              <a:rPr lang="en-US" sz="2000" dirty="0"/>
              <a:t>No hospitals were above the 99% confidence interval. </a:t>
            </a:r>
          </a:p>
          <a:p>
            <a:r>
              <a:rPr lang="en-US" sz="2000" dirty="0"/>
              <a:t>This value is less than in 2015/2016 (10.6%) and 2016/2017 (12.0%), and 2017/2018 (10.7%).</a:t>
            </a:r>
          </a:p>
        </p:txBody>
      </p:sp>
      <p:pic>
        <p:nvPicPr>
          <p:cNvPr id="5" name="Content Placeholder 4" descr="A picture containing text, sky&#10;&#10;Description automatically generated">
            <a:extLst>
              <a:ext uri="{FF2B5EF4-FFF2-40B4-BE49-F238E27FC236}">
                <a16:creationId xmlns:a16="http://schemas.microsoft.com/office/drawing/2014/main" id="{A28D8B4E-2622-0CDD-E9F5-C6BF49BC805B}"/>
              </a:ext>
            </a:extLst>
          </p:cNvPr>
          <p:cNvPicPr>
            <a:picLocks noChangeAspect="1"/>
          </p:cNvPicPr>
          <p:nvPr/>
        </p:nvPicPr>
        <p:blipFill>
          <a:blip r:embed="rId3"/>
          <a:stretch>
            <a:fillRect/>
          </a:stretch>
        </p:blipFill>
        <p:spPr>
          <a:xfrm>
            <a:off x="5027456" y="1214438"/>
            <a:ext cx="6643688" cy="4429124"/>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8189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F305688-9CCE-B8D7-D4B7-91D3358FFC65}"/>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All device procedures over time</a:t>
            </a:r>
          </a:p>
        </p:txBody>
      </p:sp>
      <p:sp>
        <p:nvSpPr>
          <p:cNvPr id="3" name="Text Placeholder 2">
            <a:extLst>
              <a:ext uri="{FF2B5EF4-FFF2-40B4-BE49-F238E27FC236}">
                <a16:creationId xmlns:a16="http://schemas.microsoft.com/office/drawing/2014/main" id="{38A35499-3520-BEDB-C641-8B2D3104F8B7}"/>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Drastic fall in procedures in first lockdown</a:t>
            </a:r>
          </a:p>
        </p:txBody>
      </p:sp>
      <p:pic>
        <p:nvPicPr>
          <p:cNvPr id="5" name="Picture 4">
            <a:extLst>
              <a:ext uri="{FF2B5EF4-FFF2-40B4-BE49-F238E27FC236}">
                <a16:creationId xmlns:a16="http://schemas.microsoft.com/office/drawing/2014/main" id="{D3E6C937-556E-7E89-FC9B-903B34E098A5}"/>
              </a:ext>
            </a:extLst>
          </p:cNvPr>
          <p:cNvPicPr>
            <a:picLocks noChangeAspect="1"/>
          </p:cNvPicPr>
          <p:nvPr/>
        </p:nvPicPr>
        <p:blipFill>
          <a:blip r:embed="rId2"/>
          <a:stretch>
            <a:fillRect/>
          </a:stretch>
        </p:blipFill>
        <p:spPr>
          <a:xfrm>
            <a:off x="4502428" y="1072316"/>
            <a:ext cx="7225748" cy="4713367"/>
          </a:xfrm>
          <a:prstGeom prst="rect">
            <a:avLst/>
          </a:prstGeom>
        </p:spPr>
      </p:pic>
      <p:sp>
        <p:nvSpPr>
          <p:cNvPr id="4" name="Rectangle 3">
            <a:extLst>
              <a:ext uri="{FF2B5EF4-FFF2-40B4-BE49-F238E27FC236}">
                <a16:creationId xmlns:a16="http://schemas.microsoft.com/office/drawing/2014/main" id="{EBC0CE88-D4FE-01E9-BB42-069F454BF293}"/>
              </a:ext>
            </a:extLst>
          </p:cNvPr>
          <p:cNvSpPr/>
          <p:nvPr/>
        </p:nvSpPr>
        <p:spPr>
          <a:xfrm>
            <a:off x="9791575" y="1179576"/>
            <a:ext cx="1106424" cy="35935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7E9E78E6-DC87-EA9E-4B24-6B134EAD57F5}"/>
              </a:ext>
            </a:extLst>
          </p:cNvPr>
          <p:cNvSpPr/>
          <p:nvPr/>
        </p:nvSpPr>
        <p:spPr>
          <a:xfrm>
            <a:off x="8439465" y="2990537"/>
            <a:ext cx="1080000" cy="1080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138387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4ABAF2-890E-2AA1-16CA-A84E0F15D8ED}"/>
              </a:ext>
            </a:extLst>
          </p:cNvPr>
          <p:cNvSpPr>
            <a:spLocks noGrp="1"/>
          </p:cNvSpPr>
          <p:nvPr>
            <p:ph type="title"/>
          </p:nvPr>
        </p:nvSpPr>
        <p:spPr>
          <a:xfrm>
            <a:off x="1136397" y="502021"/>
            <a:ext cx="3735641" cy="1642969"/>
          </a:xfrm>
        </p:spPr>
        <p:txBody>
          <a:bodyPr anchor="b">
            <a:normAutofit/>
          </a:bodyPr>
          <a:lstStyle/>
          <a:p>
            <a:r>
              <a:rPr lang="en-GB" sz="3700" dirty="0"/>
              <a:t>2-Year Complex Ventricular Re-Intervention Rates</a:t>
            </a:r>
          </a:p>
        </p:txBody>
      </p:sp>
      <p:sp>
        <p:nvSpPr>
          <p:cNvPr id="9" name="Content Placeholder 8">
            <a:extLst>
              <a:ext uri="{FF2B5EF4-FFF2-40B4-BE49-F238E27FC236}">
                <a16:creationId xmlns:a16="http://schemas.microsoft.com/office/drawing/2014/main" id="{67D94D62-109A-A755-CFC6-E1F60A54ED30}"/>
              </a:ext>
            </a:extLst>
          </p:cNvPr>
          <p:cNvSpPr>
            <a:spLocks noGrp="1"/>
          </p:cNvSpPr>
          <p:nvPr>
            <p:ph idx="1"/>
          </p:nvPr>
        </p:nvSpPr>
        <p:spPr>
          <a:xfrm>
            <a:off x="1136397" y="2418408"/>
            <a:ext cx="3607053" cy="3522569"/>
          </a:xfrm>
        </p:spPr>
        <p:txBody>
          <a:bodyPr anchor="t">
            <a:normAutofit/>
          </a:bodyPr>
          <a:lstStyle/>
          <a:p>
            <a:r>
              <a:rPr lang="en-US" sz="2000" dirty="0"/>
              <a:t>There was also a reduction (compared to historical rates) of complex ventricular re-intervention. </a:t>
            </a:r>
          </a:p>
          <a:p>
            <a:r>
              <a:rPr lang="en-US" sz="2000" dirty="0"/>
              <a:t>The mean rate was 12.8%. </a:t>
            </a:r>
          </a:p>
          <a:p>
            <a:r>
              <a:rPr lang="en-US" sz="2000" dirty="0"/>
              <a:t>Three hospitals were beyond the 95% CI. </a:t>
            </a:r>
          </a:p>
          <a:p>
            <a:r>
              <a:rPr lang="en-US" sz="2000" dirty="0"/>
              <a:t>None were beyond the 99% CI.</a:t>
            </a:r>
          </a:p>
        </p:txBody>
      </p:sp>
      <p:pic>
        <p:nvPicPr>
          <p:cNvPr id="5" name="Content Placeholder 4" descr="Chart&#10;&#10;Description automatically generated">
            <a:extLst>
              <a:ext uri="{FF2B5EF4-FFF2-40B4-BE49-F238E27FC236}">
                <a16:creationId xmlns:a16="http://schemas.microsoft.com/office/drawing/2014/main" id="{DA795318-9831-CEDF-40A2-BA20BBD67822}"/>
              </a:ext>
            </a:extLst>
          </p:cNvPr>
          <p:cNvPicPr>
            <a:picLocks noChangeAspect="1"/>
          </p:cNvPicPr>
          <p:nvPr/>
        </p:nvPicPr>
        <p:blipFill>
          <a:blip r:embed="rId3"/>
          <a:stretch>
            <a:fillRect/>
          </a:stretch>
        </p:blipFill>
        <p:spPr>
          <a:xfrm>
            <a:off x="5019106" y="1207072"/>
            <a:ext cx="6665785" cy="4443856"/>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73803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56CA-9FC8-0CCF-12BE-0A22EE91BB55}"/>
              </a:ext>
            </a:extLst>
          </p:cNvPr>
          <p:cNvSpPr>
            <a:spLocks noGrp="1"/>
          </p:cNvSpPr>
          <p:nvPr>
            <p:ph type="title"/>
          </p:nvPr>
        </p:nvSpPr>
        <p:spPr/>
        <p:txBody>
          <a:bodyPr/>
          <a:lstStyle/>
          <a:p>
            <a:r>
              <a:rPr lang="en-GB" dirty="0"/>
              <a:t>Conclusions</a:t>
            </a:r>
          </a:p>
        </p:txBody>
      </p:sp>
      <p:sp>
        <p:nvSpPr>
          <p:cNvPr id="3" name="Content Placeholder 2">
            <a:extLst>
              <a:ext uri="{FF2B5EF4-FFF2-40B4-BE49-F238E27FC236}">
                <a16:creationId xmlns:a16="http://schemas.microsoft.com/office/drawing/2014/main" id="{DB36B0BF-B7DD-6F4A-8A71-6073CA607AFD}"/>
              </a:ext>
            </a:extLst>
          </p:cNvPr>
          <p:cNvSpPr>
            <a:spLocks noGrp="1"/>
          </p:cNvSpPr>
          <p:nvPr>
            <p:ph idx="1"/>
          </p:nvPr>
        </p:nvSpPr>
        <p:spPr/>
        <p:txBody>
          <a:bodyPr anchor="ctr"/>
          <a:lstStyle/>
          <a:p>
            <a:r>
              <a:rPr lang="en-GB" dirty="0"/>
              <a:t>Some increase in activity in 2021-22 compared with 2022-23;</a:t>
            </a:r>
          </a:p>
          <a:p>
            <a:r>
              <a:rPr lang="en-GB" dirty="0"/>
              <a:t>Not back to pre-pandemic levels;</a:t>
            </a:r>
          </a:p>
          <a:p>
            <a:r>
              <a:rPr lang="en-GB" dirty="0"/>
              <a:t>Trainees – do we need to think about training programmes and how many trainees need to do to be good enough to move on; </a:t>
            </a:r>
          </a:p>
          <a:p>
            <a:r>
              <a:rPr lang="en-GB" dirty="0"/>
              <a:t>Complication rates steady;</a:t>
            </a:r>
          </a:p>
          <a:p>
            <a:r>
              <a:rPr lang="en-GB" dirty="0"/>
              <a:t>AF ablation – low rate of redo ablation within 1 year – so hospitals with higher rates might be functioning better.</a:t>
            </a:r>
          </a:p>
        </p:txBody>
      </p:sp>
    </p:spTree>
    <p:extLst>
      <p:ext uri="{BB962C8B-B14F-4D97-AF65-F5344CB8AC3E}">
        <p14:creationId xmlns:p14="http://schemas.microsoft.com/office/powerpoint/2010/main" val="930462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F305688-9CCE-B8D7-D4B7-91D3358FFC65}"/>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All device procedures over time</a:t>
            </a:r>
          </a:p>
        </p:txBody>
      </p:sp>
      <p:sp>
        <p:nvSpPr>
          <p:cNvPr id="3" name="Text Placeholder 2">
            <a:extLst>
              <a:ext uri="{FF2B5EF4-FFF2-40B4-BE49-F238E27FC236}">
                <a16:creationId xmlns:a16="http://schemas.microsoft.com/office/drawing/2014/main" id="{38A35499-3520-BEDB-C641-8B2D3104F8B7}"/>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Drastic fall in procedures in first lockdown</a:t>
            </a:r>
          </a:p>
          <a:p>
            <a:r>
              <a:rPr lang="en-US" sz="2000" dirty="0">
                <a:solidFill>
                  <a:srgbClr val="FFFFFF"/>
                </a:solidFill>
              </a:rPr>
              <a:t>Failure to recover to pre-pandemic levels</a:t>
            </a:r>
            <a:endParaRPr lang="en-US" sz="2000" kern="1200" dirty="0">
              <a:solidFill>
                <a:srgbClr val="FFFFFF"/>
              </a:solidFill>
              <a:latin typeface="+mn-lt"/>
              <a:ea typeface="+mn-ea"/>
              <a:cs typeface="+mn-cs"/>
            </a:endParaRPr>
          </a:p>
        </p:txBody>
      </p:sp>
      <p:pic>
        <p:nvPicPr>
          <p:cNvPr id="5" name="Picture 4">
            <a:extLst>
              <a:ext uri="{FF2B5EF4-FFF2-40B4-BE49-F238E27FC236}">
                <a16:creationId xmlns:a16="http://schemas.microsoft.com/office/drawing/2014/main" id="{D3E6C937-556E-7E89-FC9B-903B34E098A5}"/>
              </a:ext>
            </a:extLst>
          </p:cNvPr>
          <p:cNvPicPr>
            <a:picLocks noChangeAspect="1"/>
          </p:cNvPicPr>
          <p:nvPr/>
        </p:nvPicPr>
        <p:blipFill>
          <a:blip r:embed="rId2"/>
          <a:stretch>
            <a:fillRect/>
          </a:stretch>
        </p:blipFill>
        <p:spPr>
          <a:xfrm>
            <a:off x="4502428" y="1072316"/>
            <a:ext cx="7225748" cy="4713367"/>
          </a:xfrm>
          <a:prstGeom prst="rect">
            <a:avLst/>
          </a:prstGeom>
        </p:spPr>
      </p:pic>
      <p:cxnSp>
        <p:nvCxnSpPr>
          <p:cNvPr id="6" name="Straight Connector 5">
            <a:extLst>
              <a:ext uri="{FF2B5EF4-FFF2-40B4-BE49-F238E27FC236}">
                <a16:creationId xmlns:a16="http://schemas.microsoft.com/office/drawing/2014/main" id="{9B76092A-7559-35D4-043F-454CE869B4B7}"/>
              </a:ext>
            </a:extLst>
          </p:cNvPr>
          <p:cNvCxnSpPr/>
          <p:nvPr/>
        </p:nvCxnSpPr>
        <p:spPr>
          <a:xfrm flipV="1">
            <a:off x="5358984" y="2083633"/>
            <a:ext cx="3462727" cy="21730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16A7014-F509-E482-40DB-0BEC11B9E5F4}"/>
              </a:ext>
            </a:extLst>
          </p:cNvPr>
          <p:cNvCxnSpPr/>
          <p:nvPr/>
        </p:nvCxnSpPr>
        <p:spPr>
          <a:xfrm>
            <a:off x="9676151" y="2383436"/>
            <a:ext cx="1116767"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58478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4390FA2-B392-9189-A130-162BAFBA1341}"/>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Device Procedures</a:t>
            </a:r>
          </a:p>
        </p:txBody>
      </p:sp>
      <p:sp>
        <p:nvSpPr>
          <p:cNvPr id="3" name="Text Placeholder 2">
            <a:extLst>
              <a:ext uri="{FF2B5EF4-FFF2-40B4-BE49-F238E27FC236}">
                <a16:creationId xmlns:a16="http://schemas.microsoft.com/office/drawing/2014/main" id="{06D809A6-3784-7AF2-C74A-E8FF9F1E2BEB}"/>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More detail on trends – all procedures</a:t>
            </a:r>
          </a:p>
        </p:txBody>
      </p:sp>
      <p:pic>
        <p:nvPicPr>
          <p:cNvPr id="7" name="Picture 6">
            <a:extLst>
              <a:ext uri="{FF2B5EF4-FFF2-40B4-BE49-F238E27FC236}">
                <a16:creationId xmlns:a16="http://schemas.microsoft.com/office/drawing/2014/main" id="{69B9F9A0-ECE6-5F9B-3A15-59ABD14CD140}"/>
              </a:ext>
            </a:extLst>
          </p:cNvPr>
          <p:cNvPicPr>
            <a:picLocks noChangeAspect="1"/>
          </p:cNvPicPr>
          <p:nvPr/>
        </p:nvPicPr>
        <p:blipFill>
          <a:blip r:embed="rId2"/>
          <a:stretch>
            <a:fillRect/>
          </a:stretch>
        </p:blipFill>
        <p:spPr>
          <a:xfrm>
            <a:off x="4502428" y="1072316"/>
            <a:ext cx="7225748" cy="4713367"/>
          </a:xfrm>
          <a:prstGeom prst="rect">
            <a:avLst/>
          </a:prstGeom>
        </p:spPr>
      </p:pic>
    </p:spTree>
    <p:extLst>
      <p:ext uri="{BB962C8B-B14F-4D97-AF65-F5344CB8AC3E}">
        <p14:creationId xmlns:p14="http://schemas.microsoft.com/office/powerpoint/2010/main" val="9996083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274EDA4-6198-2CDE-4D02-1319B9FB3CC8}"/>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Procedures in more detail</a:t>
            </a:r>
          </a:p>
        </p:txBody>
      </p:sp>
      <p:sp>
        <p:nvSpPr>
          <p:cNvPr id="3" name="Text Placeholder 2">
            <a:extLst>
              <a:ext uri="{FF2B5EF4-FFF2-40B4-BE49-F238E27FC236}">
                <a16:creationId xmlns:a16="http://schemas.microsoft.com/office/drawing/2014/main" id="{71A8FEEB-F64D-045D-B89B-97EE4304CB16}"/>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April 2021 – March 2022</a:t>
            </a:r>
          </a:p>
        </p:txBody>
      </p:sp>
      <p:graphicFrame>
        <p:nvGraphicFramePr>
          <p:cNvPr id="4" name="Table 3">
            <a:extLst>
              <a:ext uri="{FF2B5EF4-FFF2-40B4-BE49-F238E27FC236}">
                <a16:creationId xmlns:a16="http://schemas.microsoft.com/office/drawing/2014/main" id="{ECBB78CA-FF13-4BB5-98FB-FCC8165DDFBD}"/>
              </a:ext>
            </a:extLst>
          </p:cNvPr>
          <p:cNvGraphicFramePr>
            <a:graphicFrameLocks noGrp="1"/>
          </p:cNvGraphicFramePr>
          <p:nvPr>
            <p:extLst>
              <p:ext uri="{D42A27DB-BD31-4B8C-83A1-F6EECF244321}">
                <p14:modId xmlns:p14="http://schemas.microsoft.com/office/powerpoint/2010/main" val="2840680590"/>
              </p:ext>
            </p:extLst>
          </p:nvPr>
        </p:nvGraphicFramePr>
        <p:xfrm>
          <a:off x="4883455" y="467208"/>
          <a:ext cx="6463697" cy="5940304"/>
        </p:xfrm>
        <a:graphic>
          <a:graphicData uri="http://schemas.openxmlformats.org/drawingml/2006/table">
            <a:tbl>
              <a:tblPr>
                <a:tableStyleId>{5C22544A-7EE6-4342-B048-85BDC9FD1C3A}</a:tableStyleId>
              </a:tblPr>
              <a:tblGrid>
                <a:gridCol w="1384752">
                  <a:extLst>
                    <a:ext uri="{9D8B030D-6E8A-4147-A177-3AD203B41FA5}">
                      <a16:colId xmlns:a16="http://schemas.microsoft.com/office/drawing/2014/main" val="697169881"/>
                    </a:ext>
                  </a:extLst>
                </a:gridCol>
                <a:gridCol w="1008353">
                  <a:extLst>
                    <a:ext uri="{9D8B030D-6E8A-4147-A177-3AD203B41FA5}">
                      <a16:colId xmlns:a16="http://schemas.microsoft.com/office/drawing/2014/main" val="2450929102"/>
                    </a:ext>
                  </a:extLst>
                </a:gridCol>
                <a:gridCol w="1343330">
                  <a:extLst>
                    <a:ext uri="{9D8B030D-6E8A-4147-A177-3AD203B41FA5}">
                      <a16:colId xmlns:a16="http://schemas.microsoft.com/office/drawing/2014/main" val="2125334420"/>
                    </a:ext>
                  </a:extLst>
                </a:gridCol>
                <a:gridCol w="772429">
                  <a:extLst>
                    <a:ext uri="{9D8B030D-6E8A-4147-A177-3AD203B41FA5}">
                      <a16:colId xmlns:a16="http://schemas.microsoft.com/office/drawing/2014/main" val="258994092"/>
                    </a:ext>
                  </a:extLst>
                </a:gridCol>
                <a:gridCol w="673886">
                  <a:extLst>
                    <a:ext uri="{9D8B030D-6E8A-4147-A177-3AD203B41FA5}">
                      <a16:colId xmlns:a16="http://schemas.microsoft.com/office/drawing/2014/main" val="998229052"/>
                    </a:ext>
                  </a:extLst>
                </a:gridCol>
                <a:gridCol w="744928">
                  <a:extLst>
                    <a:ext uri="{9D8B030D-6E8A-4147-A177-3AD203B41FA5}">
                      <a16:colId xmlns:a16="http://schemas.microsoft.com/office/drawing/2014/main" val="3729488578"/>
                    </a:ext>
                  </a:extLst>
                </a:gridCol>
                <a:gridCol w="536019">
                  <a:extLst>
                    <a:ext uri="{9D8B030D-6E8A-4147-A177-3AD203B41FA5}">
                      <a16:colId xmlns:a16="http://schemas.microsoft.com/office/drawing/2014/main" val="157393681"/>
                    </a:ext>
                  </a:extLst>
                </a:gridCol>
              </a:tblGrid>
              <a:tr h="158903">
                <a:tc>
                  <a:txBody>
                    <a:bodyPr/>
                    <a:lstStyle/>
                    <a:p>
                      <a:pPr algn="l" fontAlgn="ctr"/>
                      <a:r>
                        <a:rPr lang="en-GB" sz="800" u="none" strike="noStrike">
                          <a:effectLst/>
                        </a:rPr>
                        <a:t>England</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4249482379"/>
                  </a:ext>
                </a:extLst>
              </a:tr>
              <a:tr h="158903">
                <a:tc>
                  <a:txBody>
                    <a:bodyPr/>
                    <a:lstStyle/>
                    <a:p>
                      <a:pPr algn="l" fontAlgn="ct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First Implant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Generator Change</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Upgrade</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Other</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Undefined</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Total</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2326350623"/>
                  </a:ext>
                </a:extLst>
              </a:tr>
              <a:tr h="158903">
                <a:tc>
                  <a:txBody>
                    <a:bodyPr/>
                    <a:lstStyle/>
                    <a:p>
                      <a:pPr algn="l" fontAlgn="ctr"/>
                      <a:r>
                        <a:rPr lang="en-GB" sz="800" u="none" strike="noStrike">
                          <a:effectLst/>
                        </a:rPr>
                        <a:t>PPM (total)</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26,016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8,717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146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2,391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2,237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39,507</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322009623"/>
                  </a:ext>
                </a:extLst>
              </a:tr>
              <a:tr h="158903">
                <a:tc>
                  <a:txBody>
                    <a:bodyPr/>
                    <a:lstStyle/>
                    <a:p>
                      <a:pPr algn="l" fontAlgn="ctr"/>
                      <a:r>
                        <a:rPr lang="en-GB" sz="800" u="none" strike="noStrike">
                          <a:effectLst/>
                        </a:rPr>
                        <a:t>  LCP</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243</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65</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23</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349</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843485984"/>
                  </a:ext>
                </a:extLst>
              </a:tr>
              <a:tr h="158903">
                <a:tc>
                  <a:txBody>
                    <a:bodyPr/>
                    <a:lstStyle/>
                    <a:p>
                      <a:pPr algn="l" fontAlgn="ctr"/>
                      <a:r>
                        <a:rPr lang="en-GB" sz="800" u="none" strike="noStrike">
                          <a:effectLst/>
                        </a:rPr>
                        <a:t>ICD-TV</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3,526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1,038</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99</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473</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395</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5,531</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214085797"/>
                  </a:ext>
                </a:extLst>
              </a:tr>
              <a:tr h="158903">
                <a:tc>
                  <a:txBody>
                    <a:bodyPr/>
                    <a:lstStyle/>
                    <a:p>
                      <a:pPr algn="l" fontAlgn="ctr"/>
                      <a:r>
                        <a:rPr lang="en-GB" sz="800" u="none" strike="noStrike">
                          <a:effectLst/>
                        </a:rPr>
                        <a:t>ICD-Subcutaneous</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521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181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77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835</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1520886250"/>
                  </a:ext>
                </a:extLst>
              </a:tr>
              <a:tr h="158903">
                <a:tc>
                  <a:txBody>
                    <a:bodyPr/>
                    <a:lstStyle/>
                    <a:p>
                      <a:pPr algn="l" fontAlgn="ctr"/>
                      <a:r>
                        <a:rPr lang="en-GB" sz="800" u="none" strike="noStrike">
                          <a:effectLst/>
                        </a:rPr>
                        <a:t>CRT-P</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2,701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891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789</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377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464</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5,222</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1158422968"/>
                  </a:ext>
                </a:extLst>
              </a:tr>
              <a:tr h="158903">
                <a:tc>
                  <a:txBody>
                    <a:bodyPr/>
                    <a:lstStyle/>
                    <a:p>
                      <a:pPr algn="l" fontAlgn="ctr"/>
                      <a:r>
                        <a:rPr lang="en-GB" sz="800" u="none" strike="noStrike">
                          <a:effectLst/>
                        </a:rPr>
                        <a:t>CRT-D</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2,162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1,448</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548</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516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374</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5,048</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2964361122"/>
                  </a:ext>
                </a:extLst>
              </a:tr>
              <a:tr h="158903">
                <a:tc>
                  <a:txBody>
                    <a:bodyPr/>
                    <a:lstStyle/>
                    <a:p>
                      <a:pPr algn="l" fontAlgn="ctr"/>
                      <a:r>
                        <a:rPr lang="en-GB" sz="800" u="none" strike="noStrike">
                          <a:effectLst/>
                        </a:rPr>
                        <a:t>Other/blank</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991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371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55</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615</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2,415</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4,447</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655881878"/>
                  </a:ext>
                </a:extLst>
              </a:tr>
              <a:tr h="158903">
                <a:tc>
                  <a:txBody>
                    <a:bodyPr/>
                    <a:lstStyle/>
                    <a:p>
                      <a:pPr algn="l" fontAlgn="ctr"/>
                      <a:r>
                        <a:rPr lang="en-GB" sz="800" u="none" strike="noStrike">
                          <a:effectLst/>
                        </a:rPr>
                        <a:t>ILR</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dirty="0">
                          <a:effectLst/>
                        </a:rPr>
                        <a:t>-</a:t>
                      </a:r>
                      <a:endParaRPr lang="en-GB" sz="800" b="0" i="0" u="none" strike="noStrike" dirty="0">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9,630</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2705482772"/>
                  </a:ext>
                </a:extLst>
              </a:tr>
              <a:tr h="120671">
                <a:tc>
                  <a:txBody>
                    <a:bodyPr/>
                    <a:lstStyle/>
                    <a:p>
                      <a:pPr algn="l" fontAlgn="ct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559967201"/>
                  </a:ext>
                </a:extLst>
              </a:tr>
              <a:tr h="158903">
                <a:tc>
                  <a:txBody>
                    <a:bodyPr/>
                    <a:lstStyle/>
                    <a:p>
                      <a:pPr algn="l" fontAlgn="ctr"/>
                      <a:r>
                        <a:rPr lang="en-GB" sz="800" u="none" strike="noStrike">
                          <a:effectLst/>
                        </a:rPr>
                        <a:t>Wales</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593659188"/>
                  </a:ext>
                </a:extLst>
              </a:tr>
              <a:tr h="158903">
                <a:tc>
                  <a:txBody>
                    <a:bodyPr/>
                    <a:lstStyle/>
                    <a:p>
                      <a:pPr algn="l" fontAlgn="ct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First Implant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Generator Change</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Upgrade</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Other</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Undefined</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Total</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2825544336"/>
                  </a:ext>
                </a:extLst>
              </a:tr>
              <a:tr h="158903">
                <a:tc>
                  <a:txBody>
                    <a:bodyPr/>
                    <a:lstStyle/>
                    <a:p>
                      <a:pPr algn="l" fontAlgn="ctr"/>
                      <a:r>
                        <a:rPr lang="en-GB" sz="800" u="none" strike="noStrike">
                          <a:effectLst/>
                        </a:rPr>
                        <a:t>PPM (total)</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1,272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257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66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33</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1,633</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1907251025"/>
                  </a:ext>
                </a:extLst>
              </a:tr>
              <a:tr h="158903">
                <a:tc>
                  <a:txBody>
                    <a:bodyPr/>
                    <a:lstStyle/>
                    <a:p>
                      <a:pPr algn="l" fontAlgn="ctr"/>
                      <a:r>
                        <a:rPr lang="en-GB" sz="800" u="none" strike="noStrike">
                          <a:effectLst/>
                        </a:rPr>
                        <a:t>  LCP</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4214396500"/>
                  </a:ext>
                </a:extLst>
              </a:tr>
              <a:tr h="158903">
                <a:tc>
                  <a:txBody>
                    <a:bodyPr/>
                    <a:lstStyle/>
                    <a:p>
                      <a:pPr algn="l" fontAlgn="ctr"/>
                      <a:r>
                        <a:rPr lang="en-GB" sz="800" u="none" strike="noStrike">
                          <a:effectLst/>
                        </a:rPr>
                        <a:t>ICD-TV</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157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191</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2944962835"/>
                  </a:ext>
                </a:extLst>
              </a:tr>
              <a:tr h="158903">
                <a:tc>
                  <a:txBody>
                    <a:bodyPr/>
                    <a:lstStyle/>
                    <a:p>
                      <a:pPr algn="l" fontAlgn="ctr"/>
                      <a:r>
                        <a:rPr lang="en-GB" sz="800" u="none" strike="noStrike">
                          <a:effectLst/>
                        </a:rPr>
                        <a:t>ICD-Subcutaneous</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821829672"/>
                  </a:ext>
                </a:extLst>
              </a:tr>
              <a:tr h="158903">
                <a:tc>
                  <a:txBody>
                    <a:bodyPr/>
                    <a:lstStyle/>
                    <a:p>
                      <a:pPr algn="l" fontAlgn="ctr"/>
                      <a:r>
                        <a:rPr lang="en-GB" sz="800" u="none" strike="noStrike">
                          <a:effectLst/>
                        </a:rPr>
                        <a:t>CRT-P</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172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13</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246</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2068317113"/>
                  </a:ext>
                </a:extLst>
              </a:tr>
              <a:tr h="158903">
                <a:tc>
                  <a:txBody>
                    <a:bodyPr/>
                    <a:lstStyle/>
                    <a:p>
                      <a:pPr algn="l" fontAlgn="ctr"/>
                      <a:r>
                        <a:rPr lang="en-GB" sz="800" u="none" strike="noStrike">
                          <a:effectLst/>
                        </a:rPr>
                        <a:t>CRT-D</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104</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24</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15</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186</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2242852720"/>
                  </a:ext>
                </a:extLst>
              </a:tr>
              <a:tr h="158903">
                <a:tc>
                  <a:txBody>
                    <a:bodyPr/>
                    <a:lstStyle/>
                    <a:p>
                      <a:pPr algn="l" fontAlgn="ctr"/>
                      <a:r>
                        <a:rPr lang="en-GB" sz="800" u="none" strike="noStrike">
                          <a:effectLst/>
                        </a:rPr>
                        <a:t>Other/blank</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180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35</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140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395</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1335147486"/>
                  </a:ext>
                </a:extLst>
              </a:tr>
              <a:tr h="158903">
                <a:tc>
                  <a:txBody>
                    <a:bodyPr/>
                    <a:lstStyle/>
                    <a:p>
                      <a:pPr algn="l" fontAlgn="ctr"/>
                      <a:r>
                        <a:rPr lang="en-GB" sz="800" u="none" strike="noStrike">
                          <a:effectLst/>
                        </a:rPr>
                        <a:t>ILR</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202</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1199874436"/>
                  </a:ext>
                </a:extLst>
              </a:tr>
              <a:tr h="120671">
                <a:tc>
                  <a:txBody>
                    <a:bodyPr/>
                    <a:lstStyle/>
                    <a:p>
                      <a:pPr algn="l" fontAlgn="ct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787457872"/>
                  </a:ext>
                </a:extLst>
              </a:tr>
              <a:tr h="158903">
                <a:tc>
                  <a:txBody>
                    <a:bodyPr/>
                    <a:lstStyle/>
                    <a:p>
                      <a:pPr algn="l" fontAlgn="ctr"/>
                      <a:r>
                        <a:rPr lang="en-GB" sz="800" u="none" strike="noStrike">
                          <a:effectLst/>
                        </a:rPr>
                        <a:t>England and Wales</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635295482"/>
                  </a:ext>
                </a:extLst>
              </a:tr>
              <a:tr h="158903">
                <a:tc>
                  <a:txBody>
                    <a:bodyPr/>
                    <a:lstStyle/>
                    <a:p>
                      <a:pPr algn="l" fontAlgn="ct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First Implant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Generator Change</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Upgrade</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Other</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Undefined</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Total</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1601156434"/>
                  </a:ext>
                </a:extLst>
              </a:tr>
              <a:tr h="158903">
                <a:tc>
                  <a:txBody>
                    <a:bodyPr/>
                    <a:lstStyle/>
                    <a:p>
                      <a:pPr algn="l" fontAlgn="ctr"/>
                      <a:r>
                        <a:rPr lang="en-GB" sz="800" u="none" strike="noStrike">
                          <a:effectLst/>
                        </a:rPr>
                        <a:t>PPM (total)</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27,288</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8,974</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151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2,457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2,270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41,140</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534385641"/>
                  </a:ext>
                </a:extLst>
              </a:tr>
              <a:tr h="158903">
                <a:tc>
                  <a:txBody>
                    <a:bodyPr/>
                    <a:lstStyle/>
                    <a:p>
                      <a:pPr algn="l" fontAlgn="ctr"/>
                      <a:r>
                        <a:rPr lang="en-GB" sz="800" u="none" strike="noStrike">
                          <a:effectLst/>
                        </a:rPr>
                        <a:t>  LCP</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244</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65</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23</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350</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956678941"/>
                  </a:ext>
                </a:extLst>
              </a:tr>
              <a:tr h="158903">
                <a:tc>
                  <a:txBody>
                    <a:bodyPr/>
                    <a:lstStyle/>
                    <a:p>
                      <a:pPr algn="l" fontAlgn="ctr"/>
                      <a:r>
                        <a:rPr lang="en-GB" sz="800" u="none" strike="noStrike">
                          <a:effectLst/>
                        </a:rPr>
                        <a:t>ICD-TV</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3,683</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1,058</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101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484</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396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5,722</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360740409"/>
                  </a:ext>
                </a:extLst>
              </a:tr>
              <a:tr h="158903">
                <a:tc>
                  <a:txBody>
                    <a:bodyPr/>
                    <a:lstStyle/>
                    <a:p>
                      <a:pPr algn="l" fontAlgn="ctr"/>
                      <a:r>
                        <a:rPr lang="en-GB" sz="800" u="none" strike="noStrike">
                          <a:effectLst/>
                        </a:rPr>
                        <a:t>ICD-Subcutaneous</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522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182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77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837</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821143407"/>
                  </a:ext>
                </a:extLst>
              </a:tr>
              <a:tr h="158903">
                <a:tc>
                  <a:txBody>
                    <a:bodyPr/>
                    <a:lstStyle/>
                    <a:p>
                      <a:pPr algn="l" fontAlgn="ctr"/>
                      <a:r>
                        <a:rPr lang="en-GB" sz="800" u="none" strike="noStrike">
                          <a:effectLst/>
                        </a:rPr>
                        <a:t>CRT-P</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2,873</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921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816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390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468</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5,468</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1675838306"/>
                  </a:ext>
                </a:extLst>
              </a:tr>
              <a:tr h="158903">
                <a:tc>
                  <a:txBody>
                    <a:bodyPr/>
                    <a:lstStyle/>
                    <a:p>
                      <a:pPr algn="l" fontAlgn="ctr"/>
                      <a:r>
                        <a:rPr lang="en-GB" sz="800" u="none" strike="noStrike">
                          <a:effectLst/>
                        </a:rPr>
                        <a:t>CRT-D</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2,266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1,485</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572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531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380</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5,234</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406100852"/>
                  </a:ext>
                </a:extLst>
              </a:tr>
              <a:tr h="158903">
                <a:tc>
                  <a:txBody>
                    <a:bodyPr/>
                    <a:lstStyle/>
                    <a:p>
                      <a:pPr algn="l" fontAlgn="ctr"/>
                      <a:r>
                        <a:rPr lang="en-GB" sz="800" u="none" strike="noStrike">
                          <a:effectLst/>
                        </a:rPr>
                        <a:t>Other/blank</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1,171</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406</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57</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652</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2,555</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4,842</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724155643"/>
                  </a:ext>
                </a:extLst>
              </a:tr>
              <a:tr h="158903">
                <a:tc>
                  <a:txBody>
                    <a:bodyPr/>
                    <a:lstStyle/>
                    <a:p>
                      <a:pPr algn="l" fontAlgn="ctr"/>
                      <a:r>
                        <a:rPr lang="en-GB" sz="800" u="none" strike="noStrike">
                          <a:effectLst/>
                        </a:rPr>
                        <a:t>ILR</a:t>
                      </a: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a:t>
                      </a: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r>
                        <a:rPr lang="en-GB" sz="800" u="none" strike="noStrike">
                          <a:effectLst/>
                        </a:rPr>
                        <a:t>9,832</a:t>
                      </a: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1610734934"/>
                  </a:ext>
                </a:extLst>
              </a:tr>
              <a:tr h="120671">
                <a:tc>
                  <a:txBody>
                    <a:bodyPr/>
                    <a:lstStyle/>
                    <a:p>
                      <a:pPr algn="l" fontAlgn="ctr"/>
                      <a:endParaRPr lang="en-GB" sz="800" b="0" i="0" u="none" strike="noStrike">
                        <a:solidFill>
                          <a:srgbClr val="000000"/>
                        </a:solidFill>
                        <a:effectLst/>
                        <a:latin typeface="Helvetica" pitchFamily="2"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2194576723"/>
                  </a:ext>
                </a:extLst>
              </a:tr>
              <a:tr h="158903">
                <a:tc>
                  <a:txBody>
                    <a:bodyPr/>
                    <a:lstStyle/>
                    <a:p>
                      <a:pPr algn="l" fontAlgn="ctr"/>
                      <a:r>
                        <a:rPr lang="en-GB" sz="800" u="none" strike="noStrike">
                          <a:effectLst/>
                        </a:rPr>
                        <a:t>Pacemaker</a:t>
                      </a:r>
                      <a:endParaRPr lang="en-GB" sz="800" b="0" i="0" u="none" strike="noStrike">
                        <a:solidFill>
                          <a:srgbClr val="000000"/>
                        </a:solidFill>
                        <a:effectLst/>
                        <a:latin typeface="Calibri" panose="020F0502020204030204" pitchFamily="34" charset="0"/>
                      </a:endParaRPr>
                    </a:p>
                  </a:txBody>
                  <a:tcPr marL="4313" marR="4313" marT="4313" marB="0" anchor="ctr"/>
                </a:tc>
                <a:tc gridSpan="2">
                  <a:txBody>
                    <a:bodyPr/>
                    <a:lstStyle/>
                    <a:p>
                      <a:pPr algn="l" fontAlgn="ctr"/>
                      <a:r>
                        <a:rPr lang="en-GB" sz="800" u="none" strike="noStrike">
                          <a:effectLst/>
                        </a:rPr>
                        <a:t>AAIR, VVIR, DDDR, VDDR</a:t>
                      </a:r>
                      <a:endParaRPr lang="en-GB" sz="800" b="0" i="0" u="none" strike="noStrike">
                        <a:solidFill>
                          <a:srgbClr val="000000"/>
                        </a:solidFill>
                        <a:effectLst/>
                        <a:latin typeface="Calibri" panose="020F0502020204030204" pitchFamily="34" charset="0"/>
                      </a:endParaRPr>
                    </a:p>
                  </a:txBody>
                  <a:tcPr marL="4313" marR="4313" marT="4313" marB="0" anchor="ctr"/>
                </a:tc>
                <a:tc hMerge="1">
                  <a:txBody>
                    <a:bodyPr/>
                    <a:lstStyle/>
                    <a:p>
                      <a:endParaRPr lang="en-GB"/>
                    </a:p>
                  </a:txBody>
                  <a:tcP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792661387"/>
                  </a:ext>
                </a:extLst>
              </a:tr>
              <a:tr h="158903">
                <a:tc>
                  <a:txBody>
                    <a:bodyPr/>
                    <a:lstStyle/>
                    <a:p>
                      <a:pPr algn="l" fontAlgn="ctr"/>
                      <a:r>
                        <a:rPr lang="en-GB" sz="800" u="none" strike="noStrike">
                          <a:effectLst/>
                        </a:rPr>
                        <a:t>LCP</a:t>
                      </a:r>
                      <a:endParaRPr lang="en-GB" sz="800" b="0" i="0" u="none" strike="noStrike">
                        <a:solidFill>
                          <a:srgbClr val="000000"/>
                        </a:solidFill>
                        <a:effectLst/>
                        <a:latin typeface="Calibri" panose="020F0502020204030204" pitchFamily="34" charset="0"/>
                      </a:endParaRPr>
                    </a:p>
                  </a:txBody>
                  <a:tcPr marL="4313" marR="4313" marT="4313" marB="0" anchor="ctr"/>
                </a:tc>
                <a:tc gridSpan="5">
                  <a:txBody>
                    <a:bodyPr/>
                    <a:lstStyle/>
                    <a:p>
                      <a:pPr algn="l" fontAlgn="ctr"/>
                      <a:r>
                        <a:rPr lang="en-GB" sz="800" u="none" strike="noStrike">
                          <a:effectLst/>
                        </a:rPr>
                        <a:t>Leadless cardiac pacemaker, identified from field 3.20, generator model</a:t>
                      </a:r>
                      <a:endParaRPr lang="en-GB" sz="800" b="0" i="0" u="none" strike="noStrike">
                        <a:solidFill>
                          <a:srgbClr val="000000"/>
                        </a:solidFill>
                        <a:effectLst/>
                        <a:latin typeface="Calibri" panose="020F0502020204030204" pitchFamily="34" charset="0"/>
                      </a:endParaRPr>
                    </a:p>
                  </a:txBody>
                  <a:tcPr marL="4313" marR="4313" marT="4313"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531694660"/>
                  </a:ext>
                </a:extLst>
              </a:tr>
              <a:tr h="158903">
                <a:tc>
                  <a:txBody>
                    <a:bodyPr/>
                    <a:lstStyle/>
                    <a:p>
                      <a:pPr algn="l" fontAlgn="ctr"/>
                      <a:r>
                        <a:rPr lang="en-GB" sz="800" u="none" strike="noStrike">
                          <a:effectLst/>
                        </a:rPr>
                        <a:t>ICD-TV</a:t>
                      </a:r>
                      <a:endParaRPr lang="en-GB" sz="800" b="0" i="0" u="none" strike="noStrike">
                        <a:solidFill>
                          <a:srgbClr val="000000"/>
                        </a:solidFill>
                        <a:effectLst/>
                        <a:latin typeface="Calibri" panose="020F0502020204030204" pitchFamily="34" charset="0"/>
                      </a:endParaRPr>
                    </a:p>
                  </a:txBody>
                  <a:tcPr marL="4313" marR="4313" marT="4313" marB="0" anchor="ctr"/>
                </a:tc>
                <a:tc gridSpan="2">
                  <a:txBody>
                    <a:bodyPr/>
                    <a:lstStyle/>
                    <a:p>
                      <a:pPr algn="l" fontAlgn="ctr"/>
                      <a:r>
                        <a:rPr lang="en-GB" sz="800" u="none" strike="noStrike">
                          <a:effectLst/>
                        </a:rPr>
                        <a:t>ICD-VR, ICD-DR, ICD-VDDR</a:t>
                      </a:r>
                      <a:endParaRPr lang="en-GB" sz="800" b="0" i="0" u="none" strike="noStrike">
                        <a:solidFill>
                          <a:srgbClr val="000000"/>
                        </a:solidFill>
                        <a:effectLst/>
                        <a:latin typeface="Calibri" panose="020F0502020204030204" pitchFamily="34" charset="0"/>
                      </a:endParaRPr>
                    </a:p>
                  </a:txBody>
                  <a:tcPr marL="4313" marR="4313" marT="4313" marB="0" anchor="ctr"/>
                </a:tc>
                <a:tc hMerge="1">
                  <a:txBody>
                    <a:bodyPr/>
                    <a:lstStyle/>
                    <a:p>
                      <a:endParaRPr lang="en-GB"/>
                    </a:p>
                  </a:txBody>
                  <a:tcP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1487983435"/>
                  </a:ext>
                </a:extLst>
              </a:tr>
              <a:tr h="158903">
                <a:tc gridSpan="3">
                  <a:txBody>
                    <a:bodyPr/>
                    <a:lstStyle/>
                    <a:p>
                      <a:pPr algn="l" fontAlgn="ctr"/>
                      <a:r>
                        <a:rPr lang="en-GB" sz="800" u="none" strike="noStrike">
                          <a:effectLst/>
                        </a:rPr>
                        <a:t>Note - if field 3.11 or 3.12 blank, not reported</a:t>
                      </a:r>
                      <a:endParaRPr lang="en-GB" sz="800" b="0" i="0" u="none" strike="noStrike">
                        <a:solidFill>
                          <a:srgbClr val="000000"/>
                        </a:solidFill>
                        <a:effectLst/>
                        <a:latin typeface="Calibri" panose="020F0502020204030204" pitchFamily="34" charset="0"/>
                      </a:endParaRPr>
                    </a:p>
                  </a:txBody>
                  <a:tcPr marL="4313" marR="4313" marT="4313" marB="0" anchor="ctr"/>
                </a:tc>
                <a:tc hMerge="1">
                  <a:txBody>
                    <a:bodyPr/>
                    <a:lstStyle/>
                    <a:p>
                      <a:endParaRPr lang="en-GB"/>
                    </a:p>
                  </a:txBody>
                  <a:tcPr/>
                </a:tc>
                <a:tc hMerge="1">
                  <a:txBody>
                    <a:bodyPr/>
                    <a:lstStyle/>
                    <a:p>
                      <a:endParaRPr lang="en-GB"/>
                    </a:p>
                  </a:txBody>
                  <a:tcP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3940530893"/>
                  </a:ext>
                </a:extLst>
              </a:tr>
              <a:tr h="158903">
                <a:tc gridSpan="5">
                  <a:txBody>
                    <a:bodyPr/>
                    <a:lstStyle/>
                    <a:p>
                      <a:pPr algn="l" fontAlgn="ctr"/>
                      <a:r>
                        <a:rPr lang="en-GB" sz="800" u="none" strike="noStrike">
                          <a:effectLst/>
                        </a:rPr>
                        <a:t>When 3.11 = 9 - monitor procedure, that is not broken down by intervention category</a:t>
                      </a:r>
                      <a:endParaRPr lang="en-GB" sz="800" b="0" i="0" u="none" strike="noStrike">
                        <a:solidFill>
                          <a:srgbClr val="000000"/>
                        </a:solidFill>
                        <a:effectLst/>
                        <a:latin typeface="Calibri" panose="020F0502020204030204" pitchFamily="34" charset="0"/>
                      </a:endParaRPr>
                    </a:p>
                  </a:txBody>
                  <a:tcPr marL="4313" marR="4313" marT="4313"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endParaRPr lang="en-GB" sz="800" b="0" i="0" u="none" strike="noStrike">
                        <a:solidFill>
                          <a:srgbClr val="000000"/>
                        </a:solidFill>
                        <a:effectLst/>
                        <a:latin typeface="Calibri" panose="020F0502020204030204" pitchFamily="34" charset="0"/>
                      </a:endParaRPr>
                    </a:p>
                  </a:txBody>
                  <a:tcPr marL="4313" marR="4313" marT="4313" marB="0" anchor="ctr"/>
                </a:tc>
                <a:tc>
                  <a:txBody>
                    <a:bodyPr/>
                    <a:lstStyle/>
                    <a:p>
                      <a:pPr algn="ctr" fontAlgn="ctr"/>
                      <a:endParaRPr lang="en-GB" sz="800" b="0" i="0" u="none" strike="noStrike" dirty="0">
                        <a:solidFill>
                          <a:srgbClr val="000000"/>
                        </a:solidFill>
                        <a:effectLst/>
                        <a:latin typeface="Calibri" panose="020F0502020204030204" pitchFamily="34" charset="0"/>
                      </a:endParaRPr>
                    </a:p>
                  </a:txBody>
                  <a:tcPr marL="4313" marR="4313" marT="4313" marB="0" anchor="ctr"/>
                </a:tc>
                <a:extLst>
                  <a:ext uri="{0D108BD9-81ED-4DB2-BD59-A6C34878D82A}">
                    <a16:rowId xmlns:a16="http://schemas.microsoft.com/office/drawing/2014/main" val="2304251073"/>
                  </a:ext>
                </a:extLst>
              </a:tr>
            </a:tbl>
          </a:graphicData>
        </a:graphic>
      </p:graphicFrame>
    </p:spTree>
    <p:extLst>
      <p:ext uri="{BB962C8B-B14F-4D97-AF65-F5344CB8AC3E}">
        <p14:creationId xmlns:p14="http://schemas.microsoft.com/office/powerpoint/2010/main" val="1994838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71C91F-3133-7D98-EC64-E3790B79D48D}"/>
              </a:ext>
            </a:extLst>
          </p:cNvPr>
          <p:cNvSpPr>
            <a:spLocks noGrp="1"/>
          </p:cNvSpPr>
          <p:nvPr>
            <p:ph type="title"/>
          </p:nvPr>
        </p:nvSpPr>
        <p:spPr/>
        <p:txBody>
          <a:bodyPr/>
          <a:lstStyle/>
          <a:p>
            <a:r>
              <a:rPr lang="en-GB" dirty="0"/>
              <a:t>Reported Activity – England &amp; Wales</a:t>
            </a:r>
          </a:p>
        </p:txBody>
      </p:sp>
      <p:graphicFrame>
        <p:nvGraphicFramePr>
          <p:cNvPr id="9" name="Table 9">
            <a:extLst>
              <a:ext uri="{FF2B5EF4-FFF2-40B4-BE49-F238E27FC236}">
                <a16:creationId xmlns:a16="http://schemas.microsoft.com/office/drawing/2014/main" id="{7B5E0703-F614-04FA-BDF4-96E5D1A71480}"/>
              </a:ext>
            </a:extLst>
          </p:cNvPr>
          <p:cNvGraphicFramePr>
            <a:graphicFrameLocks noGrp="1"/>
          </p:cNvGraphicFramePr>
          <p:nvPr>
            <p:ph sz="half" idx="1"/>
            <p:extLst>
              <p:ext uri="{D42A27DB-BD31-4B8C-83A1-F6EECF244321}">
                <p14:modId xmlns:p14="http://schemas.microsoft.com/office/powerpoint/2010/main" val="3745749345"/>
              </p:ext>
            </p:extLst>
          </p:nvPr>
        </p:nvGraphicFramePr>
        <p:xfrm>
          <a:off x="838200" y="2133842"/>
          <a:ext cx="4962463" cy="1854200"/>
        </p:xfrm>
        <a:graphic>
          <a:graphicData uri="http://schemas.openxmlformats.org/drawingml/2006/table">
            <a:tbl>
              <a:tblPr firstRow="1" bandRow="1">
                <a:tableStyleId>{5C22544A-7EE6-4342-B048-85BDC9FD1C3A}</a:tableStyleId>
              </a:tblPr>
              <a:tblGrid>
                <a:gridCol w="1666177">
                  <a:extLst>
                    <a:ext uri="{9D8B030D-6E8A-4147-A177-3AD203B41FA5}">
                      <a16:colId xmlns:a16="http://schemas.microsoft.com/office/drawing/2014/main" val="3586233301"/>
                    </a:ext>
                  </a:extLst>
                </a:gridCol>
                <a:gridCol w="1000443">
                  <a:extLst>
                    <a:ext uri="{9D8B030D-6E8A-4147-A177-3AD203B41FA5}">
                      <a16:colId xmlns:a16="http://schemas.microsoft.com/office/drawing/2014/main" val="808500601"/>
                    </a:ext>
                  </a:extLst>
                </a:gridCol>
                <a:gridCol w="1000443">
                  <a:extLst>
                    <a:ext uri="{9D8B030D-6E8A-4147-A177-3AD203B41FA5}">
                      <a16:colId xmlns:a16="http://schemas.microsoft.com/office/drawing/2014/main" val="3598829045"/>
                    </a:ext>
                  </a:extLst>
                </a:gridCol>
                <a:gridCol w="1295400">
                  <a:extLst>
                    <a:ext uri="{9D8B030D-6E8A-4147-A177-3AD203B41FA5}">
                      <a16:colId xmlns:a16="http://schemas.microsoft.com/office/drawing/2014/main" val="3559251154"/>
                    </a:ext>
                  </a:extLst>
                </a:gridCol>
              </a:tblGrid>
              <a:tr h="370840">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England</a:t>
                      </a:r>
                    </a:p>
                  </a:txBody>
                  <a:tcPr anchor="ctr"/>
                </a:tc>
                <a:tc hMerge="1">
                  <a:txBody>
                    <a:bodyPr/>
                    <a:lstStyle/>
                    <a:p>
                      <a:pPr algn="ctr"/>
                      <a:endParaRPr lang="en-GB" dirty="0"/>
                    </a:p>
                  </a:txBody>
                  <a:tcPr anchor="ctr"/>
                </a:tc>
                <a:tc hMerge="1">
                  <a:txBody>
                    <a:bodyPr/>
                    <a:lstStyle/>
                    <a:p>
                      <a:pPr algn="ctr"/>
                      <a:endParaRPr lang="en-GB" dirty="0"/>
                    </a:p>
                  </a:txBody>
                  <a:tcPr anchor="ctr"/>
                </a:tc>
                <a:tc hMerge="1">
                  <a:txBody>
                    <a:bodyPr/>
                    <a:lstStyle/>
                    <a:p>
                      <a:pPr algn="ctr"/>
                      <a:endParaRPr lang="en-GB" dirty="0"/>
                    </a:p>
                  </a:txBody>
                  <a:tcPr anchor="ctr"/>
                </a:tc>
                <a:extLst>
                  <a:ext uri="{0D108BD9-81ED-4DB2-BD59-A6C34878D82A}">
                    <a16:rowId xmlns:a16="http://schemas.microsoft.com/office/drawing/2014/main" val="1069738645"/>
                  </a:ext>
                </a:extLst>
              </a:tr>
              <a:tr h="370840">
                <a:tc>
                  <a:txBody>
                    <a:bodyPr/>
                    <a:lstStyle/>
                    <a:p>
                      <a:r>
                        <a:rPr lang="en-GB" b="1" dirty="0">
                          <a:solidFill>
                            <a:schemeClr val="bg1"/>
                          </a:solidFill>
                        </a:rPr>
                        <a:t>System</a:t>
                      </a:r>
                    </a:p>
                  </a:txBody>
                  <a:tcPr anchor="ctr">
                    <a:solidFill>
                      <a:srgbClr val="4472C4"/>
                    </a:solidFill>
                  </a:tcPr>
                </a:tc>
                <a:tc>
                  <a:txBody>
                    <a:bodyPr/>
                    <a:lstStyle/>
                    <a:p>
                      <a:pPr algn="ctr"/>
                      <a:r>
                        <a:rPr lang="en-GB" b="1" dirty="0">
                          <a:solidFill>
                            <a:schemeClr val="bg1"/>
                          </a:solidFill>
                        </a:rPr>
                        <a:t>2020-21</a:t>
                      </a:r>
                    </a:p>
                  </a:txBody>
                  <a:tcPr anchor="ctr">
                    <a:solidFill>
                      <a:srgbClr val="4472C4"/>
                    </a:solidFill>
                  </a:tcPr>
                </a:tc>
                <a:tc>
                  <a:txBody>
                    <a:bodyPr/>
                    <a:lstStyle/>
                    <a:p>
                      <a:pPr algn="ctr"/>
                      <a:r>
                        <a:rPr lang="en-GB" b="1" dirty="0">
                          <a:solidFill>
                            <a:schemeClr val="bg1"/>
                          </a:solidFill>
                        </a:rPr>
                        <a:t>2021-22</a:t>
                      </a:r>
                    </a:p>
                  </a:txBody>
                  <a:tcPr anchor="ctr">
                    <a:solidFill>
                      <a:srgbClr val="4472C4"/>
                    </a:solidFill>
                  </a:tcPr>
                </a:tc>
                <a:tc>
                  <a:txBody>
                    <a:bodyPr/>
                    <a:lstStyle/>
                    <a:p>
                      <a:pPr algn="ctr"/>
                      <a:r>
                        <a:rPr lang="en-GB" b="1" dirty="0">
                          <a:solidFill>
                            <a:schemeClr val="bg1"/>
                          </a:solidFill>
                        </a:rPr>
                        <a:t>% Change</a:t>
                      </a:r>
                    </a:p>
                  </a:txBody>
                  <a:tcPr anchor="ctr">
                    <a:solidFill>
                      <a:srgbClr val="4472C4"/>
                    </a:solidFill>
                  </a:tcPr>
                </a:tc>
                <a:extLst>
                  <a:ext uri="{0D108BD9-81ED-4DB2-BD59-A6C34878D82A}">
                    <a16:rowId xmlns:a16="http://schemas.microsoft.com/office/drawing/2014/main" val="2159058869"/>
                  </a:ext>
                </a:extLst>
              </a:tr>
              <a:tr h="370840">
                <a:tc>
                  <a:txBody>
                    <a:bodyPr/>
                    <a:lstStyle/>
                    <a:p>
                      <a:r>
                        <a:rPr lang="en-GB" dirty="0"/>
                        <a:t>Pacemaker</a:t>
                      </a:r>
                    </a:p>
                  </a:txBody>
                  <a:tcPr anchor="ctr"/>
                </a:tc>
                <a:tc>
                  <a:txBody>
                    <a:bodyPr/>
                    <a:lstStyle/>
                    <a:p>
                      <a:pPr algn="ctr"/>
                      <a:r>
                        <a:rPr lang="en-GB" dirty="0"/>
                        <a:t>33,738</a:t>
                      </a:r>
                    </a:p>
                  </a:txBody>
                  <a:tcPr anchor="ctr"/>
                </a:tc>
                <a:tc>
                  <a:txBody>
                    <a:bodyPr/>
                    <a:lstStyle/>
                    <a:p>
                      <a:pPr algn="ctr"/>
                      <a:r>
                        <a:rPr lang="en-GB" dirty="0"/>
                        <a:t>35,904</a:t>
                      </a:r>
                    </a:p>
                  </a:txBody>
                  <a:tcPr anchor="ctr"/>
                </a:tc>
                <a:tc>
                  <a:txBody>
                    <a:bodyPr/>
                    <a:lstStyle/>
                    <a:p>
                      <a:pPr algn="ctr"/>
                      <a:r>
                        <a:rPr lang="en-GB" dirty="0"/>
                        <a:t>6.4</a:t>
                      </a:r>
                    </a:p>
                  </a:txBody>
                  <a:tcPr anchor="ctr"/>
                </a:tc>
                <a:extLst>
                  <a:ext uri="{0D108BD9-81ED-4DB2-BD59-A6C34878D82A}">
                    <a16:rowId xmlns:a16="http://schemas.microsoft.com/office/drawing/2014/main" val="4039145540"/>
                  </a:ext>
                </a:extLst>
              </a:tr>
              <a:tr h="370840">
                <a:tc>
                  <a:txBody>
                    <a:bodyPr/>
                    <a:lstStyle/>
                    <a:p>
                      <a:r>
                        <a:rPr lang="en-GB" dirty="0"/>
                        <a:t>ICD (not CRT-D)</a:t>
                      </a:r>
                    </a:p>
                  </a:txBody>
                  <a:tcPr anchor="ctr"/>
                </a:tc>
                <a:tc>
                  <a:txBody>
                    <a:bodyPr/>
                    <a:lstStyle/>
                    <a:p>
                      <a:pPr algn="ctr"/>
                      <a:r>
                        <a:rPr lang="en-GB" dirty="0"/>
                        <a:t>4,890</a:t>
                      </a:r>
                    </a:p>
                  </a:txBody>
                  <a:tcPr anchor="ctr"/>
                </a:tc>
                <a:tc>
                  <a:txBody>
                    <a:bodyPr/>
                    <a:lstStyle/>
                    <a:p>
                      <a:pPr algn="ctr"/>
                      <a:r>
                        <a:rPr lang="en-GB" dirty="0"/>
                        <a:t>5,581</a:t>
                      </a:r>
                    </a:p>
                  </a:txBody>
                  <a:tcPr anchor="ctr"/>
                </a:tc>
                <a:tc>
                  <a:txBody>
                    <a:bodyPr/>
                    <a:lstStyle/>
                    <a:p>
                      <a:pPr algn="ctr"/>
                      <a:r>
                        <a:rPr lang="en-GB" dirty="0"/>
                        <a:t>14.1</a:t>
                      </a:r>
                    </a:p>
                  </a:txBody>
                  <a:tcPr anchor="ctr"/>
                </a:tc>
                <a:extLst>
                  <a:ext uri="{0D108BD9-81ED-4DB2-BD59-A6C34878D82A}">
                    <a16:rowId xmlns:a16="http://schemas.microsoft.com/office/drawing/2014/main" val="1445859625"/>
                  </a:ext>
                </a:extLst>
              </a:tr>
              <a:tr h="370840">
                <a:tc>
                  <a:txBody>
                    <a:bodyPr/>
                    <a:lstStyle/>
                    <a:p>
                      <a:r>
                        <a:rPr lang="en-GB" dirty="0"/>
                        <a:t>CRT-P/D</a:t>
                      </a:r>
                    </a:p>
                  </a:txBody>
                  <a:tcPr anchor="ctr"/>
                </a:tc>
                <a:tc>
                  <a:txBody>
                    <a:bodyPr/>
                    <a:lstStyle/>
                    <a:p>
                      <a:pPr algn="ctr"/>
                      <a:r>
                        <a:rPr lang="en-GB" dirty="0"/>
                        <a:t>7,782</a:t>
                      </a:r>
                    </a:p>
                  </a:txBody>
                  <a:tcPr anchor="ctr"/>
                </a:tc>
                <a:tc>
                  <a:txBody>
                    <a:bodyPr/>
                    <a:lstStyle/>
                    <a:p>
                      <a:pPr algn="ctr"/>
                      <a:r>
                        <a:rPr lang="en-GB" dirty="0"/>
                        <a:t>8,894</a:t>
                      </a:r>
                    </a:p>
                  </a:txBody>
                  <a:tcPr anchor="ctr"/>
                </a:tc>
                <a:tc>
                  <a:txBody>
                    <a:bodyPr/>
                    <a:lstStyle/>
                    <a:p>
                      <a:pPr algn="ctr"/>
                      <a:r>
                        <a:rPr lang="en-GB" dirty="0"/>
                        <a:t>14.3</a:t>
                      </a:r>
                    </a:p>
                  </a:txBody>
                  <a:tcPr anchor="ctr"/>
                </a:tc>
                <a:extLst>
                  <a:ext uri="{0D108BD9-81ED-4DB2-BD59-A6C34878D82A}">
                    <a16:rowId xmlns:a16="http://schemas.microsoft.com/office/drawing/2014/main" val="936553041"/>
                  </a:ext>
                </a:extLst>
              </a:tr>
            </a:tbl>
          </a:graphicData>
        </a:graphic>
      </p:graphicFrame>
      <p:sp>
        <p:nvSpPr>
          <p:cNvPr id="8" name="Content Placeholder 7">
            <a:extLst>
              <a:ext uri="{FF2B5EF4-FFF2-40B4-BE49-F238E27FC236}">
                <a16:creationId xmlns:a16="http://schemas.microsoft.com/office/drawing/2014/main" id="{C40A6353-6351-8A9F-E3B5-AEDF9E85B64C}"/>
              </a:ext>
            </a:extLst>
          </p:cNvPr>
          <p:cNvSpPr>
            <a:spLocks noGrp="1"/>
          </p:cNvSpPr>
          <p:nvPr>
            <p:ph sz="half" idx="2"/>
          </p:nvPr>
        </p:nvSpPr>
        <p:spPr/>
        <p:txBody>
          <a:bodyPr anchor="ctr">
            <a:normAutofit fontScale="47500" lnSpcReduction="20000"/>
          </a:bodyPr>
          <a:lstStyle/>
          <a:p>
            <a:pPr marL="0" indent="0">
              <a:lnSpc>
                <a:spcPct val="140000"/>
              </a:lnSpc>
              <a:spcBef>
                <a:spcPts val="0"/>
              </a:spcBef>
              <a:buNone/>
            </a:pPr>
            <a:r>
              <a:rPr lang="en-GB" dirty="0"/>
              <a:t>This table shows changes in reported activity. It uses data from two fields. The first field is “3.11, intervention category”. The second is “3.12, maximum system capability”. These two are combined together as follows:</a:t>
            </a:r>
          </a:p>
          <a:p>
            <a:pPr marL="0" indent="0">
              <a:lnSpc>
                <a:spcPct val="140000"/>
              </a:lnSpc>
              <a:spcBef>
                <a:spcPts val="0"/>
              </a:spcBef>
              <a:buNone/>
            </a:pPr>
            <a:r>
              <a:rPr lang="en-GB" dirty="0"/>
              <a:t> </a:t>
            </a:r>
          </a:p>
          <a:p>
            <a:pPr marL="0" indent="0">
              <a:lnSpc>
                <a:spcPct val="140000"/>
              </a:lnSpc>
              <a:spcBef>
                <a:spcPts val="0"/>
              </a:spcBef>
              <a:buNone/>
            </a:pPr>
            <a:r>
              <a:rPr lang="en-GB" dirty="0"/>
              <a:t>From 3.11, intervention category, the following (1-5) are included:	</a:t>
            </a:r>
          </a:p>
          <a:p>
            <a:pPr marL="0" indent="0">
              <a:lnSpc>
                <a:spcPct val="140000"/>
              </a:lnSpc>
              <a:spcBef>
                <a:spcPts val="0"/>
              </a:spcBef>
              <a:buNone/>
            </a:pPr>
            <a:r>
              <a:rPr lang="en-GB" dirty="0"/>
              <a:t>New system (first implant)</a:t>
            </a:r>
          </a:p>
          <a:p>
            <a:pPr marL="0" indent="0">
              <a:lnSpc>
                <a:spcPct val="140000"/>
              </a:lnSpc>
              <a:spcBef>
                <a:spcPts val="0"/>
              </a:spcBef>
              <a:buNone/>
            </a:pPr>
            <a:r>
              <a:rPr lang="en-GB" dirty="0"/>
              <a:t>Generator change</a:t>
            </a:r>
          </a:p>
          <a:p>
            <a:pPr marL="0" indent="0">
              <a:lnSpc>
                <a:spcPct val="140000"/>
              </a:lnSpc>
              <a:spcBef>
                <a:spcPts val="0"/>
              </a:spcBef>
              <a:buNone/>
            </a:pPr>
            <a:r>
              <a:rPr lang="en-GB" dirty="0"/>
              <a:t>Upgrade</a:t>
            </a:r>
          </a:p>
          <a:p>
            <a:pPr marL="0" indent="0">
              <a:lnSpc>
                <a:spcPct val="140000"/>
              </a:lnSpc>
              <a:spcBef>
                <a:spcPts val="0"/>
              </a:spcBef>
              <a:buNone/>
            </a:pPr>
            <a:r>
              <a:rPr lang="en-GB" dirty="0"/>
              <a:t>Generator + lead change</a:t>
            </a:r>
          </a:p>
          <a:p>
            <a:pPr marL="0" indent="0">
              <a:lnSpc>
                <a:spcPct val="140000"/>
              </a:lnSpc>
              <a:spcBef>
                <a:spcPts val="0"/>
              </a:spcBef>
              <a:buNone/>
            </a:pPr>
            <a:r>
              <a:rPr lang="en-GB" dirty="0"/>
              <a:t>Downgrade</a:t>
            </a:r>
          </a:p>
          <a:p>
            <a:pPr marL="0" indent="0">
              <a:lnSpc>
                <a:spcPct val="140000"/>
              </a:lnSpc>
              <a:spcBef>
                <a:spcPts val="0"/>
              </a:spcBef>
              <a:buNone/>
            </a:pPr>
            <a:r>
              <a:rPr lang="en-GB" dirty="0"/>
              <a:t> </a:t>
            </a:r>
          </a:p>
          <a:p>
            <a:pPr marL="0" indent="0">
              <a:lnSpc>
                <a:spcPct val="140000"/>
              </a:lnSpc>
              <a:spcBef>
                <a:spcPts val="0"/>
              </a:spcBef>
              <a:buNone/>
            </a:pPr>
            <a:r>
              <a:rPr lang="en-GB" dirty="0"/>
              <a:t>From 3.12, maximum system capability:</a:t>
            </a:r>
          </a:p>
          <a:p>
            <a:pPr marL="0" indent="0">
              <a:lnSpc>
                <a:spcPct val="140000"/>
              </a:lnSpc>
              <a:spcBef>
                <a:spcPts val="0"/>
              </a:spcBef>
              <a:buNone/>
            </a:pPr>
            <a:r>
              <a:rPr lang="en-GB" dirty="0"/>
              <a:t>Pacemaker: 	AAIR, VVIR, DDDR. </a:t>
            </a:r>
          </a:p>
          <a:p>
            <a:pPr marL="0" indent="0">
              <a:lnSpc>
                <a:spcPct val="140000"/>
              </a:lnSpc>
              <a:spcBef>
                <a:spcPts val="0"/>
              </a:spcBef>
              <a:buNone/>
            </a:pPr>
            <a:r>
              <a:rPr lang="en-GB" dirty="0"/>
              <a:t>ICD:	ICD-VR, ICD-DR, ICD-SQ</a:t>
            </a:r>
          </a:p>
          <a:p>
            <a:pPr marL="0" indent="0">
              <a:lnSpc>
                <a:spcPct val="140000"/>
              </a:lnSpc>
              <a:spcBef>
                <a:spcPts val="0"/>
              </a:spcBef>
              <a:buNone/>
            </a:pPr>
            <a:r>
              <a:rPr lang="en-GB" dirty="0"/>
              <a:t>CRT-P+D:	CRT-P, CRT-D</a:t>
            </a:r>
          </a:p>
        </p:txBody>
      </p:sp>
      <p:graphicFrame>
        <p:nvGraphicFramePr>
          <p:cNvPr id="10" name="Table 9">
            <a:extLst>
              <a:ext uri="{FF2B5EF4-FFF2-40B4-BE49-F238E27FC236}">
                <a16:creationId xmlns:a16="http://schemas.microsoft.com/office/drawing/2014/main" id="{2D3A0D17-1F37-C906-DDA0-D497817F515F}"/>
              </a:ext>
            </a:extLst>
          </p:cNvPr>
          <p:cNvGraphicFramePr>
            <a:graphicFrameLocks/>
          </p:cNvGraphicFramePr>
          <p:nvPr>
            <p:extLst>
              <p:ext uri="{D42A27DB-BD31-4B8C-83A1-F6EECF244321}">
                <p14:modId xmlns:p14="http://schemas.microsoft.com/office/powerpoint/2010/main" val="3947875181"/>
              </p:ext>
            </p:extLst>
          </p:nvPr>
        </p:nvGraphicFramePr>
        <p:xfrm>
          <a:off x="838200" y="4014546"/>
          <a:ext cx="4962463" cy="1854200"/>
        </p:xfrm>
        <a:graphic>
          <a:graphicData uri="http://schemas.openxmlformats.org/drawingml/2006/table">
            <a:tbl>
              <a:tblPr firstRow="1" bandRow="1">
                <a:tableStyleId>{5C22544A-7EE6-4342-B048-85BDC9FD1C3A}</a:tableStyleId>
              </a:tblPr>
              <a:tblGrid>
                <a:gridCol w="1666177">
                  <a:extLst>
                    <a:ext uri="{9D8B030D-6E8A-4147-A177-3AD203B41FA5}">
                      <a16:colId xmlns:a16="http://schemas.microsoft.com/office/drawing/2014/main" val="3586233301"/>
                    </a:ext>
                  </a:extLst>
                </a:gridCol>
                <a:gridCol w="1000443">
                  <a:extLst>
                    <a:ext uri="{9D8B030D-6E8A-4147-A177-3AD203B41FA5}">
                      <a16:colId xmlns:a16="http://schemas.microsoft.com/office/drawing/2014/main" val="808500601"/>
                    </a:ext>
                  </a:extLst>
                </a:gridCol>
                <a:gridCol w="1000443">
                  <a:extLst>
                    <a:ext uri="{9D8B030D-6E8A-4147-A177-3AD203B41FA5}">
                      <a16:colId xmlns:a16="http://schemas.microsoft.com/office/drawing/2014/main" val="3598829045"/>
                    </a:ext>
                  </a:extLst>
                </a:gridCol>
                <a:gridCol w="1295400">
                  <a:extLst>
                    <a:ext uri="{9D8B030D-6E8A-4147-A177-3AD203B41FA5}">
                      <a16:colId xmlns:a16="http://schemas.microsoft.com/office/drawing/2014/main" val="3559251154"/>
                    </a:ext>
                  </a:extLst>
                </a:gridCol>
              </a:tblGrid>
              <a:tr h="370840">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Wales</a:t>
                      </a:r>
                    </a:p>
                  </a:txBody>
                  <a:tcPr anchor="ctr"/>
                </a:tc>
                <a:tc hMerge="1">
                  <a:txBody>
                    <a:bodyPr/>
                    <a:lstStyle/>
                    <a:p>
                      <a:pPr algn="ctr"/>
                      <a:endParaRPr lang="en-GB" dirty="0"/>
                    </a:p>
                  </a:txBody>
                  <a:tcPr anchor="ctr"/>
                </a:tc>
                <a:tc hMerge="1">
                  <a:txBody>
                    <a:bodyPr/>
                    <a:lstStyle/>
                    <a:p>
                      <a:pPr algn="ctr"/>
                      <a:endParaRPr lang="en-GB" dirty="0"/>
                    </a:p>
                  </a:txBody>
                  <a:tcPr anchor="ctr"/>
                </a:tc>
                <a:tc hMerge="1">
                  <a:txBody>
                    <a:bodyPr/>
                    <a:lstStyle/>
                    <a:p>
                      <a:pPr algn="ctr"/>
                      <a:endParaRPr lang="en-GB" dirty="0"/>
                    </a:p>
                  </a:txBody>
                  <a:tcPr anchor="ctr"/>
                </a:tc>
                <a:extLst>
                  <a:ext uri="{0D108BD9-81ED-4DB2-BD59-A6C34878D82A}">
                    <a16:rowId xmlns:a16="http://schemas.microsoft.com/office/drawing/2014/main" val="1757071919"/>
                  </a:ext>
                </a:extLst>
              </a:tr>
              <a:tr h="370840">
                <a:tc>
                  <a:txBody>
                    <a:bodyPr/>
                    <a:lstStyle/>
                    <a:p>
                      <a:r>
                        <a:rPr lang="en-GB" b="1" dirty="0">
                          <a:solidFill>
                            <a:schemeClr val="bg1"/>
                          </a:solidFill>
                        </a:rPr>
                        <a:t>System</a:t>
                      </a:r>
                    </a:p>
                  </a:txBody>
                  <a:tcPr anchor="ctr">
                    <a:solidFill>
                      <a:srgbClr val="4472C4"/>
                    </a:solidFill>
                  </a:tcPr>
                </a:tc>
                <a:tc>
                  <a:txBody>
                    <a:bodyPr/>
                    <a:lstStyle/>
                    <a:p>
                      <a:pPr algn="ctr"/>
                      <a:r>
                        <a:rPr lang="en-GB" b="1" dirty="0">
                          <a:solidFill>
                            <a:schemeClr val="bg1"/>
                          </a:solidFill>
                        </a:rPr>
                        <a:t>2020-21</a:t>
                      </a:r>
                    </a:p>
                  </a:txBody>
                  <a:tcPr anchor="ctr">
                    <a:solidFill>
                      <a:srgbClr val="4472C4"/>
                    </a:solidFill>
                  </a:tcPr>
                </a:tc>
                <a:tc>
                  <a:txBody>
                    <a:bodyPr/>
                    <a:lstStyle/>
                    <a:p>
                      <a:pPr algn="ctr"/>
                      <a:r>
                        <a:rPr lang="en-GB" b="1" dirty="0">
                          <a:solidFill>
                            <a:schemeClr val="bg1"/>
                          </a:solidFill>
                        </a:rPr>
                        <a:t>2021-22</a:t>
                      </a:r>
                    </a:p>
                  </a:txBody>
                  <a:tcPr anchor="ctr">
                    <a:solidFill>
                      <a:srgbClr val="4472C4"/>
                    </a:solidFill>
                  </a:tcPr>
                </a:tc>
                <a:tc>
                  <a:txBody>
                    <a:bodyPr/>
                    <a:lstStyle/>
                    <a:p>
                      <a:pPr algn="ctr"/>
                      <a:r>
                        <a:rPr lang="en-GB" b="1" dirty="0">
                          <a:solidFill>
                            <a:schemeClr val="bg1"/>
                          </a:solidFill>
                        </a:rPr>
                        <a:t>% Change</a:t>
                      </a:r>
                    </a:p>
                  </a:txBody>
                  <a:tcPr anchor="ctr">
                    <a:solidFill>
                      <a:srgbClr val="4472C4"/>
                    </a:solidFill>
                  </a:tcPr>
                </a:tc>
                <a:extLst>
                  <a:ext uri="{0D108BD9-81ED-4DB2-BD59-A6C34878D82A}">
                    <a16:rowId xmlns:a16="http://schemas.microsoft.com/office/drawing/2014/main" val="2159058869"/>
                  </a:ext>
                </a:extLst>
              </a:tr>
              <a:tr h="370840">
                <a:tc>
                  <a:txBody>
                    <a:bodyPr/>
                    <a:lstStyle/>
                    <a:p>
                      <a:r>
                        <a:rPr lang="en-GB" dirty="0"/>
                        <a:t>Pacemaker</a:t>
                      </a:r>
                    </a:p>
                  </a:txBody>
                  <a:tcPr anchor="ctr"/>
                </a:tc>
                <a:tc>
                  <a:txBody>
                    <a:bodyPr/>
                    <a:lstStyle/>
                    <a:p>
                      <a:pPr algn="ctr"/>
                      <a:r>
                        <a:rPr lang="en-GB" dirty="0"/>
                        <a:t>1,323</a:t>
                      </a:r>
                    </a:p>
                  </a:txBody>
                  <a:tcPr anchor="ctr"/>
                </a:tc>
                <a:tc>
                  <a:txBody>
                    <a:bodyPr/>
                    <a:lstStyle/>
                    <a:p>
                      <a:pPr algn="ctr"/>
                      <a:r>
                        <a:rPr lang="en-GB" dirty="0"/>
                        <a:t>1,562</a:t>
                      </a:r>
                    </a:p>
                  </a:txBody>
                  <a:tcPr anchor="ctr"/>
                </a:tc>
                <a:tc>
                  <a:txBody>
                    <a:bodyPr/>
                    <a:lstStyle/>
                    <a:p>
                      <a:pPr algn="ctr"/>
                      <a:r>
                        <a:rPr lang="en-GB" dirty="0"/>
                        <a:t>18.1</a:t>
                      </a:r>
                    </a:p>
                  </a:txBody>
                  <a:tcPr anchor="ctr"/>
                </a:tc>
                <a:extLst>
                  <a:ext uri="{0D108BD9-81ED-4DB2-BD59-A6C34878D82A}">
                    <a16:rowId xmlns:a16="http://schemas.microsoft.com/office/drawing/2014/main" val="4039145540"/>
                  </a:ext>
                </a:extLst>
              </a:tr>
              <a:tr h="370840">
                <a:tc>
                  <a:txBody>
                    <a:bodyPr/>
                    <a:lstStyle/>
                    <a:p>
                      <a:r>
                        <a:rPr lang="en-GB" dirty="0"/>
                        <a:t>ICD (not CRT-D)</a:t>
                      </a:r>
                    </a:p>
                  </a:txBody>
                  <a:tcPr anchor="ctr"/>
                </a:tc>
                <a:tc>
                  <a:txBody>
                    <a:bodyPr/>
                    <a:lstStyle/>
                    <a:p>
                      <a:pPr algn="ctr"/>
                      <a:r>
                        <a:rPr lang="en-GB" dirty="0"/>
                        <a:t>176</a:t>
                      </a:r>
                    </a:p>
                  </a:txBody>
                  <a:tcPr anchor="ctr"/>
                </a:tc>
                <a:tc>
                  <a:txBody>
                    <a:bodyPr/>
                    <a:lstStyle/>
                    <a:p>
                      <a:pPr algn="ctr"/>
                      <a:r>
                        <a:rPr lang="en-GB" dirty="0"/>
                        <a:t>186</a:t>
                      </a:r>
                    </a:p>
                  </a:txBody>
                  <a:tcPr anchor="ctr"/>
                </a:tc>
                <a:tc>
                  <a:txBody>
                    <a:bodyPr/>
                    <a:lstStyle/>
                    <a:p>
                      <a:pPr algn="ctr"/>
                      <a:r>
                        <a:rPr lang="en-GB" dirty="0"/>
                        <a:t>5.7</a:t>
                      </a:r>
                    </a:p>
                  </a:txBody>
                  <a:tcPr anchor="ctr"/>
                </a:tc>
                <a:extLst>
                  <a:ext uri="{0D108BD9-81ED-4DB2-BD59-A6C34878D82A}">
                    <a16:rowId xmlns:a16="http://schemas.microsoft.com/office/drawing/2014/main" val="1445859625"/>
                  </a:ext>
                </a:extLst>
              </a:tr>
              <a:tr h="370840">
                <a:tc>
                  <a:txBody>
                    <a:bodyPr/>
                    <a:lstStyle/>
                    <a:p>
                      <a:r>
                        <a:rPr lang="en-GB" dirty="0"/>
                        <a:t>CRT-P/D</a:t>
                      </a:r>
                    </a:p>
                  </a:txBody>
                  <a:tcPr anchor="ctr"/>
                </a:tc>
                <a:tc>
                  <a:txBody>
                    <a:bodyPr/>
                    <a:lstStyle/>
                    <a:p>
                      <a:pPr algn="ctr"/>
                      <a:r>
                        <a:rPr lang="en-GB" dirty="0"/>
                        <a:t>348</a:t>
                      </a:r>
                    </a:p>
                  </a:txBody>
                  <a:tcPr anchor="ctr"/>
                </a:tc>
                <a:tc>
                  <a:txBody>
                    <a:bodyPr/>
                    <a:lstStyle/>
                    <a:p>
                      <a:pPr algn="ctr"/>
                      <a:r>
                        <a:rPr lang="en-GB" dirty="0"/>
                        <a:t>405</a:t>
                      </a:r>
                    </a:p>
                  </a:txBody>
                  <a:tcPr anchor="ctr"/>
                </a:tc>
                <a:tc>
                  <a:txBody>
                    <a:bodyPr/>
                    <a:lstStyle/>
                    <a:p>
                      <a:pPr algn="ctr"/>
                      <a:r>
                        <a:rPr lang="en-GB" dirty="0"/>
                        <a:t>16.4</a:t>
                      </a:r>
                    </a:p>
                  </a:txBody>
                  <a:tcPr anchor="ctr"/>
                </a:tc>
                <a:extLst>
                  <a:ext uri="{0D108BD9-81ED-4DB2-BD59-A6C34878D82A}">
                    <a16:rowId xmlns:a16="http://schemas.microsoft.com/office/drawing/2014/main" val="936553041"/>
                  </a:ext>
                </a:extLst>
              </a:tr>
            </a:tbl>
          </a:graphicData>
        </a:graphic>
      </p:graphicFrame>
    </p:spTree>
    <p:extLst>
      <p:ext uri="{BB962C8B-B14F-4D97-AF65-F5344CB8AC3E}">
        <p14:creationId xmlns:p14="http://schemas.microsoft.com/office/powerpoint/2010/main" val="1431978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34A513-7FD6-3A1B-9F0C-BC7FC47050C2}"/>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dirty="0">
                <a:solidFill>
                  <a:srgbClr val="FFFFFF"/>
                </a:solidFill>
                <a:latin typeface="+mj-lt"/>
                <a:ea typeface="+mj-ea"/>
                <a:cs typeface="+mj-cs"/>
              </a:rPr>
              <a:t>Annual device numbers</a:t>
            </a:r>
          </a:p>
        </p:txBody>
      </p:sp>
      <p:sp>
        <p:nvSpPr>
          <p:cNvPr id="3" name="Text Placeholder 2">
            <a:extLst>
              <a:ext uri="{FF2B5EF4-FFF2-40B4-BE49-F238E27FC236}">
                <a16:creationId xmlns:a16="http://schemas.microsoft.com/office/drawing/2014/main" id="{38515A41-7CBE-9E2D-7C92-7167972F7055}"/>
              </a:ext>
            </a:extLst>
          </p:cNvPr>
          <p:cNvSpPr>
            <a:spLocks noGrp="1"/>
          </p:cNvSpPr>
          <p:nvPr>
            <p:ph type="body" idx="1"/>
          </p:nvPr>
        </p:nvSpPr>
        <p:spPr>
          <a:xfrm>
            <a:off x="8572499" y="390832"/>
            <a:ext cx="3233585" cy="873612"/>
          </a:xfrm>
        </p:spPr>
        <p:txBody>
          <a:bodyPr vert="horz" lIns="91440" tIns="45720" rIns="91440" bIns="45720" rtlCol="0" anchor="ctr">
            <a:normAutofit/>
          </a:bodyPr>
          <a:lstStyle/>
          <a:p>
            <a:r>
              <a:rPr lang="en-US" sz="2000" kern="1200" dirty="0">
                <a:solidFill>
                  <a:srgbClr val="FFFFFF"/>
                </a:solidFill>
                <a:latin typeface="+mn-lt"/>
                <a:ea typeface="+mn-ea"/>
                <a:cs typeface="+mn-cs"/>
              </a:rPr>
              <a:t>Still behind</a:t>
            </a:r>
          </a:p>
        </p:txBody>
      </p:sp>
      <p:pic>
        <p:nvPicPr>
          <p:cNvPr id="5" name="Picture 4">
            <a:extLst>
              <a:ext uri="{FF2B5EF4-FFF2-40B4-BE49-F238E27FC236}">
                <a16:creationId xmlns:a16="http://schemas.microsoft.com/office/drawing/2014/main" id="{21CBBA51-992A-D7F2-967F-778D42A04F8A}"/>
              </a:ext>
            </a:extLst>
          </p:cNvPr>
          <p:cNvPicPr>
            <a:picLocks noChangeAspect="1"/>
          </p:cNvPicPr>
          <p:nvPr/>
        </p:nvPicPr>
        <p:blipFill>
          <a:blip r:embed="rId2"/>
          <a:stretch>
            <a:fillRect/>
          </a:stretch>
        </p:blipFill>
        <p:spPr>
          <a:xfrm>
            <a:off x="1922099" y="1966293"/>
            <a:ext cx="8347800" cy="4452160"/>
          </a:xfrm>
          <a:prstGeom prst="rect">
            <a:avLst/>
          </a:prstGeom>
        </p:spPr>
      </p:pic>
    </p:spTree>
    <p:extLst>
      <p:ext uri="{BB962C8B-B14F-4D97-AF65-F5344CB8AC3E}">
        <p14:creationId xmlns:p14="http://schemas.microsoft.com/office/powerpoint/2010/main" val="19985919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C45331-8330-9998-EA51-D31A4E01E173}"/>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dirty="0">
                <a:solidFill>
                  <a:srgbClr val="FFFFFF"/>
                </a:solidFill>
                <a:latin typeface="+mj-lt"/>
                <a:ea typeface="+mj-ea"/>
                <a:cs typeface="+mj-cs"/>
              </a:rPr>
              <a:t>Devices over time</a:t>
            </a:r>
          </a:p>
        </p:txBody>
      </p:sp>
      <p:sp>
        <p:nvSpPr>
          <p:cNvPr id="3" name="Text Placeholder 2">
            <a:extLst>
              <a:ext uri="{FF2B5EF4-FFF2-40B4-BE49-F238E27FC236}">
                <a16:creationId xmlns:a16="http://schemas.microsoft.com/office/drawing/2014/main" id="{79CDFEB9-11E7-5264-87B9-BE3850DF8E10}"/>
              </a:ext>
            </a:extLst>
          </p:cNvPr>
          <p:cNvSpPr>
            <a:spLocks noGrp="1"/>
          </p:cNvSpPr>
          <p:nvPr>
            <p:ph type="body" idx="1"/>
          </p:nvPr>
        </p:nvSpPr>
        <p:spPr>
          <a:xfrm>
            <a:off x="8572499" y="390832"/>
            <a:ext cx="3233585" cy="873612"/>
          </a:xfrm>
        </p:spPr>
        <p:txBody>
          <a:bodyPr vert="horz" lIns="91440" tIns="45720" rIns="91440" bIns="45720" rtlCol="0" anchor="ctr">
            <a:normAutofit/>
          </a:bodyPr>
          <a:lstStyle/>
          <a:p>
            <a:endParaRPr lang="en-US" sz="2000" kern="1200">
              <a:solidFill>
                <a:srgbClr val="FFFFFF"/>
              </a:solidFill>
              <a:latin typeface="+mn-lt"/>
              <a:ea typeface="+mn-ea"/>
              <a:cs typeface="+mn-cs"/>
            </a:endParaRPr>
          </a:p>
        </p:txBody>
      </p:sp>
      <p:pic>
        <p:nvPicPr>
          <p:cNvPr id="5" name="Picture 4">
            <a:extLst>
              <a:ext uri="{FF2B5EF4-FFF2-40B4-BE49-F238E27FC236}">
                <a16:creationId xmlns:a16="http://schemas.microsoft.com/office/drawing/2014/main" id="{AE51E741-4BF8-3836-FAC8-864AE78DB0F8}"/>
              </a:ext>
            </a:extLst>
          </p:cNvPr>
          <p:cNvPicPr>
            <a:picLocks noChangeAspect="1"/>
          </p:cNvPicPr>
          <p:nvPr/>
        </p:nvPicPr>
        <p:blipFill>
          <a:blip r:embed="rId2"/>
          <a:stretch>
            <a:fillRect/>
          </a:stretch>
        </p:blipFill>
        <p:spPr>
          <a:xfrm>
            <a:off x="1901125" y="1966293"/>
            <a:ext cx="8389748" cy="4452160"/>
          </a:xfrm>
          <a:prstGeom prst="rect">
            <a:avLst/>
          </a:prstGeom>
        </p:spPr>
      </p:pic>
    </p:spTree>
    <p:extLst>
      <p:ext uri="{BB962C8B-B14F-4D97-AF65-F5344CB8AC3E}">
        <p14:creationId xmlns:p14="http://schemas.microsoft.com/office/powerpoint/2010/main" val="25048657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AE00D6-0C60-2E58-6098-A961CD04DCF0}"/>
              </a:ext>
            </a:extLst>
          </p:cNvPr>
          <p:cNvSpPr>
            <a:spLocks noGrp="1"/>
          </p:cNvSpPr>
          <p:nvPr>
            <p:ph type="title"/>
          </p:nvPr>
        </p:nvSpPr>
        <p:spPr>
          <a:xfrm>
            <a:off x="699713" y="248038"/>
            <a:ext cx="7063721" cy="1159200"/>
          </a:xfrm>
        </p:spPr>
        <p:txBody>
          <a:bodyPr vert="horz" lIns="91440" tIns="45720" rIns="91440" bIns="45720" rtlCol="0" anchor="ctr">
            <a:normAutofit fontScale="90000"/>
          </a:bodyPr>
          <a:lstStyle/>
          <a:p>
            <a:r>
              <a:rPr lang="en-US" sz="4000" kern="1200" dirty="0">
                <a:solidFill>
                  <a:srgbClr val="FFFFFF"/>
                </a:solidFill>
                <a:latin typeface="+mj-lt"/>
                <a:ea typeface="+mj-ea"/>
                <a:cs typeface="+mj-cs"/>
              </a:rPr>
              <a:t>Devices as a proportion of activity</a:t>
            </a:r>
          </a:p>
        </p:txBody>
      </p:sp>
      <p:sp>
        <p:nvSpPr>
          <p:cNvPr id="3" name="Text Placeholder 2">
            <a:extLst>
              <a:ext uri="{FF2B5EF4-FFF2-40B4-BE49-F238E27FC236}">
                <a16:creationId xmlns:a16="http://schemas.microsoft.com/office/drawing/2014/main" id="{64549F77-9F5C-C428-EB78-4CC6B2302518}"/>
              </a:ext>
            </a:extLst>
          </p:cNvPr>
          <p:cNvSpPr>
            <a:spLocks noGrp="1"/>
          </p:cNvSpPr>
          <p:nvPr>
            <p:ph type="body" idx="1"/>
          </p:nvPr>
        </p:nvSpPr>
        <p:spPr>
          <a:xfrm>
            <a:off x="8572499" y="390832"/>
            <a:ext cx="3233585" cy="873612"/>
          </a:xfrm>
        </p:spPr>
        <p:txBody>
          <a:bodyPr vert="horz" lIns="91440" tIns="45720" rIns="91440" bIns="45720" rtlCol="0" anchor="ctr">
            <a:normAutofit/>
          </a:bodyPr>
          <a:lstStyle/>
          <a:p>
            <a:endParaRPr lang="en-US" sz="2000" kern="1200">
              <a:solidFill>
                <a:srgbClr val="FFFFFF"/>
              </a:solidFill>
              <a:latin typeface="+mn-lt"/>
              <a:ea typeface="+mn-ea"/>
              <a:cs typeface="+mn-cs"/>
            </a:endParaRPr>
          </a:p>
        </p:txBody>
      </p:sp>
      <p:pic>
        <p:nvPicPr>
          <p:cNvPr id="5" name="Picture 4">
            <a:extLst>
              <a:ext uri="{FF2B5EF4-FFF2-40B4-BE49-F238E27FC236}">
                <a16:creationId xmlns:a16="http://schemas.microsoft.com/office/drawing/2014/main" id="{965E816F-C4A1-72F8-FA0A-B1949F263F31}"/>
              </a:ext>
            </a:extLst>
          </p:cNvPr>
          <p:cNvPicPr>
            <a:picLocks noChangeAspect="1"/>
          </p:cNvPicPr>
          <p:nvPr/>
        </p:nvPicPr>
        <p:blipFill>
          <a:blip r:embed="rId2"/>
          <a:stretch>
            <a:fillRect/>
          </a:stretch>
        </p:blipFill>
        <p:spPr>
          <a:xfrm>
            <a:off x="1895532" y="1966293"/>
            <a:ext cx="8400935" cy="4452160"/>
          </a:xfrm>
          <a:prstGeom prst="rect">
            <a:avLst/>
          </a:prstGeom>
        </p:spPr>
      </p:pic>
    </p:spTree>
    <p:extLst>
      <p:ext uri="{BB962C8B-B14F-4D97-AF65-F5344CB8AC3E}">
        <p14:creationId xmlns:p14="http://schemas.microsoft.com/office/powerpoint/2010/main" val="41133695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22195C-FA49-CE15-3530-F09324C0B927}"/>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Conflicts of interest </a:t>
            </a:r>
            <a:br>
              <a:rPr lang="en-GB" sz="4000" dirty="0">
                <a:solidFill>
                  <a:srgbClr val="FFFFFF"/>
                </a:solidFill>
              </a:rPr>
            </a:br>
            <a:r>
              <a:rPr lang="en-GB" sz="4000" dirty="0">
                <a:solidFill>
                  <a:srgbClr val="FFFFFF"/>
                </a:solidFill>
              </a:rPr>
              <a:t>(past 3 years)</a:t>
            </a:r>
          </a:p>
        </p:txBody>
      </p:sp>
      <p:sp>
        <p:nvSpPr>
          <p:cNvPr id="3" name="Content Placeholder 2">
            <a:extLst>
              <a:ext uri="{FF2B5EF4-FFF2-40B4-BE49-F238E27FC236}">
                <a16:creationId xmlns:a16="http://schemas.microsoft.com/office/drawing/2014/main" id="{50022A69-EABE-A1C2-E753-29AA7DEE75B0}"/>
              </a:ext>
            </a:extLst>
          </p:cNvPr>
          <p:cNvSpPr>
            <a:spLocks noGrp="1"/>
          </p:cNvSpPr>
          <p:nvPr>
            <p:ph idx="1"/>
          </p:nvPr>
        </p:nvSpPr>
        <p:spPr>
          <a:xfrm>
            <a:off x="4810259" y="649480"/>
            <a:ext cx="6555347" cy="5546047"/>
          </a:xfrm>
        </p:spPr>
        <p:txBody>
          <a:bodyPr anchor="ctr">
            <a:normAutofit/>
          </a:bodyPr>
          <a:lstStyle/>
          <a:p>
            <a:r>
              <a:rPr lang="en-GB" sz="2000" dirty="0"/>
              <a:t>Departmental research fellow supported by Abbott</a:t>
            </a:r>
          </a:p>
        </p:txBody>
      </p:sp>
    </p:spTree>
    <p:extLst>
      <p:ext uri="{BB962C8B-B14F-4D97-AF65-F5344CB8AC3E}">
        <p14:creationId xmlns:p14="http://schemas.microsoft.com/office/powerpoint/2010/main" val="31951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2146751-950F-2AFE-31B5-E683D442AB8C}"/>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Devices – Total Implants</a:t>
            </a:r>
          </a:p>
        </p:txBody>
      </p:sp>
      <p:sp>
        <p:nvSpPr>
          <p:cNvPr id="3" name="Text Placeholder 2">
            <a:extLst>
              <a:ext uri="{FF2B5EF4-FFF2-40B4-BE49-F238E27FC236}">
                <a16:creationId xmlns:a16="http://schemas.microsoft.com/office/drawing/2014/main" id="{900396D3-BFBA-0439-9B5A-50D3CAB9BEC5}"/>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line chart&#10;&#10;Description automatically generated">
            <a:extLst>
              <a:ext uri="{FF2B5EF4-FFF2-40B4-BE49-F238E27FC236}">
                <a16:creationId xmlns:a16="http://schemas.microsoft.com/office/drawing/2014/main" id="{33D419C5-C14F-09B1-693D-4477A82564AC}"/>
              </a:ext>
            </a:extLst>
          </p:cNvPr>
          <p:cNvPicPr>
            <a:picLocks noChangeAspect="1"/>
          </p:cNvPicPr>
          <p:nvPr/>
        </p:nvPicPr>
        <p:blipFill>
          <a:blip r:embed="rId2"/>
          <a:stretch>
            <a:fillRect/>
          </a:stretch>
        </p:blipFill>
        <p:spPr>
          <a:xfrm>
            <a:off x="4502428" y="848376"/>
            <a:ext cx="7225748" cy="5161247"/>
          </a:xfrm>
          <a:prstGeom prst="rect">
            <a:avLst/>
          </a:prstGeom>
        </p:spPr>
      </p:pic>
    </p:spTree>
    <p:extLst>
      <p:ext uri="{BB962C8B-B14F-4D97-AF65-F5344CB8AC3E}">
        <p14:creationId xmlns:p14="http://schemas.microsoft.com/office/powerpoint/2010/main" val="10761834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47F68A5-1BBE-4971-DE76-8D59FA77AF6C}"/>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Devices per million population</a:t>
            </a:r>
          </a:p>
        </p:txBody>
      </p:sp>
      <p:sp>
        <p:nvSpPr>
          <p:cNvPr id="3" name="Text Placeholder 2">
            <a:extLst>
              <a:ext uri="{FF2B5EF4-FFF2-40B4-BE49-F238E27FC236}">
                <a16:creationId xmlns:a16="http://schemas.microsoft.com/office/drawing/2014/main" id="{BCC38C13-15CB-D4F7-66E6-F47137F90B31}"/>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line chart&#10;&#10;Description automatically generated">
            <a:extLst>
              <a:ext uri="{FF2B5EF4-FFF2-40B4-BE49-F238E27FC236}">
                <a16:creationId xmlns:a16="http://schemas.microsoft.com/office/drawing/2014/main" id="{E647812C-0970-A5F2-FE50-8BC7B6994656}"/>
              </a:ext>
            </a:extLst>
          </p:cNvPr>
          <p:cNvPicPr>
            <a:picLocks noChangeAspect="1"/>
          </p:cNvPicPr>
          <p:nvPr/>
        </p:nvPicPr>
        <p:blipFill>
          <a:blip r:embed="rId2"/>
          <a:stretch>
            <a:fillRect/>
          </a:stretch>
        </p:blipFill>
        <p:spPr>
          <a:xfrm>
            <a:off x="5153510" y="467208"/>
            <a:ext cx="5923584" cy="5923584"/>
          </a:xfrm>
          <a:prstGeom prst="rect">
            <a:avLst/>
          </a:prstGeom>
        </p:spPr>
      </p:pic>
    </p:spTree>
    <p:extLst>
      <p:ext uri="{BB962C8B-B14F-4D97-AF65-F5344CB8AC3E}">
        <p14:creationId xmlns:p14="http://schemas.microsoft.com/office/powerpoint/2010/main" val="42489969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70D6960-08CB-4AFA-796A-78F9AFC99308}"/>
              </a:ext>
            </a:extLst>
          </p:cNvPr>
          <p:cNvSpPr>
            <a:spLocks noGrp="1"/>
          </p:cNvSpPr>
          <p:nvPr>
            <p:ph type="title"/>
          </p:nvPr>
        </p:nvSpPr>
        <p:spPr>
          <a:xfrm>
            <a:off x="826396" y="586855"/>
            <a:ext cx="4230100" cy="3387497"/>
          </a:xfrm>
        </p:spPr>
        <p:txBody>
          <a:bodyPr anchor="b">
            <a:normAutofit/>
          </a:bodyPr>
          <a:lstStyle/>
          <a:p>
            <a:pPr algn="r"/>
            <a:r>
              <a:rPr lang="en-GB" sz="4000">
                <a:solidFill>
                  <a:srgbClr val="FFFFFF"/>
                </a:solidFill>
              </a:rPr>
              <a:t>Ablation</a:t>
            </a:r>
          </a:p>
        </p:txBody>
      </p:sp>
      <p:sp>
        <p:nvSpPr>
          <p:cNvPr id="3" name="Content Placeholder 2">
            <a:extLst>
              <a:ext uri="{FF2B5EF4-FFF2-40B4-BE49-F238E27FC236}">
                <a16:creationId xmlns:a16="http://schemas.microsoft.com/office/drawing/2014/main" id="{267F6D3C-6A82-7C87-0921-C11BC3D0EEC0}"/>
              </a:ext>
            </a:extLst>
          </p:cNvPr>
          <p:cNvSpPr>
            <a:spLocks noGrp="1"/>
          </p:cNvSpPr>
          <p:nvPr>
            <p:ph idx="1"/>
          </p:nvPr>
        </p:nvSpPr>
        <p:spPr>
          <a:xfrm>
            <a:off x="6503158" y="649480"/>
            <a:ext cx="4862447" cy="5546047"/>
          </a:xfrm>
        </p:spPr>
        <p:txBody>
          <a:bodyPr anchor="ctr">
            <a:normAutofit/>
          </a:bodyPr>
          <a:lstStyle/>
          <a:p>
            <a:r>
              <a:rPr lang="en-GB" sz="2000" dirty="0"/>
              <a:t>A total of 59 centres reported ablations in 2021-2022.</a:t>
            </a:r>
          </a:p>
          <a:p>
            <a:r>
              <a:rPr lang="en-GB" sz="2000" dirty="0"/>
              <a:t>43 were NHS adult hospitals, 4 were children’s hospitals and the remaining 12 were private hospitals</a:t>
            </a:r>
          </a:p>
        </p:txBody>
      </p:sp>
    </p:spTree>
    <p:extLst>
      <p:ext uri="{BB962C8B-B14F-4D97-AF65-F5344CB8AC3E}">
        <p14:creationId xmlns:p14="http://schemas.microsoft.com/office/powerpoint/2010/main" val="2508947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B4DD7FF-F60E-8E0E-D7C1-21403F3C7567}"/>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It’s the same for ablations. But even more so.</a:t>
            </a:r>
          </a:p>
        </p:txBody>
      </p:sp>
      <p:sp>
        <p:nvSpPr>
          <p:cNvPr id="3" name="Text Placeholder 2">
            <a:extLst>
              <a:ext uri="{FF2B5EF4-FFF2-40B4-BE49-F238E27FC236}">
                <a16:creationId xmlns:a16="http://schemas.microsoft.com/office/drawing/2014/main" id="{AA5AF0BC-DEC7-BE19-15F4-0E8561BE4413}"/>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All ablation procedures over time.</a:t>
            </a:r>
          </a:p>
        </p:txBody>
      </p:sp>
      <p:pic>
        <p:nvPicPr>
          <p:cNvPr id="4" name="Picture 3">
            <a:extLst>
              <a:ext uri="{FF2B5EF4-FFF2-40B4-BE49-F238E27FC236}">
                <a16:creationId xmlns:a16="http://schemas.microsoft.com/office/drawing/2014/main" id="{0D515F3F-9C6D-D3D7-7548-F7065119BF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428" y="1072316"/>
            <a:ext cx="7225748" cy="4713367"/>
          </a:xfrm>
          <a:prstGeom prst="rect">
            <a:avLst/>
          </a:prstGeom>
        </p:spPr>
      </p:pic>
    </p:spTree>
    <p:extLst>
      <p:ext uri="{BB962C8B-B14F-4D97-AF65-F5344CB8AC3E}">
        <p14:creationId xmlns:p14="http://schemas.microsoft.com/office/powerpoint/2010/main" val="40959287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BA28FF-F28B-135C-46E2-4FBF522AF1ED}"/>
              </a:ext>
            </a:extLst>
          </p:cNvPr>
          <p:cNvSpPr>
            <a:spLocks noGrp="1"/>
          </p:cNvSpPr>
          <p:nvPr>
            <p:ph type="title"/>
          </p:nvPr>
        </p:nvSpPr>
        <p:spPr>
          <a:xfrm>
            <a:off x="579650" y="172101"/>
            <a:ext cx="5181597" cy="1655482"/>
          </a:xfrm>
        </p:spPr>
        <p:txBody>
          <a:bodyPr anchor="b">
            <a:normAutofit/>
          </a:bodyPr>
          <a:lstStyle/>
          <a:p>
            <a:pPr algn="ctr"/>
            <a:r>
              <a:rPr lang="en-GB" sz="4000" dirty="0"/>
              <a:t>Projections</a:t>
            </a:r>
          </a:p>
        </p:txBody>
      </p:sp>
      <p:sp>
        <p:nvSpPr>
          <p:cNvPr id="8" name="Content Placeholder 7">
            <a:extLst>
              <a:ext uri="{FF2B5EF4-FFF2-40B4-BE49-F238E27FC236}">
                <a16:creationId xmlns:a16="http://schemas.microsoft.com/office/drawing/2014/main" id="{E45F9C1F-A11F-7815-DCD0-4754AA9A61AA}"/>
              </a:ext>
            </a:extLst>
          </p:cNvPr>
          <p:cNvSpPr>
            <a:spLocks noGrp="1"/>
          </p:cNvSpPr>
          <p:nvPr>
            <p:ph idx="1"/>
          </p:nvPr>
        </p:nvSpPr>
        <p:spPr>
          <a:xfrm>
            <a:off x="914402" y="2267935"/>
            <a:ext cx="5181598" cy="3409898"/>
          </a:xfrm>
        </p:spPr>
        <p:txBody>
          <a:bodyPr anchor="ctr">
            <a:normAutofit/>
          </a:bodyPr>
          <a:lstStyle/>
          <a:p>
            <a:r>
              <a:rPr lang="en-US" sz="2000" dirty="0"/>
              <a:t>The blue bars represent actual activity.</a:t>
            </a:r>
          </a:p>
          <a:p>
            <a:r>
              <a:rPr lang="en-US" sz="2000" dirty="0"/>
              <a:t>The orange bars uses the last 5 data points (2015-2019 data) and project forwards using a single order polynomial.</a:t>
            </a:r>
          </a:p>
          <a:p>
            <a:endParaRPr lang="en-US" sz="2000" dirty="0"/>
          </a:p>
          <a:p>
            <a:r>
              <a:rPr lang="en-US" sz="2000" dirty="0"/>
              <a:t>It is clear that activity is far below what would be expected.</a:t>
            </a:r>
          </a:p>
          <a:p>
            <a:pPr lvl="1"/>
            <a:r>
              <a:rPr lang="en-US" sz="1600" dirty="0"/>
              <a:t>Expected: 42,797</a:t>
            </a:r>
          </a:p>
          <a:p>
            <a:pPr lvl="1"/>
            <a:r>
              <a:rPr lang="en-US" sz="1600" dirty="0"/>
              <a:t>Actual: 31, 527</a:t>
            </a:r>
          </a:p>
          <a:p>
            <a:r>
              <a:rPr lang="en-US" sz="2000" dirty="0"/>
              <a:t>26% down – 6 months of activity</a:t>
            </a:r>
          </a:p>
        </p:txBody>
      </p:sp>
      <p:sp>
        <p:nvSpPr>
          <p:cNvPr id="15" name="Rectangle 14">
            <a:extLst>
              <a:ext uri="{FF2B5EF4-FFF2-40B4-BE49-F238E27FC236}">
                <a16:creationId xmlns:a16="http://schemas.microsoft.com/office/drawing/2014/main" id="{A344AAA5-41F4-4862-97EF-688D31DC7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85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9E1A62C-2AAF-4B3E-8CDB-65E237080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26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a:extLst>
              <a:ext uri="{FF2B5EF4-FFF2-40B4-BE49-F238E27FC236}">
                <a16:creationId xmlns:a16="http://schemas.microsoft.com/office/drawing/2014/main" id="{192982EF-8423-1577-45F6-9A9FE2483583}"/>
              </a:ext>
            </a:extLst>
          </p:cNvPr>
          <p:cNvGraphicFramePr>
            <a:graphicFrameLocks noGrp="1"/>
          </p:cNvGraphicFramePr>
          <p:nvPr>
            <p:extLst>
              <p:ext uri="{D42A27DB-BD31-4B8C-83A1-F6EECF244321}">
                <p14:modId xmlns:p14="http://schemas.microsoft.com/office/powerpoint/2010/main" val="2620363101"/>
              </p:ext>
            </p:extLst>
          </p:nvPr>
        </p:nvGraphicFramePr>
        <p:xfrm>
          <a:off x="6340896" y="778876"/>
          <a:ext cx="5536759" cy="56513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9667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C0E22EB-88FF-2819-AD4D-2C72BF40B4ED}"/>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Recovery in ablation numbers by region</a:t>
            </a:r>
          </a:p>
        </p:txBody>
      </p:sp>
      <p:sp>
        <p:nvSpPr>
          <p:cNvPr id="3" name="Text Placeholder 2">
            <a:extLst>
              <a:ext uri="{FF2B5EF4-FFF2-40B4-BE49-F238E27FC236}">
                <a16:creationId xmlns:a16="http://schemas.microsoft.com/office/drawing/2014/main" id="{4EF5D205-6232-CF5B-1911-B3B38BED624B}"/>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Recovery has been uneven across the country</a:t>
            </a:r>
          </a:p>
        </p:txBody>
      </p:sp>
      <p:pic>
        <p:nvPicPr>
          <p:cNvPr id="6" name="Picture 5">
            <a:extLst>
              <a:ext uri="{FF2B5EF4-FFF2-40B4-BE49-F238E27FC236}">
                <a16:creationId xmlns:a16="http://schemas.microsoft.com/office/drawing/2014/main" id="{85DB8FEA-2AA9-7929-2968-B1C6A2C92B68}"/>
              </a:ext>
            </a:extLst>
          </p:cNvPr>
          <p:cNvPicPr>
            <a:picLocks noChangeAspect="1"/>
          </p:cNvPicPr>
          <p:nvPr/>
        </p:nvPicPr>
        <p:blipFill>
          <a:blip r:embed="rId2"/>
          <a:stretch>
            <a:fillRect/>
          </a:stretch>
        </p:blipFill>
        <p:spPr>
          <a:xfrm>
            <a:off x="4502428" y="1529250"/>
            <a:ext cx="7225748" cy="3799499"/>
          </a:xfrm>
          <a:prstGeom prst="rect">
            <a:avLst/>
          </a:prstGeom>
        </p:spPr>
      </p:pic>
    </p:spTree>
    <p:extLst>
      <p:ext uri="{BB962C8B-B14F-4D97-AF65-F5344CB8AC3E}">
        <p14:creationId xmlns:p14="http://schemas.microsoft.com/office/powerpoint/2010/main" val="11152794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8FFDFE-E7B4-D121-845F-1DE6F7D29B31}"/>
              </a:ext>
            </a:extLst>
          </p:cNvPr>
          <p:cNvSpPr>
            <a:spLocks noGrp="1"/>
          </p:cNvSpPr>
          <p:nvPr>
            <p:ph type="title"/>
          </p:nvPr>
        </p:nvSpPr>
        <p:spPr>
          <a:xfrm>
            <a:off x="1136397" y="502021"/>
            <a:ext cx="4959603" cy="1642969"/>
          </a:xfrm>
        </p:spPr>
        <p:txBody>
          <a:bodyPr anchor="b">
            <a:normAutofit/>
          </a:bodyPr>
          <a:lstStyle/>
          <a:p>
            <a:r>
              <a:rPr lang="en-GB" sz="4000"/>
              <a:t>Yearly Ablation Numbers</a:t>
            </a:r>
          </a:p>
        </p:txBody>
      </p:sp>
      <p:sp>
        <p:nvSpPr>
          <p:cNvPr id="9" name="Content Placeholder 8">
            <a:extLst>
              <a:ext uri="{FF2B5EF4-FFF2-40B4-BE49-F238E27FC236}">
                <a16:creationId xmlns:a16="http://schemas.microsoft.com/office/drawing/2014/main" id="{2143A8C0-BDE5-D6D1-8009-17CE172285D9}"/>
              </a:ext>
            </a:extLst>
          </p:cNvPr>
          <p:cNvSpPr>
            <a:spLocks noGrp="1"/>
          </p:cNvSpPr>
          <p:nvPr>
            <p:ph idx="1"/>
          </p:nvPr>
        </p:nvSpPr>
        <p:spPr>
          <a:xfrm>
            <a:off x="1136398" y="2418408"/>
            <a:ext cx="3707066" cy="3522569"/>
          </a:xfrm>
        </p:spPr>
        <p:txBody>
          <a:bodyPr anchor="t">
            <a:normAutofit/>
          </a:bodyPr>
          <a:lstStyle/>
          <a:p>
            <a:r>
              <a:rPr lang="en-US" sz="2000" dirty="0"/>
              <a:t>This chart demonstrates that pre-pandemic ablation numbers were rising consistently.</a:t>
            </a:r>
          </a:p>
          <a:p>
            <a:r>
              <a:rPr lang="en-US" sz="2000" dirty="0"/>
              <a:t>There was a dramatic fall in 2020/21. </a:t>
            </a:r>
          </a:p>
          <a:p>
            <a:r>
              <a:rPr lang="en-US" sz="2000" dirty="0"/>
              <a:t>There was some recovery in the numbers of ablations performed in 2021/22, but numbers were still below 2016/17.</a:t>
            </a:r>
          </a:p>
        </p:txBody>
      </p:sp>
      <p:pic>
        <p:nvPicPr>
          <p:cNvPr id="5" name="Content Placeholder 4" descr="Chart, bar chart&#10;&#10;Description automatically generated">
            <a:extLst>
              <a:ext uri="{FF2B5EF4-FFF2-40B4-BE49-F238E27FC236}">
                <a16:creationId xmlns:a16="http://schemas.microsoft.com/office/drawing/2014/main" id="{237D4531-65B0-FEEE-6154-ABD23D923297}"/>
              </a:ext>
            </a:extLst>
          </p:cNvPr>
          <p:cNvPicPr>
            <a:picLocks noChangeAspect="1"/>
          </p:cNvPicPr>
          <p:nvPr/>
        </p:nvPicPr>
        <p:blipFill>
          <a:blip r:embed="rId3"/>
          <a:stretch>
            <a:fillRect/>
          </a:stretch>
        </p:blipFill>
        <p:spPr>
          <a:xfrm>
            <a:off x="4843464" y="1139000"/>
            <a:ext cx="6870001" cy="4580000"/>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77379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FBDF73-EBB5-38F3-E277-36D531F63589}"/>
              </a:ext>
            </a:extLst>
          </p:cNvPr>
          <p:cNvSpPr>
            <a:spLocks noGrp="1"/>
          </p:cNvSpPr>
          <p:nvPr>
            <p:ph type="title"/>
          </p:nvPr>
        </p:nvSpPr>
        <p:spPr>
          <a:xfrm>
            <a:off x="1136397" y="502021"/>
            <a:ext cx="4959603" cy="1642969"/>
          </a:xfrm>
        </p:spPr>
        <p:txBody>
          <a:bodyPr anchor="b">
            <a:normAutofit/>
          </a:bodyPr>
          <a:lstStyle/>
          <a:p>
            <a:r>
              <a:rPr lang="en-GB" sz="4000"/>
              <a:t>AVNRT</a:t>
            </a:r>
          </a:p>
        </p:txBody>
      </p:sp>
      <p:sp>
        <p:nvSpPr>
          <p:cNvPr id="9" name="Content Placeholder 8">
            <a:extLst>
              <a:ext uri="{FF2B5EF4-FFF2-40B4-BE49-F238E27FC236}">
                <a16:creationId xmlns:a16="http://schemas.microsoft.com/office/drawing/2014/main" id="{2B804451-82D6-418B-117C-2681EFBC97A2}"/>
              </a:ext>
            </a:extLst>
          </p:cNvPr>
          <p:cNvSpPr>
            <a:spLocks noGrp="1"/>
          </p:cNvSpPr>
          <p:nvPr>
            <p:ph idx="1"/>
          </p:nvPr>
        </p:nvSpPr>
        <p:spPr>
          <a:xfrm>
            <a:off x="1136397" y="2418408"/>
            <a:ext cx="4959603" cy="3522569"/>
          </a:xfrm>
        </p:spPr>
        <p:txBody>
          <a:bodyPr anchor="t">
            <a:normAutofit/>
          </a:bodyPr>
          <a:lstStyle/>
          <a:p>
            <a:r>
              <a:rPr lang="en-US" sz="2000" dirty="0"/>
              <a:t>AVNRT ablations were falling pre-pandemic, possibly as AF ablation became more common.</a:t>
            </a:r>
          </a:p>
          <a:p>
            <a:r>
              <a:rPr lang="en-US" sz="2000" dirty="0"/>
              <a:t>There has yet to be a recovery to pre-pandemic levels of activity. </a:t>
            </a:r>
          </a:p>
        </p:txBody>
      </p:sp>
      <p:pic>
        <p:nvPicPr>
          <p:cNvPr id="5" name="Content Placeholder 4" descr="Chart, bar chart, histogram&#10;&#10;Description automatically generated">
            <a:extLst>
              <a:ext uri="{FF2B5EF4-FFF2-40B4-BE49-F238E27FC236}">
                <a16:creationId xmlns:a16="http://schemas.microsoft.com/office/drawing/2014/main" id="{F3219C01-B464-6631-AF04-F52C0F441A09}"/>
              </a:ext>
            </a:extLst>
          </p:cNvPr>
          <p:cNvPicPr>
            <a:picLocks noChangeAspect="1"/>
          </p:cNvPicPr>
          <p:nvPr/>
        </p:nvPicPr>
        <p:blipFill>
          <a:blip r:embed="rId2"/>
          <a:stretch>
            <a:fillRect/>
          </a:stretch>
        </p:blipFill>
        <p:spPr>
          <a:xfrm>
            <a:off x="6512442" y="1488447"/>
            <a:ext cx="5201023" cy="3467348"/>
          </a:xfrm>
          <a:prstGeom prst="rect">
            <a:avLst/>
          </a:prstGeom>
        </p:spPr>
      </p:pic>
      <p:sp>
        <p:nvSpPr>
          <p:cNvPr id="23" name="Rectangle 22">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27047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190F64-374F-694D-5A64-5C319B57EA96}"/>
              </a:ext>
            </a:extLst>
          </p:cNvPr>
          <p:cNvSpPr>
            <a:spLocks noGrp="1"/>
          </p:cNvSpPr>
          <p:nvPr>
            <p:ph type="title"/>
          </p:nvPr>
        </p:nvSpPr>
        <p:spPr>
          <a:xfrm>
            <a:off x="1136397" y="502021"/>
            <a:ext cx="4959603" cy="1642969"/>
          </a:xfrm>
        </p:spPr>
        <p:txBody>
          <a:bodyPr anchor="b">
            <a:normAutofit/>
          </a:bodyPr>
          <a:lstStyle/>
          <a:p>
            <a:r>
              <a:rPr lang="en-GB" sz="4000"/>
              <a:t>Accessory Pathways</a:t>
            </a:r>
          </a:p>
        </p:txBody>
      </p:sp>
      <p:sp>
        <p:nvSpPr>
          <p:cNvPr id="9" name="Content Placeholder 8">
            <a:extLst>
              <a:ext uri="{FF2B5EF4-FFF2-40B4-BE49-F238E27FC236}">
                <a16:creationId xmlns:a16="http://schemas.microsoft.com/office/drawing/2014/main" id="{ECB45F95-0016-29AA-8C26-6B782B753491}"/>
              </a:ext>
            </a:extLst>
          </p:cNvPr>
          <p:cNvSpPr>
            <a:spLocks noGrp="1"/>
          </p:cNvSpPr>
          <p:nvPr>
            <p:ph idx="1"/>
          </p:nvPr>
        </p:nvSpPr>
        <p:spPr>
          <a:xfrm>
            <a:off x="1136397" y="2418408"/>
            <a:ext cx="4959603" cy="3522569"/>
          </a:xfrm>
        </p:spPr>
        <p:txBody>
          <a:bodyPr anchor="t">
            <a:normAutofit/>
          </a:bodyPr>
          <a:lstStyle/>
          <a:p>
            <a:r>
              <a:rPr lang="en-US" sz="2000" dirty="0"/>
              <a:t>Ablation of APs was static pre-pandemic. </a:t>
            </a:r>
          </a:p>
          <a:p>
            <a:r>
              <a:rPr lang="en-US" sz="2000" dirty="0"/>
              <a:t>It has followed the traditional pattern of a dramatic fall and then partial recovery. </a:t>
            </a:r>
          </a:p>
          <a:p>
            <a:endParaRPr lang="en-US" sz="2000" dirty="0"/>
          </a:p>
          <a:p>
            <a:endParaRPr lang="en-US" sz="2000" dirty="0"/>
          </a:p>
        </p:txBody>
      </p:sp>
      <p:pic>
        <p:nvPicPr>
          <p:cNvPr id="5" name="Content Placeholder 4" descr="Chart, bar chart&#10;&#10;Description automatically generated">
            <a:extLst>
              <a:ext uri="{FF2B5EF4-FFF2-40B4-BE49-F238E27FC236}">
                <a16:creationId xmlns:a16="http://schemas.microsoft.com/office/drawing/2014/main" id="{13B151CA-B7D7-51EF-AF23-6F70ED18468B}"/>
              </a:ext>
            </a:extLst>
          </p:cNvPr>
          <p:cNvPicPr>
            <a:picLocks noChangeAspect="1"/>
          </p:cNvPicPr>
          <p:nvPr/>
        </p:nvPicPr>
        <p:blipFill>
          <a:blip r:embed="rId3"/>
          <a:stretch>
            <a:fillRect/>
          </a:stretch>
        </p:blipFill>
        <p:spPr>
          <a:xfrm>
            <a:off x="6512442" y="1488447"/>
            <a:ext cx="5201023" cy="3467348"/>
          </a:xfrm>
          <a:prstGeom prst="rect">
            <a:avLst/>
          </a:prstGeom>
        </p:spPr>
      </p:pic>
      <p:sp>
        <p:nvSpPr>
          <p:cNvPr id="23" name="Rectangle 22">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74111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6293BF4-CD67-5059-2225-7A2281B31523}"/>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Simple – Multi-target Ablation</a:t>
            </a:r>
          </a:p>
        </p:txBody>
      </p:sp>
      <p:sp>
        <p:nvSpPr>
          <p:cNvPr id="9" name="Content Placeholder 8">
            <a:extLst>
              <a:ext uri="{FF2B5EF4-FFF2-40B4-BE49-F238E27FC236}">
                <a16:creationId xmlns:a16="http://schemas.microsoft.com/office/drawing/2014/main" id="{4E68FEBD-211A-A971-B705-E85EAFDFA817}"/>
              </a:ext>
            </a:extLst>
          </p:cNvPr>
          <p:cNvSpPr>
            <a:spLocks noGrp="1"/>
          </p:cNvSpPr>
          <p:nvPr>
            <p:ph idx="1"/>
          </p:nvPr>
        </p:nvSpPr>
        <p:spPr>
          <a:xfrm>
            <a:off x="660042" y="806824"/>
            <a:ext cx="2919738" cy="1494117"/>
          </a:xfrm>
        </p:spPr>
        <p:txBody>
          <a:bodyPr vert="horz" lIns="91440" tIns="45720" rIns="91440" bIns="45720" rtlCol="0" anchor="b">
            <a:normAutofit/>
          </a:bodyPr>
          <a:lstStyle/>
          <a:p>
            <a:pPr marL="0" indent="0">
              <a:buNone/>
            </a:pPr>
            <a:r>
              <a:rPr lang="en-US" sz="2000" kern="1200">
                <a:solidFill>
                  <a:srgbClr val="FFFFFF"/>
                </a:solidFill>
                <a:latin typeface="+mn-lt"/>
                <a:ea typeface="+mn-ea"/>
                <a:cs typeface="+mn-cs"/>
              </a:rPr>
              <a:t>Procedures tackling more than 1 “simple” ablation are becoming less and less common. </a:t>
            </a:r>
          </a:p>
        </p:txBody>
      </p:sp>
      <p:pic>
        <p:nvPicPr>
          <p:cNvPr id="5" name="Content Placeholder 4" descr="Chart, bar chart&#10;&#10;Description automatically generated">
            <a:extLst>
              <a:ext uri="{FF2B5EF4-FFF2-40B4-BE49-F238E27FC236}">
                <a16:creationId xmlns:a16="http://schemas.microsoft.com/office/drawing/2014/main" id="{D306785F-ADFD-8762-223F-E14945C41ADD}"/>
              </a:ext>
            </a:extLst>
          </p:cNvPr>
          <p:cNvPicPr>
            <a:picLocks noChangeAspect="1"/>
          </p:cNvPicPr>
          <p:nvPr/>
        </p:nvPicPr>
        <p:blipFill>
          <a:blip r:embed="rId3"/>
          <a:stretch>
            <a:fillRect/>
          </a:stretch>
        </p:blipFill>
        <p:spPr>
          <a:xfrm>
            <a:off x="4502428" y="1020417"/>
            <a:ext cx="7225748" cy="4817165"/>
          </a:xfrm>
          <a:prstGeom prst="rect">
            <a:avLst/>
          </a:prstGeom>
        </p:spPr>
      </p:pic>
    </p:spTree>
    <p:extLst>
      <p:ext uri="{BB962C8B-B14F-4D97-AF65-F5344CB8AC3E}">
        <p14:creationId xmlns:p14="http://schemas.microsoft.com/office/powerpoint/2010/main" val="40724385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C9723B-9313-A7D8-415E-56808BCEB15E}"/>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Structure</a:t>
            </a:r>
          </a:p>
        </p:txBody>
      </p:sp>
      <p:sp>
        <p:nvSpPr>
          <p:cNvPr id="3" name="Content Placeholder 2">
            <a:extLst>
              <a:ext uri="{FF2B5EF4-FFF2-40B4-BE49-F238E27FC236}">
                <a16:creationId xmlns:a16="http://schemas.microsoft.com/office/drawing/2014/main" id="{FF285BCB-95B8-59D0-232E-5FF0F94B2ED8}"/>
              </a:ext>
            </a:extLst>
          </p:cNvPr>
          <p:cNvSpPr>
            <a:spLocks noGrp="1"/>
          </p:cNvSpPr>
          <p:nvPr>
            <p:ph idx="1"/>
          </p:nvPr>
        </p:nvSpPr>
        <p:spPr>
          <a:xfrm>
            <a:off x="4810259" y="649480"/>
            <a:ext cx="6555347" cy="5546047"/>
          </a:xfrm>
        </p:spPr>
        <p:txBody>
          <a:bodyPr anchor="ctr">
            <a:normAutofit/>
          </a:bodyPr>
          <a:lstStyle/>
          <a:p>
            <a:r>
              <a:rPr lang="en-GB" sz="2000" dirty="0"/>
              <a:t>Background</a:t>
            </a:r>
          </a:p>
          <a:p>
            <a:r>
              <a:rPr lang="en-GB" sz="2000" dirty="0"/>
              <a:t>Procedure numbers – recovery from the pandemic</a:t>
            </a:r>
          </a:p>
          <a:p>
            <a:r>
              <a:rPr lang="en-GB" sz="2000" dirty="0"/>
              <a:t>New Technology</a:t>
            </a:r>
          </a:p>
          <a:p>
            <a:r>
              <a:rPr lang="en-GB" sz="2000" dirty="0"/>
              <a:t>Hospital Volumes</a:t>
            </a:r>
          </a:p>
          <a:p>
            <a:r>
              <a:rPr lang="en-GB" sz="2000" dirty="0"/>
              <a:t>Operator Volumes - Trainees</a:t>
            </a:r>
          </a:p>
          <a:p>
            <a:r>
              <a:rPr lang="en-GB" sz="2000" dirty="0"/>
              <a:t>Reintervention Rates</a:t>
            </a:r>
          </a:p>
        </p:txBody>
      </p:sp>
    </p:spTree>
    <p:extLst>
      <p:ext uri="{BB962C8B-B14F-4D97-AF65-F5344CB8AC3E}">
        <p14:creationId xmlns:p14="http://schemas.microsoft.com/office/powerpoint/2010/main" val="79577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B3367D-2897-BAC9-1D37-298FBA46DCF7}"/>
              </a:ext>
            </a:extLst>
          </p:cNvPr>
          <p:cNvSpPr>
            <a:spLocks noGrp="1"/>
          </p:cNvSpPr>
          <p:nvPr>
            <p:ph type="title"/>
          </p:nvPr>
        </p:nvSpPr>
        <p:spPr>
          <a:xfrm>
            <a:off x="1136397" y="502021"/>
            <a:ext cx="4959603" cy="1642969"/>
          </a:xfrm>
        </p:spPr>
        <p:txBody>
          <a:bodyPr anchor="b">
            <a:normAutofit/>
          </a:bodyPr>
          <a:lstStyle/>
          <a:p>
            <a:r>
              <a:rPr lang="en-GB" sz="4000"/>
              <a:t>AV Node Ablation</a:t>
            </a:r>
          </a:p>
        </p:txBody>
      </p:sp>
      <p:sp>
        <p:nvSpPr>
          <p:cNvPr id="9" name="Content Placeholder 8">
            <a:extLst>
              <a:ext uri="{FF2B5EF4-FFF2-40B4-BE49-F238E27FC236}">
                <a16:creationId xmlns:a16="http://schemas.microsoft.com/office/drawing/2014/main" id="{B01FDAAA-C2A6-2181-988E-9231D0425E6D}"/>
              </a:ext>
            </a:extLst>
          </p:cNvPr>
          <p:cNvSpPr>
            <a:spLocks noGrp="1"/>
          </p:cNvSpPr>
          <p:nvPr>
            <p:ph idx="1"/>
          </p:nvPr>
        </p:nvSpPr>
        <p:spPr>
          <a:xfrm>
            <a:off x="1136397" y="2418408"/>
            <a:ext cx="4959603" cy="3522569"/>
          </a:xfrm>
        </p:spPr>
        <p:txBody>
          <a:bodyPr anchor="t">
            <a:normAutofit/>
          </a:bodyPr>
          <a:lstStyle/>
          <a:p>
            <a:r>
              <a:rPr lang="en-US" sz="2000" dirty="0"/>
              <a:t>AV node ablations have become more common, particularly in combination with cardiac resynchronisation therapy.</a:t>
            </a:r>
          </a:p>
          <a:p>
            <a:r>
              <a:rPr lang="en-US" sz="2000" dirty="0"/>
              <a:t>Nonetheless, numbers are still below the pre-pandemic levels. </a:t>
            </a:r>
          </a:p>
        </p:txBody>
      </p:sp>
      <p:pic>
        <p:nvPicPr>
          <p:cNvPr id="5" name="Content Placeholder 4" descr="Chart, bar chart&#10;&#10;Description automatically generated">
            <a:extLst>
              <a:ext uri="{FF2B5EF4-FFF2-40B4-BE49-F238E27FC236}">
                <a16:creationId xmlns:a16="http://schemas.microsoft.com/office/drawing/2014/main" id="{10CDD37B-D04B-6243-2FFD-04FC6A55F9D8}"/>
              </a:ext>
            </a:extLst>
          </p:cNvPr>
          <p:cNvPicPr>
            <a:picLocks noChangeAspect="1"/>
          </p:cNvPicPr>
          <p:nvPr/>
        </p:nvPicPr>
        <p:blipFill>
          <a:blip r:embed="rId2"/>
          <a:stretch>
            <a:fillRect/>
          </a:stretch>
        </p:blipFill>
        <p:spPr>
          <a:xfrm>
            <a:off x="6512442" y="1488447"/>
            <a:ext cx="5201023" cy="3467348"/>
          </a:xfrm>
          <a:prstGeom prst="rect">
            <a:avLst/>
          </a:prstGeom>
        </p:spPr>
      </p:pic>
      <p:sp>
        <p:nvSpPr>
          <p:cNvPr id="23" name="Rectangle 22">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68450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8A4CE3-F7A4-25F1-3274-32899D9A1A9C}"/>
              </a:ext>
            </a:extLst>
          </p:cNvPr>
          <p:cNvSpPr>
            <a:spLocks noGrp="1"/>
          </p:cNvSpPr>
          <p:nvPr>
            <p:ph type="title"/>
          </p:nvPr>
        </p:nvSpPr>
        <p:spPr>
          <a:xfrm>
            <a:off x="1149716" y="499397"/>
            <a:ext cx="5929422" cy="1640180"/>
          </a:xfrm>
        </p:spPr>
        <p:txBody>
          <a:bodyPr anchor="b">
            <a:normAutofit/>
          </a:bodyPr>
          <a:lstStyle/>
          <a:p>
            <a:r>
              <a:rPr lang="en-GB" sz="4000"/>
              <a:t>Typical Atrial Flutter</a:t>
            </a:r>
          </a:p>
        </p:txBody>
      </p:sp>
      <p:sp>
        <p:nvSpPr>
          <p:cNvPr id="11" name="Content Placeholder 10">
            <a:extLst>
              <a:ext uri="{FF2B5EF4-FFF2-40B4-BE49-F238E27FC236}">
                <a16:creationId xmlns:a16="http://schemas.microsoft.com/office/drawing/2014/main" id="{593C0026-196E-47AA-422C-D671FB915A2C}"/>
              </a:ext>
            </a:extLst>
          </p:cNvPr>
          <p:cNvSpPr>
            <a:spLocks noGrp="1"/>
          </p:cNvSpPr>
          <p:nvPr>
            <p:ph idx="1"/>
          </p:nvPr>
        </p:nvSpPr>
        <p:spPr>
          <a:xfrm>
            <a:off x="1149717" y="2423821"/>
            <a:ext cx="5929422" cy="3519780"/>
          </a:xfrm>
        </p:spPr>
        <p:txBody>
          <a:bodyPr>
            <a:normAutofit/>
          </a:bodyPr>
          <a:lstStyle/>
          <a:p>
            <a:r>
              <a:rPr lang="en-US" sz="2000" dirty="0"/>
              <a:t>Flutter ablations had been growing very slowly pre-pandemic.</a:t>
            </a:r>
          </a:p>
          <a:p>
            <a:r>
              <a:rPr lang="en-US" sz="2000" dirty="0"/>
              <a:t>There has been a clear increase in activity in 2021/22 but only to 2014/15 levels. </a:t>
            </a:r>
          </a:p>
        </p:txBody>
      </p:sp>
      <p:pic>
        <p:nvPicPr>
          <p:cNvPr id="7" name="Content Placeholder 6" descr="Chart, bar chart&#10;&#10;Description automatically generated">
            <a:extLst>
              <a:ext uri="{FF2B5EF4-FFF2-40B4-BE49-F238E27FC236}">
                <a16:creationId xmlns:a16="http://schemas.microsoft.com/office/drawing/2014/main" id="{330EF443-E15E-5674-04A7-43664F5987E6}"/>
              </a:ext>
            </a:extLst>
          </p:cNvPr>
          <p:cNvPicPr>
            <a:picLocks noChangeAspect="1"/>
          </p:cNvPicPr>
          <p:nvPr/>
        </p:nvPicPr>
        <p:blipFill>
          <a:blip r:embed="rId3"/>
          <a:stretch>
            <a:fillRect/>
          </a:stretch>
        </p:blipFill>
        <p:spPr>
          <a:xfrm>
            <a:off x="7745506" y="2120153"/>
            <a:ext cx="3765176" cy="2510117"/>
          </a:xfrm>
          <a:prstGeom prst="rect">
            <a:avLst/>
          </a:prstGeom>
        </p:spPr>
      </p:pic>
      <p:sp>
        <p:nvSpPr>
          <p:cNvPr id="25" name="Rectangle 24">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19835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74B521E-E7D1-E040-4B70-1CB338EE6266}"/>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AF Ablation</a:t>
            </a:r>
          </a:p>
        </p:txBody>
      </p:sp>
      <p:sp>
        <p:nvSpPr>
          <p:cNvPr id="9" name="Content Placeholder 8">
            <a:extLst>
              <a:ext uri="{FF2B5EF4-FFF2-40B4-BE49-F238E27FC236}">
                <a16:creationId xmlns:a16="http://schemas.microsoft.com/office/drawing/2014/main" id="{62A4D720-E4EC-F942-5E18-267F8D29AE71}"/>
              </a:ext>
            </a:extLst>
          </p:cNvPr>
          <p:cNvSpPr>
            <a:spLocks noGrp="1"/>
          </p:cNvSpPr>
          <p:nvPr>
            <p:ph idx="1"/>
          </p:nvPr>
        </p:nvSpPr>
        <p:spPr>
          <a:xfrm>
            <a:off x="660042" y="806824"/>
            <a:ext cx="2919738" cy="1494117"/>
          </a:xfrm>
        </p:spPr>
        <p:txBody>
          <a:bodyPr vert="horz" lIns="91440" tIns="45720" rIns="91440" bIns="45720" rtlCol="0" anchor="b">
            <a:normAutofit/>
          </a:bodyPr>
          <a:lstStyle/>
          <a:p>
            <a:pPr marL="0" indent="0">
              <a:buNone/>
            </a:pPr>
            <a:r>
              <a:rPr lang="en-US" sz="2000" kern="1200">
                <a:solidFill>
                  <a:srgbClr val="FFFFFF"/>
                </a:solidFill>
                <a:latin typeface="+mn-lt"/>
                <a:ea typeface="+mn-ea"/>
                <a:cs typeface="+mn-cs"/>
              </a:rPr>
              <a:t>AF ablation fell in 2020/21 but appears to be recovering quickly.</a:t>
            </a:r>
          </a:p>
        </p:txBody>
      </p:sp>
      <p:pic>
        <p:nvPicPr>
          <p:cNvPr id="5" name="Content Placeholder 4" descr="Chart, bar chart&#10;&#10;Description automatically generated">
            <a:extLst>
              <a:ext uri="{FF2B5EF4-FFF2-40B4-BE49-F238E27FC236}">
                <a16:creationId xmlns:a16="http://schemas.microsoft.com/office/drawing/2014/main" id="{B24761FA-FCAC-8F49-6C2C-C39C43A93E7E}"/>
              </a:ext>
            </a:extLst>
          </p:cNvPr>
          <p:cNvPicPr>
            <a:picLocks noChangeAspect="1"/>
          </p:cNvPicPr>
          <p:nvPr/>
        </p:nvPicPr>
        <p:blipFill>
          <a:blip r:embed="rId2"/>
          <a:stretch>
            <a:fillRect/>
          </a:stretch>
        </p:blipFill>
        <p:spPr>
          <a:xfrm>
            <a:off x="4502428" y="1020417"/>
            <a:ext cx="7225748" cy="4817165"/>
          </a:xfrm>
          <a:prstGeom prst="rect">
            <a:avLst/>
          </a:prstGeom>
        </p:spPr>
      </p:pic>
    </p:spTree>
    <p:extLst>
      <p:ext uri="{BB962C8B-B14F-4D97-AF65-F5344CB8AC3E}">
        <p14:creationId xmlns:p14="http://schemas.microsoft.com/office/powerpoint/2010/main" val="1918212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F77E97-0CB4-A6D7-EC58-F32C4E6A7D6D}"/>
              </a:ext>
            </a:extLst>
          </p:cNvPr>
          <p:cNvSpPr>
            <a:spLocks noGrp="1"/>
          </p:cNvSpPr>
          <p:nvPr>
            <p:ph type="title"/>
          </p:nvPr>
        </p:nvSpPr>
        <p:spPr>
          <a:xfrm>
            <a:off x="5596501" y="489508"/>
            <a:ext cx="5754896" cy="1667569"/>
          </a:xfrm>
        </p:spPr>
        <p:txBody>
          <a:bodyPr anchor="b">
            <a:normAutofit/>
          </a:bodyPr>
          <a:lstStyle/>
          <a:p>
            <a:r>
              <a:rPr lang="en-GB" sz="4000" dirty="0"/>
              <a:t>Cryoablation for AF</a:t>
            </a:r>
          </a:p>
        </p:txBody>
      </p:sp>
      <p:pic>
        <p:nvPicPr>
          <p:cNvPr id="5" name="Content Placeholder 4" descr="Chart, bar chart&#10;&#10;Description automatically generated">
            <a:extLst>
              <a:ext uri="{FF2B5EF4-FFF2-40B4-BE49-F238E27FC236}">
                <a16:creationId xmlns:a16="http://schemas.microsoft.com/office/drawing/2014/main" id="{0FA29B1C-CB0D-9E54-78D2-516D9BF47E79}"/>
              </a:ext>
            </a:extLst>
          </p:cNvPr>
          <p:cNvPicPr>
            <a:picLocks noChangeAspect="1"/>
          </p:cNvPicPr>
          <p:nvPr/>
        </p:nvPicPr>
        <p:blipFill>
          <a:blip r:embed="rId2"/>
          <a:stretch>
            <a:fillRect/>
          </a:stretch>
        </p:blipFill>
        <p:spPr>
          <a:xfrm>
            <a:off x="177236" y="1204573"/>
            <a:ext cx="5242028" cy="3494686"/>
          </a:xfrm>
          <a:prstGeom prst="rect">
            <a:avLst/>
          </a:prstGeom>
        </p:spPr>
      </p:pic>
      <p:sp>
        <p:nvSpPr>
          <p:cNvPr id="9" name="Content Placeholder 8">
            <a:extLst>
              <a:ext uri="{FF2B5EF4-FFF2-40B4-BE49-F238E27FC236}">
                <a16:creationId xmlns:a16="http://schemas.microsoft.com/office/drawing/2014/main" id="{D1E35ADA-6E01-9039-F510-02709DCCE02A}"/>
              </a:ext>
            </a:extLst>
          </p:cNvPr>
          <p:cNvSpPr>
            <a:spLocks noGrp="1"/>
          </p:cNvSpPr>
          <p:nvPr>
            <p:ph idx="1"/>
          </p:nvPr>
        </p:nvSpPr>
        <p:spPr>
          <a:xfrm>
            <a:off x="5596502" y="2405894"/>
            <a:ext cx="5754896" cy="3197464"/>
          </a:xfrm>
        </p:spPr>
        <p:txBody>
          <a:bodyPr anchor="t">
            <a:normAutofit/>
          </a:bodyPr>
          <a:lstStyle/>
          <a:p>
            <a:r>
              <a:rPr lang="en-US" sz="2000" dirty="0"/>
              <a:t>Cryoablation appears to be gaining in popularity.</a:t>
            </a:r>
          </a:p>
          <a:p>
            <a:r>
              <a:rPr lang="en-US" sz="2000" dirty="0"/>
              <a:t>14% of AF ablations used Cryotherapy in 2014/15.</a:t>
            </a:r>
          </a:p>
          <a:p>
            <a:r>
              <a:rPr lang="en-US" sz="2000" dirty="0"/>
              <a:t>In 2021/22, it was 38% of all AF ablations.</a:t>
            </a:r>
          </a:p>
          <a:p>
            <a:r>
              <a:rPr lang="en-US" sz="2000" dirty="0"/>
              <a:t>Numbers exceeded those in 2018/19.</a:t>
            </a:r>
          </a:p>
        </p:txBody>
      </p:sp>
      <p:sp>
        <p:nvSpPr>
          <p:cNvPr id="23" name="Rectangle 2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07441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A61A6E-5EB7-B90A-579E-474481560AC0}"/>
              </a:ext>
            </a:extLst>
          </p:cNvPr>
          <p:cNvSpPr>
            <a:spLocks noGrp="1"/>
          </p:cNvSpPr>
          <p:nvPr>
            <p:ph type="title"/>
          </p:nvPr>
        </p:nvSpPr>
        <p:spPr>
          <a:xfrm>
            <a:off x="818984" y="4230093"/>
            <a:ext cx="4150581" cy="1800165"/>
          </a:xfrm>
        </p:spPr>
        <p:txBody>
          <a:bodyPr anchor="t">
            <a:normAutofit/>
          </a:bodyPr>
          <a:lstStyle/>
          <a:p>
            <a:pPr algn="r"/>
            <a:r>
              <a:rPr lang="en-GB" sz="3100"/>
              <a:t>Ectopic Atrial Tachycardia / Intra-Atrial Re-Entry Tachycardia</a:t>
            </a:r>
          </a:p>
        </p:txBody>
      </p:sp>
      <p:pic>
        <p:nvPicPr>
          <p:cNvPr id="5" name="Content Placeholder 4" descr="Chart, bar chart&#10;&#10;Description automatically generated">
            <a:extLst>
              <a:ext uri="{FF2B5EF4-FFF2-40B4-BE49-F238E27FC236}">
                <a16:creationId xmlns:a16="http://schemas.microsoft.com/office/drawing/2014/main" id="{05E54594-CDBF-97DA-FDA1-0D9D3BAF48BF}"/>
              </a:ext>
            </a:extLst>
          </p:cNvPr>
          <p:cNvPicPr>
            <a:picLocks noChangeAspect="1"/>
          </p:cNvPicPr>
          <p:nvPr/>
        </p:nvPicPr>
        <p:blipFill>
          <a:blip r:embed="rId3"/>
          <a:stretch>
            <a:fillRect/>
          </a:stretch>
        </p:blipFill>
        <p:spPr>
          <a:xfrm>
            <a:off x="3534987" y="457200"/>
            <a:ext cx="5182987" cy="3455325"/>
          </a:xfrm>
          <a:prstGeom prst="rect">
            <a:avLst/>
          </a:prstGeom>
        </p:spPr>
      </p:pic>
      <p:sp>
        <p:nvSpPr>
          <p:cNvPr id="9" name="Content Placeholder 8">
            <a:extLst>
              <a:ext uri="{FF2B5EF4-FFF2-40B4-BE49-F238E27FC236}">
                <a16:creationId xmlns:a16="http://schemas.microsoft.com/office/drawing/2014/main" id="{1882E58C-D442-8B79-B9AF-8FEEB4F255C4}"/>
              </a:ext>
            </a:extLst>
          </p:cNvPr>
          <p:cNvSpPr>
            <a:spLocks noGrp="1"/>
          </p:cNvSpPr>
          <p:nvPr>
            <p:ph idx="1"/>
          </p:nvPr>
        </p:nvSpPr>
        <p:spPr>
          <a:xfrm>
            <a:off x="5246415" y="4230094"/>
            <a:ext cx="6235268" cy="1800164"/>
          </a:xfrm>
        </p:spPr>
        <p:txBody>
          <a:bodyPr anchor="t">
            <a:normAutofit/>
          </a:bodyPr>
          <a:lstStyle/>
          <a:p>
            <a:r>
              <a:rPr lang="en-US" sz="2000" dirty="0"/>
              <a:t>There was a drop during the initial pandemic with poor recovery of activity to just above 2014/15 levels, although the absolute increase is encouraging. </a:t>
            </a:r>
          </a:p>
        </p:txBody>
      </p:sp>
      <p:sp>
        <p:nvSpPr>
          <p:cNvPr id="23" name="Rectangle 22">
            <a:extLst>
              <a:ext uri="{FF2B5EF4-FFF2-40B4-BE49-F238E27FC236}">
                <a16:creationId xmlns:a16="http://schemas.microsoft.com/office/drawing/2014/main" id="{E7BFF8DC-0AE7-4AD2-9B28-2E5F26D62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E0162AD-C6E5-4BF8-A453-76ADB3687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31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7838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BDFC52-A94B-1C73-47E4-F9CFE4D5B73C}"/>
              </a:ext>
            </a:extLst>
          </p:cNvPr>
          <p:cNvSpPr>
            <a:spLocks noGrp="1"/>
          </p:cNvSpPr>
          <p:nvPr>
            <p:ph type="title"/>
          </p:nvPr>
        </p:nvSpPr>
        <p:spPr>
          <a:xfrm>
            <a:off x="1371599" y="5510253"/>
            <a:ext cx="9895951" cy="1033669"/>
          </a:xfrm>
        </p:spPr>
        <p:txBody>
          <a:bodyPr>
            <a:normAutofit/>
          </a:bodyPr>
          <a:lstStyle/>
          <a:p>
            <a:r>
              <a:rPr lang="en-GB" sz="4000">
                <a:solidFill>
                  <a:srgbClr val="FFFFFF"/>
                </a:solidFill>
              </a:rPr>
              <a:t>PVCs and Focal VT</a:t>
            </a:r>
          </a:p>
        </p:txBody>
      </p:sp>
      <p:pic>
        <p:nvPicPr>
          <p:cNvPr id="5" name="Content Placeholder 4" descr="Chart, bar chart&#10;&#10;Description automatically generated">
            <a:extLst>
              <a:ext uri="{FF2B5EF4-FFF2-40B4-BE49-F238E27FC236}">
                <a16:creationId xmlns:a16="http://schemas.microsoft.com/office/drawing/2014/main" id="{4D7311B4-B7BD-3508-3AA3-3DA131D35EF9}"/>
              </a:ext>
            </a:extLst>
          </p:cNvPr>
          <p:cNvPicPr>
            <a:picLocks noChangeAspect="1"/>
          </p:cNvPicPr>
          <p:nvPr/>
        </p:nvPicPr>
        <p:blipFill>
          <a:blip r:embed="rId3"/>
          <a:stretch>
            <a:fillRect/>
          </a:stretch>
        </p:blipFill>
        <p:spPr>
          <a:xfrm>
            <a:off x="3684545" y="402570"/>
            <a:ext cx="4822909" cy="3215273"/>
          </a:xfrm>
          <a:prstGeom prst="rect">
            <a:avLst/>
          </a:prstGeom>
        </p:spPr>
      </p:pic>
      <p:sp>
        <p:nvSpPr>
          <p:cNvPr id="9" name="Content Placeholder 8">
            <a:extLst>
              <a:ext uri="{FF2B5EF4-FFF2-40B4-BE49-F238E27FC236}">
                <a16:creationId xmlns:a16="http://schemas.microsoft.com/office/drawing/2014/main" id="{41120789-5CAA-C2B0-304C-B637B5DD9DC2}"/>
              </a:ext>
            </a:extLst>
          </p:cNvPr>
          <p:cNvSpPr>
            <a:spLocks noGrp="1"/>
          </p:cNvSpPr>
          <p:nvPr>
            <p:ph idx="1"/>
          </p:nvPr>
        </p:nvSpPr>
        <p:spPr>
          <a:xfrm>
            <a:off x="1940256" y="3833199"/>
            <a:ext cx="8332826" cy="1119982"/>
          </a:xfrm>
        </p:spPr>
        <p:txBody>
          <a:bodyPr anchor="ctr">
            <a:normAutofit/>
          </a:bodyPr>
          <a:lstStyle/>
          <a:p>
            <a:r>
              <a:rPr lang="en-US" sz="2000"/>
              <a:t>Again, recovery is incomplete, but there was a marked uptick in growth in 2021/22 compared with 2020/2021. </a:t>
            </a:r>
            <a:endParaRPr lang="en-US" sz="2000" dirty="0"/>
          </a:p>
        </p:txBody>
      </p:sp>
    </p:spTree>
    <p:extLst>
      <p:ext uri="{BB962C8B-B14F-4D97-AF65-F5344CB8AC3E}">
        <p14:creationId xmlns:p14="http://schemas.microsoft.com/office/powerpoint/2010/main" val="20724454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FD8584-599E-4876-689A-979A383E1CB7}"/>
              </a:ext>
            </a:extLst>
          </p:cNvPr>
          <p:cNvSpPr>
            <a:spLocks noGrp="1"/>
          </p:cNvSpPr>
          <p:nvPr>
            <p:ph type="title"/>
          </p:nvPr>
        </p:nvSpPr>
        <p:spPr>
          <a:xfrm>
            <a:off x="1136398" y="502021"/>
            <a:ext cx="3878516" cy="1642969"/>
          </a:xfrm>
        </p:spPr>
        <p:txBody>
          <a:bodyPr anchor="b">
            <a:normAutofit/>
          </a:bodyPr>
          <a:lstStyle/>
          <a:p>
            <a:r>
              <a:rPr lang="en-GB" sz="4000" dirty="0"/>
              <a:t>VT Ablation - Scar</a:t>
            </a:r>
          </a:p>
        </p:txBody>
      </p:sp>
      <p:sp>
        <p:nvSpPr>
          <p:cNvPr id="9" name="Content Placeholder 8">
            <a:extLst>
              <a:ext uri="{FF2B5EF4-FFF2-40B4-BE49-F238E27FC236}">
                <a16:creationId xmlns:a16="http://schemas.microsoft.com/office/drawing/2014/main" id="{47AC1450-511B-8173-637C-8345BE6E423B}"/>
              </a:ext>
            </a:extLst>
          </p:cNvPr>
          <p:cNvSpPr>
            <a:spLocks noGrp="1"/>
          </p:cNvSpPr>
          <p:nvPr>
            <p:ph idx="1"/>
          </p:nvPr>
        </p:nvSpPr>
        <p:spPr>
          <a:xfrm>
            <a:off x="1136397" y="2418408"/>
            <a:ext cx="3678491" cy="3522569"/>
          </a:xfrm>
        </p:spPr>
        <p:txBody>
          <a:bodyPr anchor="t">
            <a:normAutofit/>
          </a:bodyPr>
          <a:lstStyle/>
          <a:p>
            <a:r>
              <a:rPr lang="en-US" sz="2000" dirty="0"/>
              <a:t>VT ablation is an emergency procedure, and activity fell during 2020/21, but the fall was less marked than with other ablations. </a:t>
            </a:r>
          </a:p>
          <a:p>
            <a:r>
              <a:rPr lang="en-US" sz="2000" dirty="0"/>
              <a:t>Recovery in numbers has not been dramatic, indeed, surprisingly, unlike with focal VT, recovery has ben largely flat, and numbers in 2021/22 were broadly similar to 2015/16. </a:t>
            </a:r>
          </a:p>
        </p:txBody>
      </p:sp>
      <p:pic>
        <p:nvPicPr>
          <p:cNvPr id="5" name="Content Placeholder 4" descr="Chart, bar chart&#10;&#10;Description automatically generated">
            <a:extLst>
              <a:ext uri="{FF2B5EF4-FFF2-40B4-BE49-F238E27FC236}">
                <a16:creationId xmlns:a16="http://schemas.microsoft.com/office/drawing/2014/main" id="{141FECC9-BA54-8E33-E31E-A3C514583CF5}"/>
              </a:ext>
            </a:extLst>
          </p:cNvPr>
          <p:cNvPicPr>
            <a:picLocks noChangeAspect="1"/>
          </p:cNvPicPr>
          <p:nvPr/>
        </p:nvPicPr>
        <p:blipFill>
          <a:blip r:embed="rId2"/>
          <a:stretch>
            <a:fillRect/>
          </a:stretch>
        </p:blipFill>
        <p:spPr>
          <a:xfrm>
            <a:off x="5014914" y="1196150"/>
            <a:ext cx="6698551" cy="4465700"/>
          </a:xfrm>
          <a:prstGeom prst="rect">
            <a:avLst/>
          </a:prstGeom>
        </p:spPr>
      </p:pic>
      <p:sp>
        <p:nvSpPr>
          <p:cNvPr id="23" name="Rectangle 22">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68248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0">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0777E2-D6C7-7539-3275-2B6B44624F88}"/>
              </a:ext>
            </a:extLst>
          </p:cNvPr>
          <p:cNvSpPr>
            <a:spLocks noGrp="1"/>
          </p:cNvSpPr>
          <p:nvPr>
            <p:ph type="title"/>
          </p:nvPr>
        </p:nvSpPr>
        <p:spPr>
          <a:xfrm>
            <a:off x="1136397" y="502021"/>
            <a:ext cx="4959603" cy="1642969"/>
          </a:xfrm>
        </p:spPr>
        <p:txBody>
          <a:bodyPr anchor="b">
            <a:normAutofit/>
          </a:bodyPr>
          <a:lstStyle/>
          <a:p>
            <a:r>
              <a:rPr lang="en-GB" sz="4000"/>
              <a:t>Congenital Heart Disease Ablation </a:t>
            </a:r>
          </a:p>
        </p:txBody>
      </p:sp>
      <p:sp>
        <p:nvSpPr>
          <p:cNvPr id="9" name="Content Placeholder 8">
            <a:extLst>
              <a:ext uri="{FF2B5EF4-FFF2-40B4-BE49-F238E27FC236}">
                <a16:creationId xmlns:a16="http://schemas.microsoft.com/office/drawing/2014/main" id="{790E045E-AAA1-C3B4-B964-468870A85449}"/>
              </a:ext>
            </a:extLst>
          </p:cNvPr>
          <p:cNvSpPr>
            <a:spLocks noGrp="1"/>
          </p:cNvSpPr>
          <p:nvPr>
            <p:ph idx="1"/>
          </p:nvPr>
        </p:nvSpPr>
        <p:spPr>
          <a:xfrm>
            <a:off x="1136397" y="2418408"/>
            <a:ext cx="4959603" cy="3522569"/>
          </a:xfrm>
        </p:spPr>
        <p:txBody>
          <a:bodyPr anchor="t">
            <a:normAutofit/>
          </a:bodyPr>
          <a:lstStyle/>
          <a:p>
            <a:r>
              <a:rPr lang="en-US" sz="2000" dirty="0"/>
              <a:t>Ablation in patients with congenital heart disease was rising pre-pandemic. There were &gt;50% more ablations in 2019/20 than in 2014/15. </a:t>
            </a:r>
          </a:p>
          <a:p>
            <a:r>
              <a:rPr lang="en-US" sz="2000" dirty="0"/>
              <a:t>This number fell dramatically during the pandemic, and has recovered, but not to pre-pandemic levels.</a:t>
            </a:r>
          </a:p>
        </p:txBody>
      </p:sp>
      <p:pic>
        <p:nvPicPr>
          <p:cNvPr id="5" name="Content Placeholder 4" descr="Chart, bar chart&#10;&#10;Description automatically generated">
            <a:extLst>
              <a:ext uri="{FF2B5EF4-FFF2-40B4-BE49-F238E27FC236}">
                <a16:creationId xmlns:a16="http://schemas.microsoft.com/office/drawing/2014/main" id="{E7EB102A-282D-8A51-DF57-BDE11DD9D576}"/>
              </a:ext>
            </a:extLst>
          </p:cNvPr>
          <p:cNvPicPr>
            <a:picLocks noChangeAspect="1"/>
          </p:cNvPicPr>
          <p:nvPr/>
        </p:nvPicPr>
        <p:blipFill>
          <a:blip r:embed="rId2"/>
          <a:stretch>
            <a:fillRect/>
          </a:stretch>
        </p:blipFill>
        <p:spPr>
          <a:xfrm>
            <a:off x="6512442" y="1488447"/>
            <a:ext cx="5201023" cy="3467348"/>
          </a:xfrm>
          <a:prstGeom prst="rect">
            <a:avLst/>
          </a:prstGeom>
        </p:spPr>
      </p:pic>
      <p:sp>
        <p:nvSpPr>
          <p:cNvPr id="28" name="Rectangle 22">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4">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12699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8C4776-7244-06CB-E31D-314881269261}"/>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en-US" sz="4800" kern="1200" dirty="0">
                <a:solidFill>
                  <a:srgbClr val="FFFFFF"/>
                </a:solidFill>
                <a:latin typeface="+mj-lt"/>
                <a:ea typeface="+mj-ea"/>
                <a:cs typeface="+mj-cs"/>
              </a:rPr>
              <a:t>“New” Technology</a:t>
            </a: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A99996B6-EF14-D178-724C-B23F7E7B79C1}"/>
              </a:ext>
            </a:extLst>
          </p:cNvPr>
          <p:cNvSpPr>
            <a:spLocks noGrp="1"/>
          </p:cNvSpPr>
          <p:nvPr>
            <p:ph type="body" idx="1"/>
          </p:nvPr>
        </p:nvSpPr>
        <p:spPr>
          <a:xfrm>
            <a:off x="4285397" y="4960961"/>
            <a:ext cx="7055893" cy="1078054"/>
          </a:xfrm>
        </p:spPr>
        <p:txBody>
          <a:bodyPr vert="horz" lIns="91440" tIns="45720" rIns="91440" bIns="45720" rtlCol="0">
            <a:normAutofit/>
          </a:bodyPr>
          <a:lstStyle/>
          <a:p>
            <a:endParaRPr lang="en-US" sz="2400" kern="1200">
              <a:solidFill>
                <a:srgbClr val="FFFFFF"/>
              </a:solidFill>
              <a:latin typeface="+mn-lt"/>
              <a:ea typeface="+mn-ea"/>
              <a:cs typeface="+mn-cs"/>
            </a:endParaRPr>
          </a:p>
        </p:txBody>
      </p:sp>
    </p:spTree>
    <p:extLst>
      <p:ext uri="{BB962C8B-B14F-4D97-AF65-F5344CB8AC3E}">
        <p14:creationId xmlns:p14="http://schemas.microsoft.com/office/powerpoint/2010/main" val="2792870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2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8E8C79E-E32F-1D92-4D89-CD060AE40F96}"/>
              </a:ext>
            </a:extLst>
          </p:cNvPr>
          <p:cNvSpPr>
            <a:spLocks noGrp="1"/>
          </p:cNvSpPr>
          <p:nvPr>
            <p:ph type="title"/>
          </p:nvPr>
        </p:nvSpPr>
        <p:spPr>
          <a:xfrm>
            <a:off x="660041" y="2767106"/>
            <a:ext cx="2880828" cy="3071906"/>
          </a:xfrm>
        </p:spPr>
        <p:txBody>
          <a:bodyPr vert="horz" lIns="91440" tIns="45720" rIns="91440" bIns="45720" rtlCol="0" anchor="t">
            <a:normAutofit fontScale="90000"/>
          </a:bodyPr>
          <a:lstStyle/>
          <a:p>
            <a:r>
              <a:rPr lang="en-US" sz="4000" kern="1200" dirty="0">
                <a:solidFill>
                  <a:srgbClr val="FFFFFF"/>
                </a:solidFill>
                <a:latin typeface="+mj-lt"/>
                <a:ea typeface="+mj-ea"/>
                <a:cs typeface="+mj-cs"/>
              </a:rPr>
              <a:t>Complex device implants – new implants and upgrades</a:t>
            </a:r>
          </a:p>
        </p:txBody>
      </p:sp>
      <p:pic>
        <p:nvPicPr>
          <p:cNvPr id="6" name="Picture 5">
            <a:extLst>
              <a:ext uri="{FF2B5EF4-FFF2-40B4-BE49-F238E27FC236}">
                <a16:creationId xmlns:a16="http://schemas.microsoft.com/office/drawing/2014/main" id="{DE8E194A-10DA-B69B-8CE1-6F9BD1D07497}"/>
              </a:ext>
            </a:extLst>
          </p:cNvPr>
          <p:cNvPicPr>
            <a:picLocks noChangeAspect="1"/>
          </p:cNvPicPr>
          <p:nvPr/>
        </p:nvPicPr>
        <p:blipFill>
          <a:blip r:embed="rId2"/>
          <a:stretch>
            <a:fillRect/>
          </a:stretch>
        </p:blipFill>
        <p:spPr>
          <a:xfrm>
            <a:off x="4502428" y="1747218"/>
            <a:ext cx="7225748" cy="3363564"/>
          </a:xfrm>
          <a:prstGeom prst="rect">
            <a:avLst/>
          </a:prstGeom>
        </p:spPr>
      </p:pic>
      <p:sp>
        <p:nvSpPr>
          <p:cNvPr id="7" name="Text Placeholder 2">
            <a:extLst>
              <a:ext uri="{FF2B5EF4-FFF2-40B4-BE49-F238E27FC236}">
                <a16:creationId xmlns:a16="http://schemas.microsoft.com/office/drawing/2014/main" id="{D4419EB0-FCC7-3A27-5890-CF5E936A6A6D}"/>
              </a:ext>
            </a:extLst>
          </p:cNvPr>
          <p:cNvSpPr txBox="1">
            <a:spLocks/>
          </p:cNvSpPr>
          <p:nvPr/>
        </p:nvSpPr>
        <p:spPr>
          <a:xfrm>
            <a:off x="660042" y="806824"/>
            <a:ext cx="2919738" cy="1494117"/>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FFFFFF"/>
                </a:solidFill>
              </a:rPr>
              <a:t>Gradual trend away from ICDs – DANISH?</a:t>
            </a:r>
          </a:p>
        </p:txBody>
      </p:sp>
    </p:spTree>
    <p:extLst>
      <p:ext uri="{BB962C8B-B14F-4D97-AF65-F5344CB8AC3E}">
        <p14:creationId xmlns:p14="http://schemas.microsoft.com/office/powerpoint/2010/main" val="17601974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table calendar on a wooden table">
            <a:extLst>
              <a:ext uri="{FF2B5EF4-FFF2-40B4-BE49-F238E27FC236}">
                <a16:creationId xmlns:a16="http://schemas.microsoft.com/office/drawing/2014/main" id="{E2339451-BA44-D6A6-E113-092D75DD0784}"/>
              </a:ext>
            </a:extLst>
          </p:cNvPr>
          <p:cNvPicPr>
            <a:picLocks noChangeAspect="1"/>
          </p:cNvPicPr>
          <p:nvPr/>
        </p:nvPicPr>
        <p:blipFill rotWithShape="1">
          <a:blip r:embed="rId2"/>
          <a:srcRect l="2897" r="17885"/>
          <a:stretch/>
        </p:blipFill>
        <p:spPr>
          <a:xfrm>
            <a:off x="4038599" y="10"/>
            <a:ext cx="8160026" cy="6875809"/>
          </a:xfrm>
          <a:prstGeom prst="rect">
            <a:avLst/>
          </a:prstGeom>
        </p:spPr>
      </p:pic>
      <p:sp>
        <p:nvSpPr>
          <p:cNvPr id="24" name="Freeform: Shape 23">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1E5816F-119D-C7BA-7CC7-05572AEF44F2}"/>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3200" dirty="0">
                <a:solidFill>
                  <a:srgbClr val="FFFFFF"/>
                </a:solidFill>
              </a:rPr>
              <a:t>1</a:t>
            </a:r>
            <a:r>
              <a:rPr lang="en-US" sz="3200" baseline="30000" dirty="0">
                <a:solidFill>
                  <a:srgbClr val="FFFFFF"/>
                </a:solidFill>
              </a:rPr>
              <a:t>st</a:t>
            </a:r>
            <a:r>
              <a:rPr lang="en-US" sz="3200" dirty="0">
                <a:solidFill>
                  <a:srgbClr val="FFFFFF"/>
                </a:solidFill>
              </a:rPr>
              <a:t> April 2021 – 31</a:t>
            </a:r>
            <a:r>
              <a:rPr lang="en-US" sz="3200" baseline="30000" dirty="0">
                <a:solidFill>
                  <a:srgbClr val="FFFFFF"/>
                </a:solidFill>
              </a:rPr>
              <a:t>st</a:t>
            </a:r>
            <a:r>
              <a:rPr lang="en-US" sz="3200" dirty="0">
                <a:solidFill>
                  <a:srgbClr val="FFFFFF"/>
                </a:solidFill>
              </a:rPr>
              <a:t> March 2022</a:t>
            </a:r>
          </a:p>
        </p:txBody>
      </p:sp>
      <p:sp>
        <p:nvSpPr>
          <p:cNvPr id="3" name="Content Placeholder 2">
            <a:extLst>
              <a:ext uri="{FF2B5EF4-FFF2-40B4-BE49-F238E27FC236}">
                <a16:creationId xmlns:a16="http://schemas.microsoft.com/office/drawing/2014/main" id="{807F921F-0977-14B8-0FA9-3B5AFE492503}"/>
              </a:ext>
            </a:extLst>
          </p:cNvPr>
          <p:cNvSpPr>
            <a:spLocks noGrp="1"/>
          </p:cNvSpPr>
          <p:nvPr>
            <p:ph idx="1"/>
          </p:nvPr>
        </p:nvSpPr>
        <p:spPr>
          <a:xfrm>
            <a:off x="777922" y="743803"/>
            <a:ext cx="2808844" cy="1382392"/>
          </a:xfrm>
        </p:spPr>
        <p:txBody>
          <a:bodyPr vert="horz" lIns="91440" tIns="45720" rIns="91440" bIns="45720" rtlCol="0" anchor="b">
            <a:normAutofit/>
          </a:bodyPr>
          <a:lstStyle/>
          <a:p>
            <a:pPr marL="0" indent="0" algn="r">
              <a:buNone/>
            </a:pPr>
            <a:r>
              <a:rPr lang="en-US" sz="2000">
                <a:solidFill>
                  <a:srgbClr val="FFFFFF"/>
                </a:solidFill>
              </a:rPr>
              <a:t>A whole year behind…</a:t>
            </a:r>
          </a:p>
        </p:txBody>
      </p:sp>
    </p:spTree>
    <p:extLst>
      <p:ext uri="{BB962C8B-B14F-4D97-AF65-F5344CB8AC3E}">
        <p14:creationId xmlns:p14="http://schemas.microsoft.com/office/powerpoint/2010/main" val="27752459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6C1E727-920E-0507-B544-631695B574E5}"/>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700" kern="1200">
                <a:solidFill>
                  <a:srgbClr val="FFFFFF"/>
                </a:solidFill>
                <a:latin typeface="+mj-lt"/>
                <a:ea typeface="+mj-ea"/>
                <a:cs typeface="+mj-cs"/>
              </a:rPr>
              <a:t>Subcutaneous ICDs</a:t>
            </a:r>
          </a:p>
        </p:txBody>
      </p:sp>
      <p:pic>
        <p:nvPicPr>
          <p:cNvPr id="4" name="Content Placeholder 3">
            <a:extLst>
              <a:ext uri="{FF2B5EF4-FFF2-40B4-BE49-F238E27FC236}">
                <a16:creationId xmlns:a16="http://schemas.microsoft.com/office/drawing/2014/main" id="{F2354399-B019-38E1-3853-FCB8E393742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02428" y="1529250"/>
            <a:ext cx="7225748" cy="3799499"/>
          </a:xfrm>
          <a:prstGeom prst="rect">
            <a:avLst/>
          </a:prstGeom>
        </p:spPr>
      </p:pic>
      <p:sp>
        <p:nvSpPr>
          <p:cNvPr id="5" name="Text Placeholder 2">
            <a:extLst>
              <a:ext uri="{FF2B5EF4-FFF2-40B4-BE49-F238E27FC236}">
                <a16:creationId xmlns:a16="http://schemas.microsoft.com/office/drawing/2014/main" id="{92351F76-1AD9-43A6-B3BA-474E671E03CC}"/>
              </a:ext>
            </a:extLst>
          </p:cNvPr>
          <p:cNvSpPr txBox="1">
            <a:spLocks/>
          </p:cNvSpPr>
          <p:nvPr/>
        </p:nvSpPr>
        <p:spPr>
          <a:xfrm>
            <a:off x="660042" y="806824"/>
            <a:ext cx="2919738" cy="1494117"/>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FFFFFF"/>
                </a:solidFill>
              </a:rPr>
              <a:t>Has their rise in popularity stalled?</a:t>
            </a:r>
          </a:p>
        </p:txBody>
      </p:sp>
    </p:spTree>
    <p:extLst>
      <p:ext uri="{BB962C8B-B14F-4D97-AF65-F5344CB8AC3E}">
        <p14:creationId xmlns:p14="http://schemas.microsoft.com/office/powerpoint/2010/main" val="22839556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15DA184-6C77-A338-F671-32BFAEC0A938}"/>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Leadless Cardiac Pacemakers</a:t>
            </a:r>
          </a:p>
        </p:txBody>
      </p:sp>
      <p:pic>
        <p:nvPicPr>
          <p:cNvPr id="4" name="Content Placeholder 3">
            <a:extLst>
              <a:ext uri="{FF2B5EF4-FFF2-40B4-BE49-F238E27FC236}">
                <a16:creationId xmlns:a16="http://schemas.microsoft.com/office/drawing/2014/main" id="{0C1B9CE7-7F96-82ED-5CD9-17070D41572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02428" y="1529250"/>
            <a:ext cx="7225748" cy="3799499"/>
          </a:xfrm>
          <a:prstGeom prst="rect">
            <a:avLst/>
          </a:prstGeom>
        </p:spPr>
      </p:pic>
      <p:sp>
        <p:nvSpPr>
          <p:cNvPr id="5" name="Text Placeholder 2">
            <a:extLst>
              <a:ext uri="{FF2B5EF4-FFF2-40B4-BE49-F238E27FC236}">
                <a16:creationId xmlns:a16="http://schemas.microsoft.com/office/drawing/2014/main" id="{59A7BD2E-BA1F-BCB1-A2AB-CC4B03EE470F}"/>
              </a:ext>
            </a:extLst>
          </p:cNvPr>
          <p:cNvSpPr txBox="1">
            <a:spLocks/>
          </p:cNvSpPr>
          <p:nvPr/>
        </p:nvSpPr>
        <p:spPr>
          <a:xfrm>
            <a:off x="660042" y="806824"/>
            <a:ext cx="2919738" cy="1494117"/>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FFFFFF"/>
                </a:solidFill>
              </a:rPr>
              <a:t>Notable increase in LCP device implants. </a:t>
            </a:r>
          </a:p>
        </p:txBody>
      </p:sp>
    </p:spTree>
    <p:extLst>
      <p:ext uri="{BB962C8B-B14F-4D97-AF65-F5344CB8AC3E}">
        <p14:creationId xmlns:p14="http://schemas.microsoft.com/office/powerpoint/2010/main" val="18998920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6C1DC34-B3BA-FA1C-459B-AF6802C1FB49}"/>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Cryoablation in AF</a:t>
            </a:r>
          </a:p>
        </p:txBody>
      </p:sp>
      <p:pic>
        <p:nvPicPr>
          <p:cNvPr id="4" name="Content Placeholder 3">
            <a:extLst>
              <a:ext uri="{FF2B5EF4-FFF2-40B4-BE49-F238E27FC236}">
                <a16:creationId xmlns:a16="http://schemas.microsoft.com/office/drawing/2014/main" id="{EB92B0E7-DC62-F07C-4320-57B16568A10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02428" y="1519407"/>
            <a:ext cx="7225748" cy="3819186"/>
          </a:xfrm>
          <a:prstGeom prst="rect">
            <a:avLst/>
          </a:prstGeom>
        </p:spPr>
      </p:pic>
      <p:sp>
        <p:nvSpPr>
          <p:cNvPr id="5" name="Text Placeholder 2">
            <a:extLst>
              <a:ext uri="{FF2B5EF4-FFF2-40B4-BE49-F238E27FC236}">
                <a16:creationId xmlns:a16="http://schemas.microsoft.com/office/drawing/2014/main" id="{C22F9D7B-63A9-6C43-D4F0-5A9F4DCF8B15}"/>
              </a:ext>
            </a:extLst>
          </p:cNvPr>
          <p:cNvSpPr txBox="1">
            <a:spLocks/>
          </p:cNvSpPr>
          <p:nvPr/>
        </p:nvSpPr>
        <p:spPr>
          <a:xfrm>
            <a:off x="660042" y="806824"/>
            <a:ext cx="2919738" cy="1494117"/>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FFFFFF"/>
                </a:solidFill>
              </a:rPr>
              <a:t>Has </a:t>
            </a:r>
            <a:r>
              <a:rPr lang="en-US" sz="2000" dirty="0" err="1">
                <a:solidFill>
                  <a:srgbClr val="FFFFFF"/>
                </a:solidFill>
              </a:rPr>
              <a:t>cryo</a:t>
            </a:r>
            <a:r>
              <a:rPr lang="en-US" sz="2000" dirty="0">
                <a:solidFill>
                  <a:srgbClr val="FFFFFF"/>
                </a:solidFill>
              </a:rPr>
              <a:t> peaked?</a:t>
            </a:r>
          </a:p>
        </p:txBody>
      </p:sp>
    </p:spTree>
    <p:extLst>
      <p:ext uri="{BB962C8B-B14F-4D97-AF65-F5344CB8AC3E}">
        <p14:creationId xmlns:p14="http://schemas.microsoft.com/office/powerpoint/2010/main" val="10988833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B1F69C-CC7C-739E-F5A9-55FA201D1D4E}"/>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kern="1200" dirty="0">
                <a:solidFill>
                  <a:srgbClr val="FFFFFF"/>
                </a:solidFill>
                <a:latin typeface="+mj-lt"/>
                <a:ea typeface="+mj-ea"/>
                <a:cs typeface="+mj-cs"/>
              </a:rPr>
              <a:t>No data on pulsed field ablation</a:t>
            </a:r>
          </a:p>
        </p:txBody>
      </p:sp>
    </p:spTree>
    <p:extLst>
      <p:ext uri="{BB962C8B-B14F-4D97-AF65-F5344CB8AC3E}">
        <p14:creationId xmlns:p14="http://schemas.microsoft.com/office/powerpoint/2010/main" val="3101886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6CAB1F-557E-4FA4-81CC-DC491EF83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065953-3D69-4CD4-80C3-DF10DEB4C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0"/>
            <a:ext cx="8104091" cy="6857571"/>
          </a:xfrm>
          <a:prstGeom prst="rect">
            <a:avLst/>
          </a:prstGeom>
          <a:gradFill>
            <a:gsLst>
              <a:gs pos="0">
                <a:schemeClr val="accent1">
                  <a:lumMod val="75000"/>
                </a:schemeClr>
              </a:gs>
              <a:gs pos="100000">
                <a:srgbClr val="000000"/>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AB36DB5-F10D-4EDB-87E2-ECB9301FF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74250" y="627728"/>
            <a:ext cx="4355593" cy="8104092"/>
          </a:xfrm>
          <a:prstGeom prst="rect">
            <a:avLst/>
          </a:prstGeom>
          <a:gradFill>
            <a:gsLst>
              <a:gs pos="0">
                <a:schemeClr val="accent1">
                  <a:lumMod val="50000"/>
                </a:schemeClr>
              </a:gs>
              <a:gs pos="91000">
                <a:schemeClr val="tx2">
                  <a:lumMod val="50000"/>
                  <a:alpha val="1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46F195D-95DC-419E-BBC1-E2B601A606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1"/>
            <a:ext cx="7646891" cy="6858001"/>
          </a:xfrm>
          <a:prstGeom prst="rect">
            <a:avLst/>
          </a:prstGeom>
          <a:gradFill>
            <a:gsLst>
              <a:gs pos="41000">
                <a:schemeClr val="accent1">
                  <a:lumMod val="75000"/>
                  <a:alpha val="52000"/>
                </a:schemeClr>
              </a:gs>
              <a:gs pos="95000">
                <a:srgbClr val="000000">
                  <a:alpha val="68000"/>
                </a:srgb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5550980-2AB6-4DE5-86DD-064ADF160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2501118"/>
            <a:ext cx="8091784" cy="4331436"/>
          </a:xfrm>
          <a:prstGeom prst="rect">
            <a:avLst/>
          </a:prstGeom>
          <a:gradFill>
            <a:gsLst>
              <a:gs pos="0">
                <a:srgbClr val="000000">
                  <a:alpha val="16000"/>
                </a:srgbClr>
              </a:gs>
              <a:gs pos="91000">
                <a:schemeClr val="accent1">
                  <a:alpha val="3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DF4B167-8E82-4458-AE55-88B683EBF6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595" y="-3"/>
            <a:ext cx="8091784" cy="6857999"/>
          </a:xfrm>
          <a:prstGeom prst="rect">
            <a:avLst/>
          </a:prstGeom>
          <a:gradFill>
            <a:gsLst>
              <a:gs pos="0">
                <a:schemeClr val="accent1">
                  <a:lumMod val="75000"/>
                  <a:alpha val="6000"/>
                </a:schemeClr>
              </a:gs>
              <a:gs pos="99000">
                <a:srgbClr val="000000">
                  <a:alpha val="57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55993D72-5628-4E5E-BB9F-96066414E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2101742" y="699966"/>
            <a:ext cx="5121259" cy="5458067"/>
          </a:xfrm>
          <a:prstGeom prst="ellipse">
            <a:avLst/>
          </a:prstGeom>
          <a:gradFill>
            <a:gsLst>
              <a:gs pos="3000">
                <a:schemeClr val="accent1">
                  <a:lumMod val="50000"/>
                  <a:alpha val="0"/>
                </a:schemeClr>
              </a:gs>
              <a:gs pos="100000">
                <a:schemeClr val="accent1">
                  <a:lumMod val="60000"/>
                  <a:lumOff val="40000"/>
                  <a:alpha val="17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mc:Choice xmlns:a14="http://schemas.microsoft.com/office/drawing/2010/main" Requires="a14">
          <p:sp>
            <p:nvSpPr>
              <p:cNvPr id="2" name="Title 1">
                <a:extLst>
                  <a:ext uri="{FF2B5EF4-FFF2-40B4-BE49-F238E27FC236}">
                    <a16:creationId xmlns:a16="http://schemas.microsoft.com/office/drawing/2014/main" id="{66595530-B3C7-693D-26CC-839E4047F344}"/>
                  </a:ext>
                </a:extLst>
              </p:cNvPr>
              <p:cNvSpPr>
                <a:spLocks noGrp="1"/>
              </p:cNvSpPr>
              <p:nvPr>
                <p:ph type="title"/>
              </p:nvPr>
            </p:nvSpPr>
            <p:spPr>
              <a:xfrm>
                <a:off x="1169125" y="2920878"/>
                <a:ext cx="5853227" cy="2992576"/>
              </a:xfrm>
            </p:spPr>
            <p:txBody>
              <a:bodyPr vert="horz" lIns="91440" tIns="45720" rIns="91440" bIns="45720" rtlCol="0" anchor="t">
                <a:normAutofit/>
              </a:bodyPr>
              <a:lstStyle/>
              <a:p>
                <a:r>
                  <a:rPr lang="en-US" sz="4800" dirty="0">
                    <a:solidFill>
                      <a:srgbClr val="FFFFFF"/>
                    </a:solidFill>
                  </a:rPr>
                  <a:t>Data Completeness –  Devices</a:t>
                </a:r>
                <a:br>
                  <a:rPr lang="en-US" sz="4800" dirty="0">
                    <a:solidFill>
                      <a:srgbClr val="FFFFFF"/>
                    </a:solidFill>
                  </a:rPr>
                </a:br>
                <a:r>
                  <a:rPr lang="en-US" sz="4800" dirty="0">
                    <a:solidFill>
                      <a:srgbClr val="FFFFFF"/>
                    </a:solidFill>
                  </a:rPr>
                  <a:t> </a:t>
                </a:r>
                <a:br>
                  <a:rPr lang="en-US" sz="4800" dirty="0">
                    <a:solidFill>
                      <a:srgbClr val="FFFFFF"/>
                    </a:solidFill>
                  </a:rPr>
                </a:br>
                <a:r>
                  <a:rPr lang="en-US" sz="4800" kern="1200" dirty="0">
                    <a:solidFill>
                      <a:srgbClr val="FFFFFF"/>
                    </a:solidFill>
                    <a:latin typeface="+mj-lt"/>
                    <a:ea typeface="+mj-ea"/>
                    <a:cs typeface="+mj-cs"/>
                  </a:rPr>
                  <a:t>Target = </a:t>
                </a:r>
                <a14:m>
                  <m:oMath xmlns:m="http://schemas.openxmlformats.org/officeDocument/2006/math">
                    <m:r>
                      <a:rPr lang="en-US" sz="4800" i="1" kern="1200" smtClean="0">
                        <a:solidFill>
                          <a:srgbClr val="FFFFFF"/>
                        </a:solidFill>
                        <a:latin typeface="Cambria Math" panose="02040503050406030204" pitchFamily="18" charset="0"/>
                        <a:ea typeface="Cambria Math" panose="02040503050406030204" pitchFamily="18" charset="0"/>
                      </a:rPr>
                      <m:t>≥</m:t>
                    </m:r>
                  </m:oMath>
                </a14:m>
                <a:r>
                  <a:rPr lang="en-US" sz="4800" kern="1200" dirty="0">
                    <a:solidFill>
                      <a:srgbClr val="FFFFFF"/>
                    </a:solidFill>
                    <a:latin typeface="+mj-lt"/>
                    <a:ea typeface="+mj-ea"/>
                    <a:cs typeface="+mj-cs"/>
                  </a:rPr>
                  <a:t>90%</a:t>
                </a:r>
                <a:endParaRPr lang="en-US" sz="4800" dirty="0">
                  <a:solidFill>
                    <a:srgbClr val="FFFFFF"/>
                  </a:solidFill>
                </a:endParaRPr>
              </a:p>
            </p:txBody>
          </p:sp>
        </mc:Choice>
        <mc:Fallback>
          <p:sp>
            <p:nvSpPr>
              <p:cNvPr id="2" name="Title 1">
                <a:extLst>
                  <a:ext uri="{FF2B5EF4-FFF2-40B4-BE49-F238E27FC236}">
                    <a16:creationId xmlns:a16="http://schemas.microsoft.com/office/drawing/2014/main" id="{66595530-B3C7-693D-26CC-839E4047F344}"/>
                  </a:ext>
                </a:extLst>
              </p:cNvPr>
              <p:cNvSpPr>
                <a:spLocks noGrp="1" noRot="1" noChangeAspect="1" noMove="1" noResize="1" noEditPoints="1" noAdjustHandles="1" noChangeArrowheads="1" noChangeShapeType="1" noTextEdit="1"/>
              </p:cNvSpPr>
              <p:nvPr>
                <p:ph type="title"/>
              </p:nvPr>
            </p:nvSpPr>
            <p:spPr>
              <a:xfrm>
                <a:off x="1169125" y="2920878"/>
                <a:ext cx="5853227" cy="2992576"/>
              </a:xfrm>
              <a:blipFill>
                <a:blip r:embed="rId2"/>
                <a:stretch>
                  <a:fillRect l="-4792" t="-6925" b="-2037"/>
                </a:stretch>
              </a:blipFill>
            </p:spPr>
            <p:txBody>
              <a:bodyPr/>
              <a:lstStyle/>
              <a:p>
                <a:r>
                  <a:rPr lang="en-GB">
                    <a:noFill/>
                  </a:rPr>
                  <a:t> </a:t>
                </a:r>
              </a:p>
            </p:txBody>
          </p:sp>
        </mc:Fallback>
      </mc:AlternateContent>
      <p:pic>
        <p:nvPicPr>
          <p:cNvPr id="5" name="Picture 4" descr="3D abstract blue and gold cube illustration">
            <a:extLst>
              <a:ext uri="{FF2B5EF4-FFF2-40B4-BE49-F238E27FC236}">
                <a16:creationId xmlns:a16="http://schemas.microsoft.com/office/drawing/2014/main" id="{F77F8DCA-238F-2973-69A6-8B92A58E4D8F}"/>
              </a:ext>
            </a:extLst>
          </p:cNvPr>
          <p:cNvPicPr>
            <a:picLocks noChangeAspect="1"/>
          </p:cNvPicPr>
          <p:nvPr/>
        </p:nvPicPr>
        <p:blipFill rotWithShape="1">
          <a:blip r:embed="rId3"/>
          <a:srcRect l="23630" r="40500"/>
          <a:stretch/>
        </p:blipFill>
        <p:spPr>
          <a:xfrm>
            <a:off x="8104092" y="10"/>
            <a:ext cx="4099858" cy="6857990"/>
          </a:xfrm>
          <a:prstGeom prst="rect">
            <a:avLst/>
          </a:prstGeom>
        </p:spPr>
      </p:pic>
    </p:spTree>
    <p:extLst>
      <p:ext uri="{BB962C8B-B14F-4D97-AF65-F5344CB8AC3E}">
        <p14:creationId xmlns:p14="http://schemas.microsoft.com/office/powerpoint/2010/main" val="28079677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33B36A-5B9C-AED4-09C8-D09F410549AC}"/>
              </a:ext>
            </a:extLst>
          </p:cNvPr>
          <p:cNvSpPr>
            <a:spLocks noGrp="1"/>
          </p:cNvSpPr>
          <p:nvPr>
            <p:ph type="title"/>
          </p:nvPr>
        </p:nvSpPr>
        <p:spPr>
          <a:xfrm>
            <a:off x="1371597" y="348865"/>
            <a:ext cx="10044023" cy="877729"/>
          </a:xfrm>
        </p:spPr>
        <p:txBody>
          <a:bodyPr vert="horz" lIns="91440" tIns="45720" rIns="91440" bIns="45720" rtlCol="0" anchor="ctr">
            <a:normAutofit/>
          </a:bodyPr>
          <a:lstStyle/>
          <a:p>
            <a:r>
              <a:rPr lang="en-US" sz="4000" kern="1200" dirty="0">
                <a:solidFill>
                  <a:srgbClr val="FFFFFF"/>
                </a:solidFill>
                <a:latin typeface="+mj-lt"/>
                <a:ea typeface="+mj-ea"/>
                <a:cs typeface="+mj-cs"/>
              </a:rPr>
              <a:t>Data Completeness - Devices</a:t>
            </a:r>
          </a:p>
        </p:txBody>
      </p:sp>
      <p:graphicFrame>
        <p:nvGraphicFramePr>
          <p:cNvPr id="8" name="Content Placeholder 4">
            <a:extLst>
              <a:ext uri="{FF2B5EF4-FFF2-40B4-BE49-F238E27FC236}">
                <a16:creationId xmlns:a16="http://schemas.microsoft.com/office/drawing/2014/main" id="{B0C72442-BBCD-5AA9-3EF0-162D6875B9E7}"/>
              </a:ext>
            </a:extLst>
          </p:cNvPr>
          <p:cNvGraphicFramePr>
            <a:graphicFrameLocks noGrp="1"/>
          </p:cNvGraphicFramePr>
          <p:nvPr>
            <p:ph sz="half" idx="2"/>
            <p:extLst>
              <p:ext uri="{D42A27DB-BD31-4B8C-83A1-F6EECF244321}">
                <p14:modId xmlns:p14="http://schemas.microsoft.com/office/powerpoint/2010/main" val="2813411539"/>
              </p:ext>
            </p:extLst>
          </p:nvPr>
        </p:nvGraphicFramePr>
        <p:xfrm>
          <a:off x="1019899" y="1855221"/>
          <a:ext cx="4980733" cy="4807703"/>
        </p:xfrm>
        <a:graphic>
          <a:graphicData uri="http://schemas.openxmlformats.org/drawingml/2006/table">
            <a:tbl>
              <a:tblPr/>
              <a:tblGrid>
                <a:gridCol w="1948421">
                  <a:extLst>
                    <a:ext uri="{9D8B030D-6E8A-4147-A177-3AD203B41FA5}">
                      <a16:colId xmlns:a16="http://schemas.microsoft.com/office/drawing/2014/main" val="4123656363"/>
                    </a:ext>
                  </a:extLst>
                </a:gridCol>
                <a:gridCol w="1082488">
                  <a:extLst>
                    <a:ext uri="{9D8B030D-6E8A-4147-A177-3AD203B41FA5}">
                      <a16:colId xmlns:a16="http://schemas.microsoft.com/office/drawing/2014/main" val="540543383"/>
                    </a:ext>
                  </a:extLst>
                </a:gridCol>
                <a:gridCol w="376518">
                  <a:extLst>
                    <a:ext uri="{9D8B030D-6E8A-4147-A177-3AD203B41FA5}">
                      <a16:colId xmlns:a16="http://schemas.microsoft.com/office/drawing/2014/main" val="3627048747"/>
                    </a:ext>
                  </a:extLst>
                </a:gridCol>
                <a:gridCol w="353103">
                  <a:extLst>
                    <a:ext uri="{9D8B030D-6E8A-4147-A177-3AD203B41FA5}">
                      <a16:colId xmlns:a16="http://schemas.microsoft.com/office/drawing/2014/main" val="395806059"/>
                    </a:ext>
                  </a:extLst>
                </a:gridCol>
                <a:gridCol w="1220203">
                  <a:extLst>
                    <a:ext uri="{9D8B030D-6E8A-4147-A177-3AD203B41FA5}">
                      <a16:colId xmlns:a16="http://schemas.microsoft.com/office/drawing/2014/main" val="563225488"/>
                    </a:ext>
                  </a:extLst>
                </a:gridCol>
              </a:tblGrid>
              <a:tr h="154029">
                <a:tc>
                  <a:txBody>
                    <a:bodyPr/>
                    <a:lstStyle/>
                    <a:p>
                      <a:pPr algn="l" fontAlgn="b">
                        <a:spcBef>
                          <a:spcPts val="0"/>
                        </a:spcBef>
                        <a:spcAft>
                          <a:spcPts val="0"/>
                        </a:spcAft>
                      </a:pPr>
                      <a:r>
                        <a:rPr lang="en-GB" sz="700" b="1" i="0" u="none" strike="noStrike" dirty="0">
                          <a:solidFill>
                            <a:srgbClr val="000000"/>
                          </a:solidFill>
                          <a:effectLst/>
                          <a:latin typeface="Calibri" panose="020F0502020204030204" pitchFamily="34" charset="0"/>
                        </a:rPr>
                        <a:t>Data Completeness</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2460805266"/>
                  </a:ext>
                </a:extLst>
              </a:tr>
              <a:tr h="154029">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1" i="0" u="none" strike="noStrike" dirty="0">
                          <a:solidFill>
                            <a:srgbClr val="000000"/>
                          </a:solidFill>
                          <a:effectLst/>
                          <a:latin typeface="Calibri" panose="020F0502020204030204" pitchFamily="34" charset="0"/>
                        </a:rPr>
                        <a:t>England</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1" i="0" u="none" strike="noStrike">
                          <a:solidFill>
                            <a:srgbClr val="000000"/>
                          </a:solidFill>
                          <a:effectLst/>
                          <a:latin typeface="Calibri" panose="020F0502020204030204" pitchFamily="34" charset="0"/>
                        </a:rPr>
                        <a:t>Wales</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2698902389"/>
                  </a:ext>
                </a:extLst>
              </a:tr>
              <a:tr h="154029">
                <a:tc>
                  <a:txBody>
                    <a:bodyPr/>
                    <a:lstStyle/>
                    <a:p>
                      <a:pPr algn="l" fontAlgn="b">
                        <a:spcBef>
                          <a:spcPts val="0"/>
                        </a:spcBef>
                        <a:spcAft>
                          <a:spcPts val="0"/>
                        </a:spcAft>
                      </a:pPr>
                      <a:r>
                        <a:rPr lang="en-GB" sz="700" b="1" i="0" u="none" strike="noStrike">
                          <a:solidFill>
                            <a:srgbClr val="000000"/>
                          </a:solidFill>
                          <a:effectLst/>
                          <a:latin typeface="Calibri" panose="020F0502020204030204" pitchFamily="34" charset="0"/>
                        </a:rPr>
                        <a:t>Demographics</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1078788492"/>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1.03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NHS Number</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dirty="0">
                          <a:solidFill>
                            <a:srgbClr val="006100"/>
                          </a:solidFill>
                          <a:effectLst/>
                          <a:latin typeface="Calibri" panose="020F0502020204030204" pitchFamily="34" charset="0"/>
                        </a:rPr>
                        <a:t>98.7</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97.6</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2014315933"/>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1.04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Surname</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100.0</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100</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l"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4183251564"/>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1.05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Forename</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dirty="0">
                          <a:solidFill>
                            <a:srgbClr val="006100"/>
                          </a:solidFill>
                          <a:effectLst/>
                          <a:latin typeface="Calibri" panose="020F0502020204030204" pitchFamily="34" charset="0"/>
                        </a:rPr>
                        <a:t>100.0</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100</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755357431"/>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1.06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Date of Birth</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100.0</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100</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l"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2503993559"/>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1.07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Sex</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dirty="0">
                          <a:solidFill>
                            <a:srgbClr val="006100"/>
                          </a:solidFill>
                          <a:effectLst/>
                          <a:latin typeface="Calibri" panose="020F0502020204030204" pitchFamily="34" charset="0"/>
                        </a:rPr>
                        <a:t>99.8</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100</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672197283"/>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1.08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Postcode</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98.9</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99.2</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2013986357"/>
                  </a:ext>
                </a:extLst>
              </a:tr>
              <a:tr h="154029">
                <a:tc>
                  <a:txBody>
                    <a:bodyPr/>
                    <a:lstStyle/>
                    <a:p>
                      <a:pPr algn="l"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2220654396"/>
                  </a:ext>
                </a:extLst>
              </a:tr>
              <a:tr h="154029">
                <a:tc>
                  <a:txBody>
                    <a:bodyPr/>
                    <a:lstStyle/>
                    <a:p>
                      <a:pPr algn="l" fontAlgn="b">
                        <a:spcBef>
                          <a:spcPts val="0"/>
                        </a:spcBef>
                        <a:spcAft>
                          <a:spcPts val="0"/>
                        </a:spcAft>
                      </a:pPr>
                      <a:r>
                        <a:rPr lang="en-GB" sz="700" b="1" i="0" u="none" strike="noStrike" dirty="0">
                          <a:solidFill>
                            <a:srgbClr val="000000"/>
                          </a:solidFill>
                          <a:effectLst/>
                          <a:latin typeface="Calibri" panose="020F0502020204030204" pitchFamily="34" charset="0"/>
                        </a:rPr>
                        <a:t>Clinical Details - New implants / upgrades only</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1057399520"/>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2.02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Aetiology</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96.5</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a:solidFill>
                            <a:srgbClr val="9C5700"/>
                          </a:solidFill>
                          <a:effectLst/>
                          <a:latin typeface="Calibri" panose="020F0502020204030204" pitchFamily="34" charset="0"/>
                        </a:rPr>
                        <a:t>91.4</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EB9C"/>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3044357154"/>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2.03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Symptom</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96.2</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96.9</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1272234710"/>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2.04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ECG</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dirty="0">
                          <a:solidFill>
                            <a:srgbClr val="9C5700"/>
                          </a:solidFill>
                          <a:effectLst/>
                          <a:latin typeface="Calibri" panose="020F0502020204030204" pitchFamily="34" charset="0"/>
                        </a:rPr>
                        <a:t>93.1</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FFEB9C"/>
                    </a:solidFill>
                  </a:tcPr>
                </a:tc>
                <a:tc>
                  <a:txBody>
                    <a:bodyPr/>
                    <a:lstStyle/>
                    <a:p>
                      <a:pPr algn="ctr" fontAlgn="b">
                        <a:spcBef>
                          <a:spcPts val="0"/>
                        </a:spcBef>
                        <a:spcAft>
                          <a:spcPts val="0"/>
                        </a:spcAft>
                      </a:pPr>
                      <a:r>
                        <a:rPr lang="en-GB" sz="700" b="0" i="0" u="none" strike="noStrike">
                          <a:solidFill>
                            <a:srgbClr val="9C0006"/>
                          </a:solidFill>
                          <a:effectLst/>
                          <a:latin typeface="Calibri" panose="020F0502020204030204" pitchFamily="34" charset="0"/>
                        </a:rPr>
                        <a:t>81.0</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3740178685"/>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2.05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Atrial Rhythm</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9C5700"/>
                          </a:solidFill>
                          <a:effectLst/>
                          <a:latin typeface="Calibri" panose="020F0502020204030204" pitchFamily="34" charset="0"/>
                        </a:rPr>
                        <a:t>91.5</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EB9C"/>
                    </a:solidFill>
                  </a:tcPr>
                </a:tc>
                <a:tc>
                  <a:txBody>
                    <a:bodyPr/>
                    <a:lstStyle/>
                    <a:p>
                      <a:pPr algn="ctr" fontAlgn="b">
                        <a:spcBef>
                          <a:spcPts val="0"/>
                        </a:spcBef>
                        <a:spcAft>
                          <a:spcPts val="0"/>
                        </a:spcAft>
                      </a:pPr>
                      <a:r>
                        <a:rPr lang="en-GB" sz="700" b="0" i="0" u="none" strike="noStrike">
                          <a:solidFill>
                            <a:srgbClr val="9C0006"/>
                          </a:solidFill>
                          <a:effectLst/>
                          <a:latin typeface="Calibri" panose="020F0502020204030204" pitchFamily="34" charset="0"/>
                        </a:rPr>
                        <a:t>70.2</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2744552733"/>
                  </a:ext>
                </a:extLst>
              </a:tr>
              <a:tr h="149384">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2.06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NYHA Class</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9C5700"/>
                          </a:solidFill>
                          <a:effectLst/>
                          <a:latin typeface="Calibri" panose="020F0502020204030204" pitchFamily="34" charset="0"/>
                        </a:rPr>
                        <a:t>92.8</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EB9C"/>
                    </a:solidFill>
                  </a:tcPr>
                </a:tc>
                <a:tc>
                  <a:txBody>
                    <a:bodyPr/>
                    <a:lstStyle/>
                    <a:p>
                      <a:pPr algn="ctr" fontAlgn="b">
                        <a:spcBef>
                          <a:spcPts val="0"/>
                        </a:spcBef>
                        <a:spcAft>
                          <a:spcPts val="0"/>
                        </a:spcAft>
                      </a:pPr>
                      <a:r>
                        <a:rPr lang="en-GB" sz="700" b="0" i="0" u="none" strike="noStrike">
                          <a:solidFill>
                            <a:srgbClr val="9C0006"/>
                          </a:solidFill>
                          <a:effectLst/>
                          <a:latin typeface="Calibri" panose="020F0502020204030204" pitchFamily="34" charset="0"/>
                        </a:rPr>
                        <a:t>71.9</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Only for CRT procedures</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3980396273"/>
                  </a:ext>
                </a:extLst>
              </a:tr>
              <a:tr h="149384">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2.07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LV Function</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95.2</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a:solidFill>
                            <a:srgbClr val="9C0006"/>
                          </a:solidFill>
                          <a:effectLst/>
                          <a:latin typeface="Calibri" panose="020F0502020204030204" pitchFamily="34" charset="0"/>
                        </a:rPr>
                        <a:t>75.2</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Only for CRT procedures</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3460300276"/>
                  </a:ext>
                </a:extLst>
              </a:tr>
              <a:tr h="149384">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2.08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ICD Indication</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dirty="0">
                          <a:solidFill>
                            <a:srgbClr val="006100"/>
                          </a:solidFill>
                          <a:effectLst/>
                          <a:latin typeface="Calibri" panose="020F0502020204030204" pitchFamily="34" charset="0"/>
                        </a:rPr>
                        <a:t>96.5</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a:solidFill>
                            <a:srgbClr val="9C0006"/>
                          </a:solidFill>
                          <a:effectLst/>
                          <a:latin typeface="Calibri" panose="020F0502020204030204" pitchFamily="34" charset="0"/>
                        </a:rPr>
                        <a:t>75.6</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Only for ICD procedures</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322048284"/>
                  </a:ext>
                </a:extLst>
              </a:tr>
              <a:tr h="149384">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2.09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QRS Duration</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9C0006"/>
                          </a:solidFill>
                          <a:effectLst/>
                          <a:latin typeface="Calibri" panose="020F0502020204030204" pitchFamily="34" charset="0"/>
                        </a:rPr>
                        <a:t>88.7</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ctr" fontAlgn="b">
                        <a:spcBef>
                          <a:spcPts val="0"/>
                        </a:spcBef>
                        <a:spcAft>
                          <a:spcPts val="0"/>
                        </a:spcAft>
                      </a:pPr>
                      <a:r>
                        <a:rPr lang="en-GB" sz="700" b="0" i="0" u="none" strike="noStrike">
                          <a:solidFill>
                            <a:srgbClr val="9C0006"/>
                          </a:solidFill>
                          <a:effectLst/>
                          <a:latin typeface="Calibri" panose="020F0502020204030204" pitchFamily="34" charset="0"/>
                        </a:rPr>
                        <a:t>66.7</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Only for CRT procedures</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883456150"/>
                  </a:ext>
                </a:extLst>
              </a:tr>
              <a:tr h="149384">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2.10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QRS Morphology</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97.6</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96.9</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Only for CRT procedures</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3318665165"/>
                  </a:ext>
                </a:extLst>
              </a:tr>
              <a:tr h="154029">
                <a:tc>
                  <a:txBody>
                    <a:bodyPr/>
                    <a:lstStyle/>
                    <a:p>
                      <a:pPr algn="l"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450937911"/>
                  </a:ext>
                </a:extLst>
              </a:tr>
              <a:tr h="154029">
                <a:tc>
                  <a:txBody>
                    <a:bodyPr/>
                    <a:lstStyle/>
                    <a:p>
                      <a:pPr algn="l" fontAlgn="b">
                        <a:spcBef>
                          <a:spcPts val="0"/>
                        </a:spcBef>
                        <a:spcAft>
                          <a:spcPts val="0"/>
                        </a:spcAft>
                      </a:pPr>
                      <a:r>
                        <a:rPr lang="en-GB" sz="700" b="1" i="0" u="none" strike="noStrike" dirty="0">
                          <a:solidFill>
                            <a:srgbClr val="000000"/>
                          </a:solidFill>
                          <a:effectLst/>
                          <a:latin typeface="Calibri" panose="020F0502020204030204" pitchFamily="34" charset="0"/>
                        </a:rPr>
                        <a:t>Procedure Details</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1881185119"/>
                  </a:ext>
                </a:extLst>
              </a:tr>
              <a:tr h="149384">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3.03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First Operator GMC Number</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9C0006"/>
                          </a:solidFill>
                          <a:effectLst/>
                          <a:latin typeface="Calibri" panose="020F0502020204030204" pitchFamily="34" charset="0"/>
                        </a:rPr>
                        <a:t>88.5</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ctr" fontAlgn="b">
                        <a:spcBef>
                          <a:spcPts val="0"/>
                        </a:spcBef>
                        <a:spcAft>
                          <a:spcPts val="0"/>
                        </a:spcAft>
                      </a:pPr>
                      <a:r>
                        <a:rPr lang="en-GB" sz="700" b="0" i="0" u="none" strike="noStrike" dirty="0">
                          <a:solidFill>
                            <a:srgbClr val="9C0006"/>
                          </a:solidFill>
                          <a:effectLst/>
                          <a:latin typeface="Calibri" panose="020F0502020204030204" pitchFamily="34" charset="0"/>
                        </a:rPr>
                        <a:t>85.4</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Excludes ILR procedures</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3883765186"/>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3.09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Consultant GMC Number</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9C5700"/>
                          </a:solidFill>
                          <a:effectLst/>
                          <a:latin typeface="Calibri" panose="020F0502020204030204" pitchFamily="34" charset="0"/>
                        </a:rPr>
                        <a:t>90.7</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EB9C"/>
                    </a:solidFill>
                  </a:tcPr>
                </a:tc>
                <a:tc>
                  <a:txBody>
                    <a:bodyPr/>
                    <a:lstStyle/>
                    <a:p>
                      <a:pPr algn="ctr" fontAlgn="b">
                        <a:spcBef>
                          <a:spcPts val="0"/>
                        </a:spcBef>
                        <a:spcAft>
                          <a:spcPts val="0"/>
                        </a:spcAft>
                      </a:pPr>
                      <a:r>
                        <a:rPr lang="en-GB" sz="700" b="0" i="0" u="none" strike="noStrike" dirty="0">
                          <a:solidFill>
                            <a:srgbClr val="9C0006"/>
                          </a:solidFill>
                          <a:effectLst/>
                          <a:latin typeface="Calibri" panose="020F0502020204030204" pitchFamily="34" charset="0"/>
                        </a:rPr>
                        <a:t>87.1</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141450711"/>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3.11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Intervention</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9C5700"/>
                          </a:solidFill>
                          <a:effectLst/>
                          <a:latin typeface="Calibri" panose="020F0502020204030204" pitchFamily="34" charset="0"/>
                        </a:rPr>
                        <a:t>91.5</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EB9C"/>
                    </a:solidFill>
                  </a:tcPr>
                </a:tc>
                <a:tc>
                  <a:txBody>
                    <a:bodyPr/>
                    <a:lstStyle/>
                    <a:p>
                      <a:pPr algn="ctr" fontAlgn="b">
                        <a:spcBef>
                          <a:spcPts val="0"/>
                        </a:spcBef>
                        <a:spcAft>
                          <a:spcPts val="0"/>
                        </a:spcAft>
                      </a:pPr>
                      <a:r>
                        <a:rPr lang="en-GB" sz="700" b="0" i="0" u="none" strike="noStrike" dirty="0">
                          <a:solidFill>
                            <a:srgbClr val="9C5700"/>
                          </a:solidFill>
                          <a:effectLst/>
                          <a:latin typeface="Calibri" panose="020F0502020204030204" pitchFamily="34" charset="0"/>
                        </a:rPr>
                        <a:t>93.9</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FFEB9C"/>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3529797843"/>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3.12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System Type</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9C5700"/>
                          </a:solidFill>
                          <a:effectLst/>
                          <a:latin typeface="Calibri" panose="020F0502020204030204" pitchFamily="34" charset="0"/>
                        </a:rPr>
                        <a:t>93.4</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EB9C"/>
                    </a:solidFill>
                  </a:tcPr>
                </a:tc>
                <a:tc>
                  <a:txBody>
                    <a:bodyPr/>
                    <a:lstStyle/>
                    <a:p>
                      <a:pPr algn="ctr" fontAlgn="b">
                        <a:spcBef>
                          <a:spcPts val="0"/>
                        </a:spcBef>
                        <a:spcAft>
                          <a:spcPts val="0"/>
                        </a:spcAft>
                      </a:pPr>
                      <a:r>
                        <a:rPr lang="en-GB" sz="700" b="0" i="0" u="none" strike="noStrike" dirty="0">
                          <a:solidFill>
                            <a:srgbClr val="9C0006"/>
                          </a:solidFill>
                          <a:effectLst/>
                          <a:latin typeface="Calibri" panose="020F0502020204030204" pitchFamily="34" charset="0"/>
                        </a:rPr>
                        <a:t>85.2</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195746792"/>
                  </a:ext>
                </a:extLst>
              </a:tr>
              <a:tr h="149384">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3.13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a:t>
                      </a:r>
                      <a:r>
                        <a:rPr lang="en-GB" sz="700" b="0" i="0" u="none" strike="noStrike" dirty="0" err="1">
                          <a:solidFill>
                            <a:srgbClr val="000000"/>
                          </a:solidFill>
                          <a:effectLst/>
                          <a:latin typeface="Calibri" panose="020F0502020204030204" pitchFamily="34" charset="0"/>
                        </a:rPr>
                        <a:t>Fluoro</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9C0006"/>
                          </a:solidFill>
                          <a:effectLst/>
                          <a:latin typeface="Calibri" panose="020F0502020204030204" pitchFamily="34" charset="0"/>
                        </a:rPr>
                        <a:t>84.9</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ctr" fontAlgn="b">
                        <a:spcBef>
                          <a:spcPts val="0"/>
                        </a:spcBef>
                        <a:spcAft>
                          <a:spcPts val="0"/>
                        </a:spcAft>
                      </a:pPr>
                      <a:r>
                        <a:rPr lang="en-GB" sz="700" b="0" i="0" u="none" strike="noStrike" dirty="0">
                          <a:solidFill>
                            <a:srgbClr val="9C0006"/>
                          </a:solidFill>
                          <a:effectLst/>
                          <a:latin typeface="Calibri" panose="020F0502020204030204" pitchFamily="34" charset="0"/>
                        </a:rPr>
                        <a:t>60.8</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Records in fields 3.11 = 1,3,4</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2361639135"/>
                  </a:ext>
                </a:extLst>
              </a:tr>
              <a:tr h="154029">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5.01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Acute Complications</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100.0</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dirty="0">
                          <a:solidFill>
                            <a:srgbClr val="006100"/>
                          </a:solidFill>
                          <a:effectLst/>
                          <a:latin typeface="Calibri" panose="020F0502020204030204" pitchFamily="34" charset="0"/>
                        </a:rPr>
                        <a:t>100.0</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l" fontAlgn="b">
                        <a:spcBef>
                          <a:spcPts val="0"/>
                        </a:spcBef>
                        <a:spcAft>
                          <a:spcPts val="0"/>
                        </a:spcAft>
                      </a:pP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1176058614"/>
                  </a:ext>
                </a:extLst>
              </a:tr>
              <a:tr h="149384">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3.19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Manufacturer</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96.5</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dirty="0">
                          <a:solidFill>
                            <a:srgbClr val="9C0006"/>
                          </a:solidFill>
                          <a:effectLst/>
                          <a:latin typeface="Calibri" panose="020F0502020204030204" pitchFamily="34" charset="0"/>
                        </a:rPr>
                        <a:t>84.2</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FFC7CE"/>
                    </a:solidFill>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Records in fields 3.11 = 1,2,3,4,5</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929768467"/>
                  </a:ext>
                </a:extLst>
              </a:tr>
              <a:tr h="149384">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3.20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Model</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99.5</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dirty="0">
                          <a:solidFill>
                            <a:srgbClr val="006100"/>
                          </a:solidFill>
                          <a:effectLst/>
                          <a:latin typeface="Calibri" panose="020F0502020204030204" pitchFamily="34" charset="0"/>
                        </a:rPr>
                        <a:t>97.5</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Records in fields 3.11 = 1,2,3,4,5</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1792055603"/>
                  </a:ext>
                </a:extLst>
              </a:tr>
              <a:tr h="149384">
                <a:tc>
                  <a:txBody>
                    <a:bodyPr/>
                    <a:lstStyle/>
                    <a:p>
                      <a:pPr algn="r" fontAlgn="b">
                        <a:spcBef>
                          <a:spcPts val="0"/>
                        </a:spcBef>
                        <a:spcAft>
                          <a:spcPts val="0"/>
                        </a:spcAft>
                      </a:pPr>
                      <a:r>
                        <a:rPr lang="en-GB" sz="700" b="0" i="0" u="none" strike="noStrike" dirty="0">
                          <a:solidFill>
                            <a:srgbClr val="000000"/>
                          </a:solidFill>
                          <a:effectLst/>
                          <a:latin typeface="Calibri" panose="020F0502020204030204" pitchFamily="34" charset="0"/>
                        </a:rPr>
                        <a:t>3.21 </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Serial Number</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tc>
                  <a:txBody>
                    <a:bodyPr/>
                    <a:lstStyle/>
                    <a:p>
                      <a:pPr algn="ctr" fontAlgn="b">
                        <a:spcBef>
                          <a:spcPts val="0"/>
                        </a:spcBef>
                        <a:spcAft>
                          <a:spcPts val="0"/>
                        </a:spcAft>
                      </a:pPr>
                      <a:r>
                        <a:rPr lang="en-GB" sz="700" b="0" i="0" u="none" strike="noStrike">
                          <a:solidFill>
                            <a:srgbClr val="006100"/>
                          </a:solidFill>
                          <a:effectLst/>
                          <a:latin typeface="Calibri" panose="020F0502020204030204" pitchFamily="34" charset="0"/>
                        </a:rPr>
                        <a:t>99.1</a:t>
                      </a:r>
                      <a:endParaRPr lang="en-GB" sz="1000" b="0" i="0" u="none" strike="noStrike">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ctr" fontAlgn="b">
                        <a:spcBef>
                          <a:spcPts val="0"/>
                        </a:spcBef>
                        <a:spcAft>
                          <a:spcPts val="0"/>
                        </a:spcAft>
                      </a:pPr>
                      <a:r>
                        <a:rPr lang="en-GB" sz="700" b="0" i="0" u="none" strike="noStrike" dirty="0">
                          <a:solidFill>
                            <a:srgbClr val="006100"/>
                          </a:solidFill>
                          <a:effectLst/>
                          <a:latin typeface="Calibri" panose="020F0502020204030204" pitchFamily="34" charset="0"/>
                        </a:rPr>
                        <a:t>97.4</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solidFill>
                      <a:srgbClr val="C6EFCE"/>
                    </a:solidFill>
                  </a:tcPr>
                </a:tc>
                <a:tc>
                  <a:txBody>
                    <a:bodyPr/>
                    <a:lstStyle/>
                    <a:p>
                      <a:pPr algn="l" fontAlgn="b">
                        <a:spcBef>
                          <a:spcPts val="0"/>
                        </a:spcBef>
                        <a:spcAft>
                          <a:spcPts val="0"/>
                        </a:spcAft>
                      </a:pPr>
                      <a:r>
                        <a:rPr lang="en-GB" sz="700" b="0" i="0" u="none" strike="noStrike" dirty="0">
                          <a:solidFill>
                            <a:srgbClr val="000000"/>
                          </a:solidFill>
                          <a:effectLst/>
                          <a:latin typeface="Calibri" panose="020F0502020204030204" pitchFamily="34" charset="0"/>
                        </a:rPr>
                        <a:t> Records in fields 3.11 = 1,2,3,4,5</a:t>
                      </a:r>
                      <a:endParaRPr lang="en-GB" sz="1000" b="0" i="0" u="none" strike="noStrike" dirty="0">
                        <a:effectLst/>
                        <a:latin typeface="Arial" panose="020B0604020202020204" pitchFamily="34" charset="0"/>
                      </a:endParaRPr>
                    </a:p>
                  </a:txBody>
                  <a:tcPr marL="5403" marR="5403" marT="5403" marB="0" anchor="b">
                    <a:lnL>
                      <a:noFill/>
                    </a:lnL>
                    <a:lnR>
                      <a:noFill/>
                    </a:lnR>
                    <a:lnT>
                      <a:noFill/>
                    </a:lnT>
                    <a:lnB>
                      <a:noFill/>
                    </a:lnB>
                  </a:tcPr>
                </a:tc>
                <a:extLst>
                  <a:ext uri="{0D108BD9-81ED-4DB2-BD59-A6C34878D82A}">
                    <a16:rowId xmlns:a16="http://schemas.microsoft.com/office/drawing/2014/main" val="3108472018"/>
                  </a:ext>
                </a:extLst>
              </a:tr>
            </a:tbl>
          </a:graphicData>
        </a:graphic>
      </p:graphicFrame>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1191F516-0129-0CD2-2E3C-D6C4E94D435C}"/>
                  </a:ext>
                </a:extLst>
              </p:cNvPr>
              <p:cNvSpPr txBox="1"/>
              <p:nvPr/>
            </p:nvSpPr>
            <p:spPr>
              <a:xfrm>
                <a:off x="7020531" y="2370069"/>
                <a:ext cx="4246938" cy="3693319"/>
              </a:xfrm>
              <a:prstGeom prst="rect">
                <a:avLst/>
              </a:prstGeom>
              <a:noFill/>
            </p:spPr>
            <p:txBody>
              <a:bodyPr wrap="square">
                <a:spAutoFit/>
              </a:bodyPr>
              <a:lstStyle/>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following table details data completeness. The target for all fields is </a:t>
                </a:r>
                <a14:m>
                  <m:oMath xmlns:m="http://schemas.openxmlformats.org/officeDocument/2006/math">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oMath>
                </a14:m>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95% (green).</a:t>
                </a:r>
              </a:p>
              <a:p>
                <a:endParaRPr lang="en-GB"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That is good for demographic details but less good for other fields. In particular, a significant number of cases do not have a valid GMC number for the first operator, making it likely that procedure numbers, as reported, are lower than in reality. </a:t>
                </a:r>
              </a:p>
              <a:p>
                <a:endParaRPr lang="en-GB"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Data completeness in England is generally better than in Wales.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7" name="TextBox 6">
                <a:extLst>
                  <a:ext uri="{FF2B5EF4-FFF2-40B4-BE49-F238E27FC236}">
                    <a16:creationId xmlns:a16="http://schemas.microsoft.com/office/drawing/2014/main" id="{1191F516-0129-0CD2-2E3C-D6C4E94D435C}"/>
                  </a:ext>
                </a:extLst>
              </p:cNvPr>
              <p:cNvSpPr txBox="1">
                <a:spLocks noRot="1" noChangeAspect="1" noMove="1" noResize="1" noEditPoints="1" noAdjustHandles="1" noChangeArrowheads="1" noChangeShapeType="1" noTextEdit="1"/>
              </p:cNvSpPr>
              <p:nvPr/>
            </p:nvSpPr>
            <p:spPr>
              <a:xfrm>
                <a:off x="7020531" y="2370069"/>
                <a:ext cx="4246938" cy="3693319"/>
              </a:xfrm>
              <a:prstGeom prst="rect">
                <a:avLst/>
              </a:prstGeom>
              <a:blipFill>
                <a:blip r:embed="rId3"/>
                <a:stretch>
                  <a:fillRect l="-1293" t="-990" r="-1149" b="-1650"/>
                </a:stretch>
              </a:blipFill>
            </p:spPr>
            <p:txBody>
              <a:bodyPr/>
              <a:lstStyle/>
              <a:p>
                <a:r>
                  <a:rPr lang="en-GB">
                    <a:noFill/>
                  </a:rPr>
                  <a:t> </a:t>
                </a:r>
              </a:p>
            </p:txBody>
          </p:sp>
        </mc:Fallback>
      </mc:AlternateContent>
    </p:spTree>
    <p:extLst>
      <p:ext uri="{BB962C8B-B14F-4D97-AF65-F5344CB8AC3E}">
        <p14:creationId xmlns:p14="http://schemas.microsoft.com/office/powerpoint/2010/main" val="18950152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B9F0508-FE1A-C528-615C-40B15B150162}"/>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700" kern="1200" dirty="0">
                <a:solidFill>
                  <a:srgbClr val="FFFFFF"/>
                </a:solidFill>
                <a:latin typeface="+mj-lt"/>
                <a:ea typeface="+mj-ea"/>
                <a:cs typeface="+mj-cs"/>
              </a:rPr>
              <a:t>Demographic Fields Completeness - Devices</a:t>
            </a:r>
          </a:p>
        </p:txBody>
      </p:sp>
      <p:sp>
        <p:nvSpPr>
          <p:cNvPr id="3" name="Text Placeholder 2">
            <a:extLst>
              <a:ext uri="{FF2B5EF4-FFF2-40B4-BE49-F238E27FC236}">
                <a16:creationId xmlns:a16="http://schemas.microsoft.com/office/drawing/2014/main" id="{4D6E9329-B409-7F3B-9063-F47931190958}"/>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Generally improving over time</a:t>
            </a:r>
          </a:p>
        </p:txBody>
      </p:sp>
      <p:pic>
        <p:nvPicPr>
          <p:cNvPr id="5" name="Picture 4" descr="Chart, bar chart&#10;&#10;Description automatically generated">
            <a:extLst>
              <a:ext uri="{FF2B5EF4-FFF2-40B4-BE49-F238E27FC236}">
                <a16:creationId xmlns:a16="http://schemas.microsoft.com/office/drawing/2014/main" id="{C720DA48-AF3F-7293-8829-7AECE613BD15}"/>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36992977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2E30827-6164-7C72-F217-054A09CB0A4B}"/>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700" kern="1200" dirty="0">
                <a:solidFill>
                  <a:srgbClr val="FFFFFF"/>
                </a:solidFill>
                <a:latin typeface="+mj-lt"/>
                <a:ea typeface="+mj-ea"/>
                <a:cs typeface="+mj-cs"/>
              </a:rPr>
              <a:t>Percentage completeness of various fields</a:t>
            </a:r>
          </a:p>
        </p:txBody>
      </p:sp>
      <p:sp>
        <p:nvSpPr>
          <p:cNvPr id="3" name="Text Placeholder 2">
            <a:extLst>
              <a:ext uri="{FF2B5EF4-FFF2-40B4-BE49-F238E27FC236}">
                <a16:creationId xmlns:a16="http://schemas.microsoft.com/office/drawing/2014/main" id="{B891E64D-37FE-72B0-6B39-940D541138D6}"/>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2019-20</a:t>
            </a:r>
          </a:p>
          <a:p>
            <a:r>
              <a:rPr lang="en-US" sz="2000" dirty="0">
                <a:solidFill>
                  <a:srgbClr val="FFFFFF"/>
                </a:solidFill>
              </a:rPr>
              <a:t>2020-21</a:t>
            </a:r>
          </a:p>
          <a:p>
            <a:r>
              <a:rPr lang="en-US" sz="2000" kern="1200" dirty="0">
                <a:solidFill>
                  <a:srgbClr val="FFFFFF"/>
                </a:solidFill>
                <a:latin typeface="+mn-lt"/>
                <a:ea typeface="+mn-ea"/>
                <a:cs typeface="+mn-cs"/>
              </a:rPr>
              <a:t>2021-22</a:t>
            </a:r>
          </a:p>
        </p:txBody>
      </p:sp>
      <p:pic>
        <p:nvPicPr>
          <p:cNvPr id="5" name="Picture 4" descr="Chart, bar chart&#10;&#10;Description automatically generated">
            <a:extLst>
              <a:ext uri="{FF2B5EF4-FFF2-40B4-BE49-F238E27FC236}">
                <a16:creationId xmlns:a16="http://schemas.microsoft.com/office/drawing/2014/main" id="{C1E65CE4-9DC3-5A33-80F5-413E4CD24529}"/>
              </a:ext>
            </a:extLst>
          </p:cNvPr>
          <p:cNvPicPr>
            <a:picLocks noChangeAspect="1"/>
          </p:cNvPicPr>
          <p:nvPr/>
        </p:nvPicPr>
        <p:blipFill>
          <a:blip r:embed="rId2"/>
          <a:stretch>
            <a:fillRect/>
          </a:stretch>
        </p:blipFill>
        <p:spPr>
          <a:xfrm>
            <a:off x="4758605" y="467208"/>
            <a:ext cx="6713394" cy="5923584"/>
          </a:xfrm>
          <a:prstGeom prst="rect">
            <a:avLst/>
          </a:prstGeom>
        </p:spPr>
      </p:pic>
    </p:spTree>
    <p:extLst>
      <p:ext uri="{BB962C8B-B14F-4D97-AF65-F5344CB8AC3E}">
        <p14:creationId xmlns:p14="http://schemas.microsoft.com/office/powerpoint/2010/main" val="15593141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CA2C069-46EE-B9F1-112E-064E723264E6}"/>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700" kern="1200" dirty="0">
                <a:solidFill>
                  <a:srgbClr val="FFFFFF"/>
                </a:solidFill>
                <a:latin typeface="+mj-lt"/>
                <a:ea typeface="+mj-ea"/>
                <a:cs typeface="+mj-cs"/>
              </a:rPr>
              <a:t>GMC Field Completeness</a:t>
            </a:r>
          </a:p>
        </p:txBody>
      </p:sp>
      <p:sp>
        <p:nvSpPr>
          <p:cNvPr id="3" name="Text Placeholder 2">
            <a:extLst>
              <a:ext uri="{FF2B5EF4-FFF2-40B4-BE49-F238E27FC236}">
                <a16:creationId xmlns:a16="http://schemas.microsoft.com/office/drawing/2014/main" id="{0FF10791-2179-564E-E1CF-C5E36A5BECC8}"/>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F0B5A1B2-654D-56FB-D18C-CE40999C0E7C}"/>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16232677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7667ACB-9EF7-C79E-4516-D02D3F1AC1FC}"/>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700" kern="1200">
                <a:solidFill>
                  <a:srgbClr val="FFFFFF"/>
                </a:solidFill>
                <a:latin typeface="+mj-lt"/>
                <a:ea typeface="+mj-ea"/>
                <a:cs typeface="+mj-cs"/>
              </a:rPr>
              <a:t>Clinical Simple Fields Completeness</a:t>
            </a:r>
          </a:p>
        </p:txBody>
      </p:sp>
      <p:sp>
        <p:nvSpPr>
          <p:cNvPr id="3" name="Text Placeholder 2">
            <a:extLst>
              <a:ext uri="{FF2B5EF4-FFF2-40B4-BE49-F238E27FC236}">
                <a16:creationId xmlns:a16="http://schemas.microsoft.com/office/drawing/2014/main" id="{6CF91D16-B1EB-DEF6-1061-5A037D21E14B}"/>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0C4E9D6B-C446-74EF-D0B2-14B14FBAB682}"/>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14101092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497234-292C-AEA8-6CA2-5AB5489368D6}"/>
              </a:ext>
            </a:extLst>
          </p:cNvPr>
          <p:cNvSpPr>
            <a:spLocks noGrp="1"/>
          </p:cNvSpPr>
          <p:nvPr>
            <p:ph type="title"/>
          </p:nvPr>
        </p:nvSpPr>
        <p:spPr>
          <a:xfrm>
            <a:off x="1136397" y="502020"/>
            <a:ext cx="5323715" cy="1642970"/>
          </a:xfrm>
        </p:spPr>
        <p:txBody>
          <a:bodyPr anchor="b">
            <a:normAutofit/>
          </a:bodyPr>
          <a:lstStyle/>
          <a:p>
            <a:r>
              <a:rPr lang="en-GB" sz="3700"/>
              <a:t>NICOR – National Institute for Cardiovascular Outcomes Research</a:t>
            </a:r>
          </a:p>
        </p:txBody>
      </p:sp>
      <p:sp>
        <p:nvSpPr>
          <p:cNvPr id="3" name="Content Placeholder 2">
            <a:extLst>
              <a:ext uri="{FF2B5EF4-FFF2-40B4-BE49-F238E27FC236}">
                <a16:creationId xmlns:a16="http://schemas.microsoft.com/office/drawing/2014/main" id="{28BBD934-E329-6D13-5582-304AA33A6434}"/>
              </a:ext>
            </a:extLst>
          </p:cNvPr>
          <p:cNvSpPr>
            <a:spLocks noGrp="1"/>
          </p:cNvSpPr>
          <p:nvPr>
            <p:ph idx="1"/>
          </p:nvPr>
        </p:nvSpPr>
        <p:spPr>
          <a:xfrm>
            <a:off x="1144923" y="2405894"/>
            <a:ext cx="5315189" cy="3535083"/>
          </a:xfrm>
        </p:spPr>
        <p:txBody>
          <a:bodyPr anchor="ctr">
            <a:normAutofit/>
          </a:bodyPr>
          <a:lstStyle/>
          <a:p>
            <a:r>
              <a:rPr lang="en-GB" sz="2000" dirty="0"/>
              <a:t>NACRM – National Audit of Cardiac Rhythm Management</a:t>
            </a:r>
          </a:p>
          <a:p>
            <a:endParaRPr lang="en-GB" sz="2000" dirty="0"/>
          </a:p>
          <a:p>
            <a:r>
              <a:rPr lang="en-GB" sz="2000" dirty="0"/>
              <a:t>More than 30 years old – Tony Rickards / David Cunningham</a:t>
            </a:r>
          </a:p>
          <a:p>
            <a:r>
              <a:rPr lang="en-GB" sz="2000" dirty="0"/>
              <a:t>Formally established in 2011 at UCL (CCAD) </a:t>
            </a:r>
          </a:p>
          <a:p>
            <a:r>
              <a:rPr lang="en-GB" sz="2000" dirty="0"/>
              <a:t>1.4m+ procedures held by NICOR relating to NACRM</a:t>
            </a:r>
          </a:p>
          <a:p>
            <a:r>
              <a:rPr lang="en-GB" sz="2000" dirty="0"/>
              <a:t>Currently in a state of flux due to recent move</a:t>
            </a:r>
          </a:p>
        </p:txBody>
      </p:sp>
      <p:sp>
        <p:nvSpPr>
          <p:cNvPr id="25" name="Rectangle 2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640B592E-5EBC-34D4-3895-1C345736AAEF}"/>
              </a:ext>
            </a:extLst>
          </p:cNvPr>
          <p:cNvGrpSpPr/>
          <p:nvPr/>
        </p:nvGrpSpPr>
        <p:grpSpPr>
          <a:xfrm>
            <a:off x="6578600" y="876300"/>
            <a:ext cx="5156200" cy="4649093"/>
            <a:chOff x="6451159" y="882024"/>
            <a:chExt cx="5181599" cy="4752657"/>
          </a:xfrm>
        </p:grpSpPr>
        <p:pic>
          <p:nvPicPr>
            <p:cNvPr id="4" name="Picture 2" descr="Chart&#10;&#10;Description automatically generated">
              <a:extLst>
                <a:ext uri="{FF2B5EF4-FFF2-40B4-BE49-F238E27FC236}">
                  <a16:creationId xmlns:a16="http://schemas.microsoft.com/office/drawing/2014/main" id="{770FA75D-BB51-E206-BDB0-ECA7011EFCF7}"/>
                </a:ext>
              </a:extLst>
            </p:cNvPr>
            <p:cNvPicPr>
              <a:picLocks noChangeAspect="1"/>
            </p:cNvPicPr>
            <p:nvPr/>
          </p:nvPicPr>
          <p:blipFill rotWithShape="1">
            <a:blip r:embed="rId2"/>
            <a:srcRect b="32062"/>
            <a:stretch/>
          </p:blipFill>
          <p:spPr>
            <a:xfrm>
              <a:off x="6451159" y="882024"/>
              <a:ext cx="5181598" cy="3552569"/>
            </a:xfrm>
            <a:prstGeom prst="rect">
              <a:avLst/>
            </a:prstGeom>
          </p:spPr>
        </p:pic>
        <p:graphicFrame>
          <p:nvGraphicFramePr>
            <p:cNvPr id="5" name="Diagram 4">
              <a:extLst>
                <a:ext uri="{FF2B5EF4-FFF2-40B4-BE49-F238E27FC236}">
                  <a16:creationId xmlns:a16="http://schemas.microsoft.com/office/drawing/2014/main" id="{59A52CF1-13A3-B5F8-05E8-400E6600EA5B}"/>
                </a:ext>
              </a:extLst>
            </p:cNvPr>
            <p:cNvGraphicFramePr/>
            <p:nvPr>
              <p:extLst>
                <p:ext uri="{D42A27DB-BD31-4B8C-83A1-F6EECF244321}">
                  <p14:modId xmlns:p14="http://schemas.microsoft.com/office/powerpoint/2010/main" val="570023505"/>
                </p:ext>
              </p:extLst>
            </p:nvPr>
          </p:nvGraphicFramePr>
          <p:xfrm>
            <a:off x="6451159" y="5007085"/>
            <a:ext cx="5181599" cy="6275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Tree>
    <p:extLst>
      <p:ext uri="{BB962C8B-B14F-4D97-AF65-F5344CB8AC3E}">
        <p14:creationId xmlns:p14="http://schemas.microsoft.com/office/powerpoint/2010/main" val="12544480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60FD001-A4B5-ADCD-E8BC-9D9EA73C4D07}"/>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700" kern="1200">
                <a:solidFill>
                  <a:srgbClr val="FFFFFF"/>
                </a:solidFill>
                <a:latin typeface="+mj-lt"/>
                <a:ea typeface="+mj-ea"/>
                <a:cs typeface="+mj-cs"/>
              </a:rPr>
              <a:t>Clinical Complex Fields Completeness</a:t>
            </a:r>
          </a:p>
        </p:txBody>
      </p:sp>
      <p:sp>
        <p:nvSpPr>
          <p:cNvPr id="3" name="Text Placeholder 2">
            <a:extLst>
              <a:ext uri="{FF2B5EF4-FFF2-40B4-BE49-F238E27FC236}">
                <a16:creationId xmlns:a16="http://schemas.microsoft.com/office/drawing/2014/main" id="{FD0D88AA-E700-D31F-CB9C-FE5FB7D73504}"/>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D7625F43-C904-11C7-DCE7-6B3900CAD104}"/>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30693093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D1D1BBE-4DEA-AEC7-FB3E-2D1A4E3643F5}"/>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700" kern="1200" dirty="0">
                <a:solidFill>
                  <a:srgbClr val="FFFFFF"/>
                </a:solidFill>
                <a:latin typeface="+mj-lt"/>
                <a:ea typeface="+mj-ea"/>
                <a:cs typeface="+mj-cs"/>
              </a:rPr>
              <a:t>Procedure field completeness</a:t>
            </a:r>
          </a:p>
        </p:txBody>
      </p:sp>
      <p:sp>
        <p:nvSpPr>
          <p:cNvPr id="3" name="Text Placeholder 2">
            <a:extLst>
              <a:ext uri="{FF2B5EF4-FFF2-40B4-BE49-F238E27FC236}">
                <a16:creationId xmlns:a16="http://schemas.microsoft.com/office/drawing/2014/main" id="{6F02A327-52F9-4FDF-5538-805B73A8C34C}"/>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CD4882D9-4A69-D2B9-2852-CA5004056CF7}"/>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39180168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180858E-2664-E7CF-EFA4-E29B6AA6B0D6}"/>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Validation Trends</a:t>
            </a:r>
          </a:p>
        </p:txBody>
      </p:sp>
      <p:sp>
        <p:nvSpPr>
          <p:cNvPr id="3" name="Text Placeholder 2">
            <a:extLst>
              <a:ext uri="{FF2B5EF4-FFF2-40B4-BE49-F238E27FC236}">
                <a16:creationId xmlns:a16="http://schemas.microsoft.com/office/drawing/2014/main" id="{E8D51818-2D6A-75CB-3A8D-3A3078074FF8}"/>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9CA159DB-5422-F517-277A-ADF9FB3BD743}"/>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23652241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F71C91F-3133-7D98-EC64-E3790B79D48D}"/>
              </a:ext>
            </a:extLst>
          </p:cNvPr>
          <p:cNvSpPr>
            <a:spLocks noGrp="1"/>
          </p:cNvSpPr>
          <p:nvPr>
            <p:ph type="title"/>
          </p:nvPr>
        </p:nvSpPr>
        <p:spPr>
          <a:xfrm>
            <a:off x="1136397" y="502021"/>
            <a:ext cx="4959603" cy="1642969"/>
          </a:xfrm>
        </p:spPr>
        <p:txBody>
          <a:bodyPr vert="horz" lIns="91440" tIns="45720" rIns="91440" bIns="45720" rtlCol="0" anchor="b">
            <a:normAutofit/>
          </a:bodyPr>
          <a:lstStyle/>
          <a:p>
            <a:r>
              <a:rPr lang="en-US" sz="4000" kern="1200">
                <a:solidFill>
                  <a:schemeClr val="tx1"/>
                </a:solidFill>
                <a:latin typeface="+mj-lt"/>
                <a:ea typeface="+mj-ea"/>
                <a:cs typeface="+mj-cs"/>
              </a:rPr>
              <a:t>Validation Against Generator</a:t>
            </a:r>
          </a:p>
        </p:txBody>
      </p:sp>
      <p:sp>
        <p:nvSpPr>
          <p:cNvPr id="8" name="Content Placeholder 7">
            <a:extLst>
              <a:ext uri="{FF2B5EF4-FFF2-40B4-BE49-F238E27FC236}">
                <a16:creationId xmlns:a16="http://schemas.microsoft.com/office/drawing/2014/main" id="{C40A6353-6351-8A9F-E3B5-AEDF9E85B64C}"/>
              </a:ext>
            </a:extLst>
          </p:cNvPr>
          <p:cNvSpPr>
            <a:spLocks noGrp="1"/>
          </p:cNvSpPr>
          <p:nvPr>
            <p:ph sz="half" idx="2"/>
          </p:nvPr>
        </p:nvSpPr>
        <p:spPr>
          <a:xfrm>
            <a:off x="1136397" y="2418408"/>
            <a:ext cx="4959603" cy="3522569"/>
          </a:xfrm>
        </p:spPr>
        <p:txBody>
          <a:bodyPr vert="horz" lIns="91440" tIns="45720" rIns="91440" bIns="45720" rtlCol="0" anchor="t">
            <a:normAutofit/>
          </a:bodyPr>
          <a:lstStyle/>
          <a:p>
            <a:pPr marL="0">
              <a:spcBef>
                <a:spcPts val="0"/>
              </a:spcBef>
            </a:pPr>
            <a:r>
              <a:rPr lang="en-US" sz="1600">
                <a:effectLst/>
              </a:rPr>
              <a:t>The purpose of this is to highlight errors (potentially) in the implanted system type. </a:t>
            </a:r>
          </a:p>
          <a:p>
            <a:pPr marL="0">
              <a:spcBef>
                <a:spcPts val="0"/>
              </a:spcBef>
            </a:pPr>
            <a:endParaRPr lang="en-US" sz="1600">
              <a:effectLst/>
            </a:endParaRPr>
          </a:p>
          <a:p>
            <a:pPr marL="0">
              <a:spcBef>
                <a:spcPts val="0"/>
              </a:spcBef>
            </a:pPr>
            <a:r>
              <a:rPr lang="en-US" sz="1600">
                <a:effectLst/>
              </a:rPr>
              <a:t>It matches:</a:t>
            </a:r>
          </a:p>
          <a:p>
            <a:pPr marL="0">
              <a:spcBef>
                <a:spcPts val="0"/>
              </a:spcBef>
            </a:pPr>
            <a:r>
              <a:rPr lang="en-US" sz="1600"/>
              <a:t>F</a:t>
            </a:r>
            <a:r>
              <a:rPr lang="en-US" sz="1600">
                <a:effectLst/>
              </a:rPr>
              <a:t>ield 3.12, maximum system capability, to </a:t>
            </a:r>
          </a:p>
          <a:p>
            <a:pPr marL="0">
              <a:spcBef>
                <a:spcPts val="0"/>
              </a:spcBef>
            </a:pPr>
            <a:r>
              <a:rPr lang="en-US" sz="1600"/>
              <a:t>F</a:t>
            </a:r>
            <a:r>
              <a:rPr lang="en-US" sz="1600">
                <a:effectLst/>
              </a:rPr>
              <a:t>ield 3.19, make, and </a:t>
            </a:r>
          </a:p>
          <a:p>
            <a:pPr marL="0">
              <a:spcBef>
                <a:spcPts val="0"/>
              </a:spcBef>
            </a:pPr>
            <a:r>
              <a:rPr lang="en-US" sz="1600"/>
              <a:t>F</a:t>
            </a:r>
            <a:r>
              <a:rPr lang="en-US" sz="1600">
                <a:effectLst/>
              </a:rPr>
              <a:t>ield 3.20, model of the generator. </a:t>
            </a:r>
          </a:p>
          <a:p>
            <a:pPr marL="0">
              <a:spcBef>
                <a:spcPts val="0"/>
              </a:spcBef>
            </a:pPr>
            <a:endParaRPr lang="en-US" sz="1600">
              <a:effectLst/>
            </a:endParaRPr>
          </a:p>
          <a:p>
            <a:pPr marL="0">
              <a:spcBef>
                <a:spcPts val="0"/>
              </a:spcBef>
            </a:pPr>
            <a:r>
              <a:rPr lang="en-US" sz="1600">
                <a:effectLst/>
              </a:rPr>
              <a:t>Furthermore, it also looks only at entries 1-5 in field 3.11 (see reported activity). </a:t>
            </a:r>
          </a:p>
          <a:p>
            <a:pPr marL="0">
              <a:spcBef>
                <a:spcPts val="0"/>
              </a:spcBef>
            </a:pPr>
            <a:endParaRPr lang="en-US" sz="1600"/>
          </a:p>
          <a:p>
            <a:pPr marL="0">
              <a:spcBef>
                <a:spcPts val="0"/>
              </a:spcBef>
            </a:pPr>
            <a:r>
              <a:rPr lang="en-US" sz="1600">
                <a:effectLst/>
              </a:rPr>
              <a:t>It is recognised that some “invalid” entries may be correct. For example, a CRT-D generator could be implanted with no LV lead, meaning that the maxim system capability is indeed ICD-DR. </a:t>
            </a:r>
          </a:p>
          <a:p>
            <a:pPr marL="0">
              <a:spcBef>
                <a:spcPts val="0"/>
              </a:spcBef>
              <a:spcAft>
                <a:spcPts val="600"/>
              </a:spcAft>
            </a:pPr>
            <a:endParaRPr lang="en-US" sz="1600">
              <a:effectLst/>
            </a:endParaRPr>
          </a:p>
        </p:txBody>
      </p:sp>
      <p:sp>
        <p:nvSpPr>
          <p:cNvPr id="25" name="Rectangle 24">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graphicFrame>
            <p:nvGraphicFramePr>
              <p:cNvPr id="9" name="Table 9">
                <a:extLst>
                  <a:ext uri="{FF2B5EF4-FFF2-40B4-BE49-F238E27FC236}">
                    <a16:creationId xmlns:a16="http://schemas.microsoft.com/office/drawing/2014/main" id="{7B5E0703-F614-04FA-BDF4-96E5D1A71480}"/>
                  </a:ext>
                </a:extLst>
              </p:cNvPr>
              <p:cNvGraphicFramePr>
                <a:graphicFrameLocks noGrp="1"/>
              </p:cNvGraphicFramePr>
              <p:nvPr>
                <p:ph sz="half" idx="1"/>
                <p:extLst>
                  <p:ext uri="{D42A27DB-BD31-4B8C-83A1-F6EECF244321}">
                    <p14:modId xmlns:p14="http://schemas.microsoft.com/office/powerpoint/2010/main" val="271773910"/>
                  </p:ext>
                </p:extLst>
              </p:nvPr>
            </p:nvGraphicFramePr>
            <p:xfrm>
              <a:off x="6512442" y="1304127"/>
              <a:ext cx="5201025" cy="3835993"/>
            </p:xfrm>
            <a:graphic>
              <a:graphicData uri="http://schemas.openxmlformats.org/drawingml/2006/table">
                <a:tbl>
                  <a:tblPr firstRow="1" bandRow="1">
                    <a:tableStyleId>{5C22544A-7EE6-4342-B048-85BDC9FD1C3A}</a:tableStyleId>
                  </a:tblPr>
                  <a:tblGrid>
                    <a:gridCol w="815896">
                      <a:extLst>
                        <a:ext uri="{9D8B030D-6E8A-4147-A177-3AD203B41FA5}">
                          <a16:colId xmlns:a16="http://schemas.microsoft.com/office/drawing/2014/main" val="3586233301"/>
                        </a:ext>
                      </a:extLst>
                    </a:gridCol>
                    <a:gridCol w="1519057">
                      <a:extLst>
                        <a:ext uri="{9D8B030D-6E8A-4147-A177-3AD203B41FA5}">
                          <a16:colId xmlns:a16="http://schemas.microsoft.com/office/drawing/2014/main" val="2510487051"/>
                        </a:ext>
                      </a:extLst>
                    </a:gridCol>
                    <a:gridCol w="845960">
                      <a:extLst>
                        <a:ext uri="{9D8B030D-6E8A-4147-A177-3AD203B41FA5}">
                          <a16:colId xmlns:a16="http://schemas.microsoft.com/office/drawing/2014/main" val="808500601"/>
                        </a:ext>
                      </a:extLst>
                    </a:gridCol>
                    <a:gridCol w="638853">
                      <a:extLst>
                        <a:ext uri="{9D8B030D-6E8A-4147-A177-3AD203B41FA5}">
                          <a16:colId xmlns:a16="http://schemas.microsoft.com/office/drawing/2014/main" val="3598829045"/>
                        </a:ext>
                      </a:extLst>
                    </a:gridCol>
                    <a:gridCol w="742406">
                      <a:extLst>
                        <a:ext uri="{9D8B030D-6E8A-4147-A177-3AD203B41FA5}">
                          <a16:colId xmlns:a16="http://schemas.microsoft.com/office/drawing/2014/main" val="540507570"/>
                        </a:ext>
                      </a:extLst>
                    </a:gridCol>
                    <a:gridCol w="638853">
                      <a:extLst>
                        <a:ext uri="{9D8B030D-6E8A-4147-A177-3AD203B41FA5}">
                          <a16:colId xmlns:a16="http://schemas.microsoft.com/office/drawing/2014/main" val="1142143459"/>
                        </a:ext>
                      </a:extLst>
                    </a:gridCol>
                  </a:tblGrid>
                  <a:tr h="339201">
                    <a:tc>
                      <a:txBody>
                        <a:bodyPr/>
                        <a:lstStyle/>
                        <a:p>
                          <a:endParaRPr lang="en-GB" sz="1500" b="1">
                            <a:solidFill>
                              <a:schemeClr val="bg1"/>
                            </a:solidFill>
                          </a:endParaRPr>
                        </a:p>
                      </a:txBody>
                      <a:tcPr marL="76243" marR="76243" marT="38121" marB="38121" anchor="ctr">
                        <a:solidFill>
                          <a:srgbClr val="4472C4"/>
                        </a:solidFill>
                      </a:tcPr>
                    </a:tc>
                    <a:tc>
                      <a:txBody>
                        <a:bodyPr/>
                        <a:lstStyle/>
                        <a:p>
                          <a:endParaRPr lang="en-GB" sz="1500" b="1">
                            <a:solidFill>
                              <a:schemeClr val="bg1"/>
                            </a:solidFill>
                          </a:endParaRPr>
                        </a:p>
                      </a:txBody>
                      <a:tcPr marL="76243" marR="76243" marT="38121" marB="38121" anchor="ctr">
                        <a:solidFill>
                          <a:srgbClr val="4472C4"/>
                        </a:solidFill>
                      </a:tcPr>
                    </a:tc>
                    <a:tc gridSpan="2">
                      <a:txBody>
                        <a:bodyPr/>
                        <a:lstStyle/>
                        <a:p>
                          <a:pPr algn="ctr"/>
                          <a:r>
                            <a:rPr lang="en-GB" sz="1500" b="1">
                              <a:solidFill>
                                <a:schemeClr val="bg1"/>
                              </a:solidFill>
                            </a:rPr>
                            <a:t>England</a:t>
                          </a:r>
                        </a:p>
                      </a:txBody>
                      <a:tcPr marL="76243" marR="76243" marT="38121" marB="38121" anchor="ctr">
                        <a:solidFill>
                          <a:srgbClr val="4472C4"/>
                        </a:solidFill>
                      </a:tcPr>
                    </a:tc>
                    <a:tc hMerge="1">
                      <a:txBody>
                        <a:bodyPr/>
                        <a:lstStyle/>
                        <a:p>
                          <a:pPr algn="ctr"/>
                          <a:endParaRPr lang="en-GB" b="1" dirty="0">
                            <a:solidFill>
                              <a:schemeClr val="bg1"/>
                            </a:solidFill>
                          </a:endParaRPr>
                        </a:p>
                      </a:txBody>
                      <a:tcPr anchor="ctr">
                        <a:solidFill>
                          <a:srgbClr val="4472C4"/>
                        </a:solidFill>
                      </a:tcPr>
                    </a:tc>
                    <a:tc gridSpan="2">
                      <a:txBody>
                        <a:bodyPr/>
                        <a:lstStyle/>
                        <a:p>
                          <a:pPr algn="ctr"/>
                          <a:r>
                            <a:rPr lang="en-GB" sz="1500" b="1">
                              <a:solidFill>
                                <a:schemeClr val="bg1"/>
                              </a:solidFill>
                            </a:rPr>
                            <a:t>Wales</a:t>
                          </a:r>
                        </a:p>
                      </a:txBody>
                      <a:tcPr marL="76243" marR="76243" marT="38121" marB="38121" anchor="ctr">
                        <a:solidFill>
                          <a:srgbClr val="4472C4"/>
                        </a:solidFill>
                      </a:tcPr>
                    </a:tc>
                    <a:tc hMerge="1">
                      <a:txBody>
                        <a:bodyPr/>
                        <a:lstStyle/>
                        <a:p>
                          <a:pPr algn="ctr"/>
                          <a:endParaRPr lang="en-GB" b="1" dirty="0">
                            <a:solidFill>
                              <a:schemeClr val="bg1"/>
                            </a:solidFill>
                          </a:endParaRPr>
                        </a:p>
                      </a:txBody>
                      <a:tcPr anchor="ctr">
                        <a:solidFill>
                          <a:srgbClr val="4472C4"/>
                        </a:solidFill>
                      </a:tcPr>
                    </a:tc>
                    <a:extLst>
                      <a:ext uri="{0D108BD9-81ED-4DB2-BD59-A6C34878D82A}">
                        <a16:rowId xmlns:a16="http://schemas.microsoft.com/office/drawing/2014/main" val="2120012058"/>
                      </a:ext>
                    </a:extLst>
                  </a:tr>
                  <a:tr h="339201">
                    <a:tc>
                      <a:txBody>
                        <a:bodyPr/>
                        <a:lstStyle/>
                        <a:p>
                          <a:endParaRPr lang="en-GB" sz="1500" b="1">
                            <a:solidFill>
                              <a:schemeClr val="bg1"/>
                            </a:solidFill>
                          </a:endParaRPr>
                        </a:p>
                      </a:txBody>
                      <a:tcPr marL="76243" marR="76243" marT="38121" marB="38121" anchor="ctr">
                        <a:solidFill>
                          <a:srgbClr val="4472C4"/>
                        </a:solidFill>
                      </a:tcPr>
                    </a:tc>
                    <a:tc>
                      <a:txBody>
                        <a:bodyPr/>
                        <a:lstStyle/>
                        <a:p>
                          <a:endParaRPr lang="en-GB" sz="1500" b="1">
                            <a:solidFill>
                              <a:schemeClr val="bg1"/>
                            </a:solidFill>
                          </a:endParaRPr>
                        </a:p>
                      </a:txBody>
                      <a:tcPr marL="76243" marR="76243" marT="38121" marB="38121" anchor="ctr">
                        <a:solidFill>
                          <a:srgbClr val="4472C4"/>
                        </a:solidFill>
                      </a:tcPr>
                    </a:tc>
                    <a:tc>
                      <a:txBody>
                        <a:bodyPr/>
                        <a:lstStyle/>
                        <a:p>
                          <a:pPr algn="ctr"/>
                          <a:r>
                            <a:rPr lang="en-GB" sz="1500" b="1">
                              <a:solidFill>
                                <a:schemeClr val="bg1"/>
                              </a:solidFill>
                            </a:rPr>
                            <a:t>n</a:t>
                          </a:r>
                        </a:p>
                      </a:txBody>
                      <a:tcPr marL="76243" marR="76243" marT="38121" marB="38121" anchor="ctr">
                        <a:solidFill>
                          <a:srgbClr val="4472C4"/>
                        </a:solidFill>
                      </a:tcPr>
                    </a:tc>
                    <a:tc>
                      <a:txBody>
                        <a:bodyPr/>
                        <a:lstStyle/>
                        <a:p>
                          <a:pPr algn="ctr"/>
                          <a:r>
                            <a:rPr lang="en-GB" sz="1500" b="1">
                              <a:solidFill>
                                <a:schemeClr val="bg1"/>
                              </a:solidFill>
                            </a:rPr>
                            <a:t>%</a:t>
                          </a:r>
                        </a:p>
                      </a:txBody>
                      <a:tcPr marL="76243" marR="76243" marT="38121" marB="38121" anchor="ctr">
                        <a:solidFill>
                          <a:srgbClr val="4472C4"/>
                        </a:solidFill>
                      </a:tcPr>
                    </a:tc>
                    <a:tc>
                      <a:txBody>
                        <a:bodyPr/>
                        <a:lstStyle/>
                        <a:p>
                          <a:pPr algn="ctr"/>
                          <a:r>
                            <a:rPr lang="en-GB" sz="1500" b="1">
                              <a:solidFill>
                                <a:schemeClr val="bg1"/>
                              </a:solidFill>
                            </a:rPr>
                            <a:t>n</a:t>
                          </a:r>
                        </a:p>
                      </a:txBody>
                      <a:tcPr marL="76243" marR="76243" marT="38121" marB="38121" anchor="ctr">
                        <a:solidFill>
                          <a:srgbClr val="4472C4"/>
                        </a:solidFill>
                      </a:tcPr>
                    </a:tc>
                    <a:tc>
                      <a:txBody>
                        <a:bodyPr/>
                        <a:lstStyle/>
                        <a:p>
                          <a:pPr algn="ctr"/>
                          <a:r>
                            <a:rPr lang="en-GB" sz="1500" b="1">
                              <a:solidFill>
                                <a:schemeClr val="bg1"/>
                              </a:solidFill>
                            </a:rPr>
                            <a:t>%</a:t>
                          </a:r>
                        </a:p>
                      </a:txBody>
                      <a:tcPr marL="76243" marR="76243" marT="38121" marB="38121" anchor="ctr">
                        <a:solidFill>
                          <a:srgbClr val="4472C4"/>
                        </a:solidFill>
                      </a:tcPr>
                    </a:tc>
                    <a:extLst>
                      <a:ext uri="{0D108BD9-81ED-4DB2-BD59-A6C34878D82A}">
                        <a16:rowId xmlns:a16="http://schemas.microsoft.com/office/drawing/2014/main" val="2159058869"/>
                      </a:ext>
                    </a:extLst>
                  </a:tr>
                  <a:tr h="339201">
                    <a:tc>
                      <a:txBody>
                        <a:bodyPr/>
                        <a:lstStyle/>
                        <a:p>
                          <a:r>
                            <a:rPr lang="en-GB" sz="1500"/>
                            <a:t>Valid</a:t>
                          </a:r>
                        </a:p>
                      </a:txBody>
                      <a:tcPr marL="76243" marR="76243" marT="38121" marB="38121" anchor="ctr"/>
                    </a:tc>
                    <a:tc>
                      <a:txBody>
                        <a:bodyPr/>
                        <a:lstStyle/>
                        <a:p>
                          <a:r>
                            <a:rPr lang="en-GB" sz="1500"/>
                            <a:t>3.12 = 3.20</a:t>
                          </a:r>
                        </a:p>
                      </a:txBody>
                      <a:tcPr marL="76243" marR="76243" marT="38121" marB="38121" anchor="ctr"/>
                    </a:tc>
                    <a:tc>
                      <a:txBody>
                        <a:bodyPr/>
                        <a:lstStyle/>
                        <a:p>
                          <a:pPr algn="ctr"/>
                          <a:r>
                            <a:rPr lang="en-GB" sz="1500"/>
                            <a:t>48,680</a:t>
                          </a:r>
                        </a:p>
                      </a:txBody>
                      <a:tcPr marL="76243" marR="76243" marT="38121" marB="38121" anchor="ctr"/>
                    </a:tc>
                    <a:tc>
                      <a:txBody>
                        <a:bodyPr/>
                        <a:lstStyle/>
                        <a:p>
                          <a:pPr algn="ctr"/>
                          <a:r>
                            <a:rPr lang="en-GB" sz="1500"/>
                            <a:t>93.6</a:t>
                          </a:r>
                        </a:p>
                      </a:txBody>
                      <a:tcPr marL="76243" marR="76243" marT="38121" marB="38121" anchor="ctr"/>
                    </a:tc>
                    <a:tc>
                      <a:txBody>
                        <a:bodyPr/>
                        <a:lstStyle/>
                        <a:p>
                          <a:pPr algn="ctr"/>
                          <a:r>
                            <a:rPr lang="en-GB" sz="1500"/>
                            <a:t>2,071</a:t>
                          </a:r>
                        </a:p>
                      </a:txBody>
                      <a:tcPr marL="76243" marR="76243" marT="38121" marB="38121" anchor="ctr"/>
                    </a:tc>
                    <a:tc>
                      <a:txBody>
                        <a:bodyPr/>
                        <a:lstStyle/>
                        <a:p>
                          <a:pPr algn="ctr"/>
                          <a:r>
                            <a:rPr lang="en-GB" sz="1500"/>
                            <a:t>86.4</a:t>
                          </a:r>
                        </a:p>
                      </a:txBody>
                      <a:tcPr marL="76243" marR="76243" marT="38121" marB="38121" anchor="ctr"/>
                    </a:tc>
                    <a:extLst>
                      <a:ext uri="{0D108BD9-81ED-4DB2-BD59-A6C34878D82A}">
                        <a16:rowId xmlns:a16="http://schemas.microsoft.com/office/drawing/2014/main" val="4039145540"/>
                      </a:ext>
                    </a:extLst>
                  </a:tr>
                  <a:tr h="339201">
                    <a:tc>
                      <a:txBody>
                        <a:bodyPr/>
                        <a:lstStyle/>
                        <a:p>
                          <a:r>
                            <a:rPr lang="en-GB" sz="1500"/>
                            <a:t>Invalid</a:t>
                          </a:r>
                        </a:p>
                      </a:txBody>
                      <a:tcPr marL="76243" marR="76243" marT="38121" marB="38121" anchor="ctr"/>
                    </a:tc>
                    <a:tc>
                      <a:txBody>
                        <a:bodyPr/>
                        <a:lstStyle/>
                        <a:p>
                          <a:r>
                            <a:rPr lang="en-GB" sz="1500"/>
                            <a:t>3.12 </a:t>
                          </a:r>
                          <a14:m>
                            <m:oMath xmlns:m="http://schemas.openxmlformats.org/officeDocument/2006/math">
                              <m:r>
                                <a:rPr lang="en-GB" sz="1500" i="1" smtClean="0">
                                  <a:latin typeface="Cambria Math" panose="02040503050406030204" pitchFamily="18" charset="0"/>
                                  <a:ea typeface="Cambria Math" panose="02040503050406030204" pitchFamily="18" charset="0"/>
                                </a:rPr>
                                <m:t>≠</m:t>
                              </m:r>
                            </m:oMath>
                          </a14:m>
                          <a:r>
                            <a:rPr lang="en-GB" sz="1500"/>
                            <a:t> 3.20</a:t>
                          </a:r>
                        </a:p>
                      </a:txBody>
                      <a:tcPr marL="76243" marR="76243" marT="38121" marB="38121" anchor="ctr"/>
                    </a:tc>
                    <a:tc>
                      <a:txBody>
                        <a:bodyPr/>
                        <a:lstStyle/>
                        <a:p>
                          <a:pPr algn="ctr"/>
                          <a:r>
                            <a:rPr lang="en-GB" sz="1500"/>
                            <a:t>1,768</a:t>
                          </a:r>
                        </a:p>
                      </a:txBody>
                      <a:tcPr marL="76243" marR="76243" marT="38121" marB="38121" anchor="ctr"/>
                    </a:tc>
                    <a:tc>
                      <a:txBody>
                        <a:bodyPr/>
                        <a:lstStyle/>
                        <a:p>
                          <a:pPr algn="ctr"/>
                          <a:r>
                            <a:rPr lang="en-GB" sz="1500"/>
                            <a:t>3.4</a:t>
                          </a:r>
                        </a:p>
                      </a:txBody>
                      <a:tcPr marL="76243" marR="76243" marT="38121" marB="38121" anchor="ctr"/>
                    </a:tc>
                    <a:tc>
                      <a:txBody>
                        <a:bodyPr/>
                        <a:lstStyle/>
                        <a:p>
                          <a:pPr algn="ctr"/>
                          <a:r>
                            <a:rPr lang="en-GB" sz="1500"/>
                            <a:t>97</a:t>
                          </a:r>
                        </a:p>
                      </a:txBody>
                      <a:tcPr marL="76243" marR="76243" marT="38121" marB="38121" anchor="ctr"/>
                    </a:tc>
                    <a:tc>
                      <a:txBody>
                        <a:bodyPr/>
                        <a:lstStyle/>
                        <a:p>
                          <a:pPr algn="ctr"/>
                          <a:r>
                            <a:rPr lang="en-GB" sz="1500"/>
                            <a:t>4.0</a:t>
                          </a:r>
                        </a:p>
                      </a:txBody>
                      <a:tcPr marL="76243" marR="76243" marT="38121" marB="38121" anchor="ctr"/>
                    </a:tc>
                    <a:extLst>
                      <a:ext uri="{0D108BD9-81ED-4DB2-BD59-A6C34878D82A}">
                        <a16:rowId xmlns:a16="http://schemas.microsoft.com/office/drawing/2014/main" val="1445859625"/>
                      </a:ext>
                    </a:extLst>
                  </a:tr>
                  <a:tr h="563678">
                    <a:tc>
                      <a:txBody>
                        <a:bodyPr/>
                        <a:lstStyle/>
                        <a:p>
                          <a:r>
                            <a:rPr lang="en-GB" sz="1500"/>
                            <a:t>Invalid</a:t>
                          </a:r>
                        </a:p>
                      </a:txBody>
                      <a:tcPr marL="76243" marR="76243" marT="38121" marB="38121" anchor="ctr"/>
                    </a:tc>
                    <a:tc>
                      <a:txBody>
                        <a:bodyPr/>
                        <a:lstStyle/>
                        <a:p>
                          <a:r>
                            <a:rPr lang="en-GB" sz="1500"/>
                            <a:t>3.20 blank or uninterpretable</a:t>
                          </a:r>
                        </a:p>
                      </a:txBody>
                      <a:tcPr marL="76243" marR="76243" marT="38121" marB="38121" anchor="ctr"/>
                    </a:tc>
                    <a:tc>
                      <a:txBody>
                        <a:bodyPr/>
                        <a:lstStyle/>
                        <a:p>
                          <a:pPr algn="ctr"/>
                          <a:r>
                            <a:rPr lang="en-GB" sz="1500"/>
                            <a:t>196</a:t>
                          </a:r>
                        </a:p>
                      </a:txBody>
                      <a:tcPr marL="76243" marR="76243" marT="38121" marB="38121" anchor="ctr"/>
                    </a:tc>
                    <a:tc>
                      <a:txBody>
                        <a:bodyPr/>
                        <a:lstStyle/>
                        <a:p>
                          <a:pPr algn="ctr"/>
                          <a:r>
                            <a:rPr lang="en-GB" sz="1500"/>
                            <a:t>0.4</a:t>
                          </a:r>
                        </a:p>
                      </a:txBody>
                      <a:tcPr marL="76243" marR="76243" marT="38121" marB="38121" anchor="ctr"/>
                    </a:tc>
                    <a:tc>
                      <a:txBody>
                        <a:bodyPr/>
                        <a:lstStyle/>
                        <a:p>
                          <a:pPr algn="ctr"/>
                          <a:r>
                            <a:rPr lang="en-GB" sz="1500"/>
                            <a:t>5</a:t>
                          </a:r>
                        </a:p>
                      </a:txBody>
                      <a:tcPr marL="76243" marR="76243" marT="38121" marB="38121" anchor="ctr"/>
                    </a:tc>
                    <a:tc>
                      <a:txBody>
                        <a:bodyPr/>
                        <a:lstStyle/>
                        <a:p>
                          <a:pPr algn="ctr"/>
                          <a:r>
                            <a:rPr lang="en-GB" sz="1500"/>
                            <a:t>0.2</a:t>
                          </a:r>
                        </a:p>
                      </a:txBody>
                      <a:tcPr marL="76243" marR="76243" marT="38121" marB="38121" anchor="ctr"/>
                    </a:tc>
                    <a:extLst>
                      <a:ext uri="{0D108BD9-81ED-4DB2-BD59-A6C34878D82A}">
                        <a16:rowId xmlns:a16="http://schemas.microsoft.com/office/drawing/2014/main" val="936553041"/>
                      </a:ext>
                    </a:extLst>
                  </a:tr>
                  <a:tr h="563678">
                    <a:tc>
                      <a:txBody>
                        <a:bodyPr/>
                        <a:lstStyle/>
                        <a:p>
                          <a:r>
                            <a:rPr lang="en-GB" sz="1500"/>
                            <a:t>Invalid</a:t>
                          </a:r>
                        </a:p>
                      </a:txBody>
                      <a:tcPr marL="76243" marR="76243" marT="38121" marB="38121" anchor="ctr"/>
                    </a:tc>
                    <a:tc>
                      <a:txBody>
                        <a:bodyPr/>
                        <a:lstStyle/>
                        <a:p>
                          <a:r>
                            <a:rPr lang="en-GB" sz="1500"/>
                            <a:t>3.12 blank or uninterpretable</a:t>
                          </a:r>
                        </a:p>
                      </a:txBody>
                      <a:tcPr marL="76243" marR="76243" marT="38121" marB="38121" anchor="ctr"/>
                    </a:tc>
                    <a:tc>
                      <a:txBody>
                        <a:bodyPr/>
                        <a:lstStyle/>
                        <a:p>
                          <a:pPr algn="ctr"/>
                          <a:r>
                            <a:rPr lang="en-GB" sz="1500"/>
                            <a:t>1,331</a:t>
                          </a:r>
                        </a:p>
                      </a:txBody>
                      <a:tcPr marL="76243" marR="76243" marT="38121" marB="38121" anchor="ctr"/>
                    </a:tc>
                    <a:tc>
                      <a:txBody>
                        <a:bodyPr/>
                        <a:lstStyle/>
                        <a:p>
                          <a:pPr algn="ctr"/>
                          <a:r>
                            <a:rPr lang="en-GB" sz="1500"/>
                            <a:t>2.6</a:t>
                          </a:r>
                        </a:p>
                      </a:txBody>
                      <a:tcPr marL="76243" marR="76243" marT="38121" marB="38121" anchor="ctr"/>
                    </a:tc>
                    <a:tc>
                      <a:txBody>
                        <a:bodyPr/>
                        <a:lstStyle/>
                        <a:p>
                          <a:pPr algn="ctr"/>
                          <a:r>
                            <a:rPr lang="en-GB" sz="1500"/>
                            <a:t>225</a:t>
                          </a:r>
                        </a:p>
                      </a:txBody>
                      <a:tcPr marL="76243" marR="76243" marT="38121" marB="38121" anchor="ctr"/>
                    </a:tc>
                    <a:tc>
                      <a:txBody>
                        <a:bodyPr/>
                        <a:lstStyle/>
                        <a:p>
                          <a:pPr algn="ctr"/>
                          <a:r>
                            <a:rPr lang="en-GB" sz="1500"/>
                            <a:t>9.4</a:t>
                          </a:r>
                        </a:p>
                      </a:txBody>
                      <a:tcPr marL="76243" marR="76243" marT="38121" marB="38121" anchor="ctr"/>
                    </a:tc>
                    <a:extLst>
                      <a:ext uri="{0D108BD9-81ED-4DB2-BD59-A6C34878D82A}">
                        <a16:rowId xmlns:a16="http://schemas.microsoft.com/office/drawing/2014/main" val="2340266588"/>
                      </a:ext>
                    </a:extLst>
                  </a:tr>
                  <a:tr h="788155">
                    <a:tc>
                      <a:txBody>
                        <a:bodyPr/>
                        <a:lstStyle/>
                        <a:p>
                          <a:r>
                            <a:rPr lang="en-GB" sz="1500"/>
                            <a:t>Invalid</a:t>
                          </a:r>
                        </a:p>
                      </a:txBody>
                      <a:tcPr marL="76243" marR="76243" marT="38121" marB="38121" anchor="ctr"/>
                    </a:tc>
                    <a:tc>
                      <a:txBody>
                        <a:bodyPr/>
                        <a:lstStyle/>
                        <a:p>
                          <a:r>
                            <a:rPr lang="en-GB" sz="1500"/>
                            <a:t>3.20 and 3.12 blank or uninterpretable</a:t>
                          </a:r>
                        </a:p>
                      </a:txBody>
                      <a:tcPr marL="76243" marR="76243" marT="38121" marB="38121" anchor="ctr"/>
                    </a:tc>
                    <a:tc>
                      <a:txBody>
                        <a:bodyPr/>
                        <a:lstStyle/>
                        <a:p>
                          <a:pPr algn="ctr"/>
                          <a:r>
                            <a:rPr lang="en-GB" sz="1500"/>
                            <a:t>14</a:t>
                          </a:r>
                        </a:p>
                      </a:txBody>
                      <a:tcPr marL="76243" marR="76243" marT="38121" marB="38121" anchor="ctr"/>
                    </a:tc>
                    <a:tc>
                      <a:txBody>
                        <a:bodyPr/>
                        <a:lstStyle/>
                        <a:p>
                          <a:pPr algn="ctr"/>
                          <a:r>
                            <a:rPr lang="en-GB" sz="1500"/>
                            <a:t>0.0</a:t>
                          </a:r>
                        </a:p>
                      </a:txBody>
                      <a:tcPr marL="76243" marR="76243" marT="38121" marB="38121" anchor="ctr"/>
                    </a:tc>
                    <a:tc>
                      <a:txBody>
                        <a:bodyPr/>
                        <a:lstStyle/>
                        <a:p>
                          <a:pPr algn="ctr"/>
                          <a:r>
                            <a:rPr lang="en-GB" sz="1500"/>
                            <a:t>0</a:t>
                          </a:r>
                        </a:p>
                      </a:txBody>
                      <a:tcPr marL="76243" marR="76243" marT="38121" marB="38121" anchor="ctr"/>
                    </a:tc>
                    <a:tc>
                      <a:txBody>
                        <a:bodyPr/>
                        <a:lstStyle/>
                        <a:p>
                          <a:pPr algn="ctr"/>
                          <a:r>
                            <a:rPr lang="en-GB" sz="1500"/>
                            <a:t>0.0</a:t>
                          </a:r>
                        </a:p>
                      </a:txBody>
                      <a:tcPr marL="76243" marR="76243" marT="38121" marB="38121" anchor="ctr"/>
                    </a:tc>
                    <a:extLst>
                      <a:ext uri="{0D108BD9-81ED-4DB2-BD59-A6C34878D82A}">
                        <a16:rowId xmlns:a16="http://schemas.microsoft.com/office/drawing/2014/main" val="2212958130"/>
                      </a:ext>
                    </a:extLst>
                  </a:tr>
                  <a:tr h="563678">
                    <a:tc>
                      <a:txBody>
                        <a:bodyPr/>
                        <a:lstStyle/>
                        <a:p>
                          <a:r>
                            <a:rPr lang="en-GB" sz="1500"/>
                            <a:t>Total Invalid</a:t>
                          </a:r>
                        </a:p>
                      </a:txBody>
                      <a:tcPr marL="76243" marR="76243" marT="38121" marB="38121" anchor="ctr"/>
                    </a:tc>
                    <a:tc>
                      <a:txBody>
                        <a:bodyPr/>
                        <a:lstStyle/>
                        <a:p>
                          <a:endParaRPr lang="en-GB" sz="1500"/>
                        </a:p>
                      </a:txBody>
                      <a:tcPr marL="76243" marR="76243" marT="38121" marB="38121" anchor="ctr"/>
                    </a:tc>
                    <a:tc>
                      <a:txBody>
                        <a:bodyPr/>
                        <a:lstStyle/>
                        <a:p>
                          <a:pPr algn="ctr"/>
                          <a:r>
                            <a:rPr lang="en-GB" sz="1500"/>
                            <a:t>3,309</a:t>
                          </a:r>
                        </a:p>
                      </a:txBody>
                      <a:tcPr marL="76243" marR="76243" marT="38121" marB="38121" anchor="ctr"/>
                    </a:tc>
                    <a:tc>
                      <a:txBody>
                        <a:bodyPr/>
                        <a:lstStyle/>
                        <a:p>
                          <a:pPr algn="ctr"/>
                          <a:r>
                            <a:rPr lang="en-GB" sz="1500"/>
                            <a:t>6.4</a:t>
                          </a:r>
                        </a:p>
                      </a:txBody>
                      <a:tcPr marL="76243" marR="76243" marT="38121" marB="38121" anchor="ctr"/>
                    </a:tc>
                    <a:tc>
                      <a:txBody>
                        <a:bodyPr/>
                        <a:lstStyle/>
                        <a:p>
                          <a:pPr algn="ctr"/>
                          <a:r>
                            <a:rPr lang="en-GB" sz="1500"/>
                            <a:t>327</a:t>
                          </a:r>
                        </a:p>
                      </a:txBody>
                      <a:tcPr marL="76243" marR="76243" marT="38121" marB="38121" anchor="ctr"/>
                    </a:tc>
                    <a:tc>
                      <a:txBody>
                        <a:bodyPr/>
                        <a:lstStyle/>
                        <a:p>
                          <a:pPr algn="ctr"/>
                          <a:r>
                            <a:rPr lang="en-GB" sz="1500"/>
                            <a:t>13.6</a:t>
                          </a:r>
                        </a:p>
                      </a:txBody>
                      <a:tcPr marL="76243" marR="76243" marT="38121" marB="38121" anchor="ctr"/>
                    </a:tc>
                    <a:extLst>
                      <a:ext uri="{0D108BD9-81ED-4DB2-BD59-A6C34878D82A}">
                        <a16:rowId xmlns:a16="http://schemas.microsoft.com/office/drawing/2014/main" val="3513440957"/>
                      </a:ext>
                    </a:extLst>
                  </a:tr>
                </a:tbl>
              </a:graphicData>
            </a:graphic>
          </p:graphicFrame>
        </mc:Choice>
        <mc:Fallback>
          <p:graphicFrame>
            <p:nvGraphicFramePr>
              <p:cNvPr id="9" name="Table 9">
                <a:extLst>
                  <a:ext uri="{FF2B5EF4-FFF2-40B4-BE49-F238E27FC236}">
                    <a16:creationId xmlns:a16="http://schemas.microsoft.com/office/drawing/2014/main" id="{7B5E0703-F614-04FA-BDF4-96E5D1A71480}"/>
                  </a:ext>
                </a:extLst>
              </p:cNvPr>
              <p:cNvGraphicFramePr>
                <a:graphicFrameLocks noGrp="1"/>
              </p:cNvGraphicFramePr>
              <p:nvPr>
                <p:ph sz="half" idx="1"/>
                <p:extLst>
                  <p:ext uri="{D42A27DB-BD31-4B8C-83A1-F6EECF244321}">
                    <p14:modId xmlns:p14="http://schemas.microsoft.com/office/powerpoint/2010/main" val="271773910"/>
                  </p:ext>
                </p:extLst>
              </p:nvPr>
            </p:nvGraphicFramePr>
            <p:xfrm>
              <a:off x="6512442" y="1304127"/>
              <a:ext cx="5201025" cy="3835993"/>
            </p:xfrm>
            <a:graphic>
              <a:graphicData uri="http://schemas.openxmlformats.org/drawingml/2006/table">
                <a:tbl>
                  <a:tblPr firstRow="1" bandRow="1">
                    <a:tableStyleId>{5C22544A-7EE6-4342-B048-85BDC9FD1C3A}</a:tableStyleId>
                  </a:tblPr>
                  <a:tblGrid>
                    <a:gridCol w="815896">
                      <a:extLst>
                        <a:ext uri="{9D8B030D-6E8A-4147-A177-3AD203B41FA5}">
                          <a16:colId xmlns:a16="http://schemas.microsoft.com/office/drawing/2014/main" val="3586233301"/>
                        </a:ext>
                      </a:extLst>
                    </a:gridCol>
                    <a:gridCol w="1519057">
                      <a:extLst>
                        <a:ext uri="{9D8B030D-6E8A-4147-A177-3AD203B41FA5}">
                          <a16:colId xmlns:a16="http://schemas.microsoft.com/office/drawing/2014/main" val="2510487051"/>
                        </a:ext>
                      </a:extLst>
                    </a:gridCol>
                    <a:gridCol w="845960">
                      <a:extLst>
                        <a:ext uri="{9D8B030D-6E8A-4147-A177-3AD203B41FA5}">
                          <a16:colId xmlns:a16="http://schemas.microsoft.com/office/drawing/2014/main" val="808500601"/>
                        </a:ext>
                      </a:extLst>
                    </a:gridCol>
                    <a:gridCol w="638853">
                      <a:extLst>
                        <a:ext uri="{9D8B030D-6E8A-4147-A177-3AD203B41FA5}">
                          <a16:colId xmlns:a16="http://schemas.microsoft.com/office/drawing/2014/main" val="3598829045"/>
                        </a:ext>
                      </a:extLst>
                    </a:gridCol>
                    <a:gridCol w="742406">
                      <a:extLst>
                        <a:ext uri="{9D8B030D-6E8A-4147-A177-3AD203B41FA5}">
                          <a16:colId xmlns:a16="http://schemas.microsoft.com/office/drawing/2014/main" val="540507570"/>
                        </a:ext>
                      </a:extLst>
                    </a:gridCol>
                    <a:gridCol w="638853">
                      <a:extLst>
                        <a:ext uri="{9D8B030D-6E8A-4147-A177-3AD203B41FA5}">
                          <a16:colId xmlns:a16="http://schemas.microsoft.com/office/drawing/2014/main" val="1142143459"/>
                        </a:ext>
                      </a:extLst>
                    </a:gridCol>
                  </a:tblGrid>
                  <a:tr h="339201">
                    <a:tc>
                      <a:txBody>
                        <a:bodyPr/>
                        <a:lstStyle/>
                        <a:p>
                          <a:endParaRPr lang="en-GB" sz="1500" b="1">
                            <a:solidFill>
                              <a:schemeClr val="bg1"/>
                            </a:solidFill>
                          </a:endParaRPr>
                        </a:p>
                      </a:txBody>
                      <a:tcPr marL="76243" marR="76243" marT="38121" marB="38121" anchor="ctr">
                        <a:solidFill>
                          <a:srgbClr val="4472C4"/>
                        </a:solidFill>
                      </a:tcPr>
                    </a:tc>
                    <a:tc>
                      <a:txBody>
                        <a:bodyPr/>
                        <a:lstStyle/>
                        <a:p>
                          <a:endParaRPr lang="en-GB" sz="1500" b="1">
                            <a:solidFill>
                              <a:schemeClr val="bg1"/>
                            </a:solidFill>
                          </a:endParaRPr>
                        </a:p>
                      </a:txBody>
                      <a:tcPr marL="76243" marR="76243" marT="38121" marB="38121" anchor="ctr">
                        <a:solidFill>
                          <a:srgbClr val="4472C4"/>
                        </a:solidFill>
                      </a:tcPr>
                    </a:tc>
                    <a:tc gridSpan="2">
                      <a:txBody>
                        <a:bodyPr/>
                        <a:lstStyle/>
                        <a:p>
                          <a:pPr algn="ctr"/>
                          <a:r>
                            <a:rPr lang="en-GB" sz="1500" b="1">
                              <a:solidFill>
                                <a:schemeClr val="bg1"/>
                              </a:solidFill>
                            </a:rPr>
                            <a:t>England</a:t>
                          </a:r>
                        </a:p>
                      </a:txBody>
                      <a:tcPr marL="76243" marR="76243" marT="38121" marB="38121" anchor="ctr">
                        <a:solidFill>
                          <a:srgbClr val="4472C4"/>
                        </a:solidFill>
                      </a:tcPr>
                    </a:tc>
                    <a:tc hMerge="1">
                      <a:txBody>
                        <a:bodyPr/>
                        <a:lstStyle/>
                        <a:p>
                          <a:pPr algn="ctr"/>
                          <a:endParaRPr lang="en-GB" b="1" dirty="0">
                            <a:solidFill>
                              <a:schemeClr val="bg1"/>
                            </a:solidFill>
                          </a:endParaRPr>
                        </a:p>
                      </a:txBody>
                      <a:tcPr anchor="ctr">
                        <a:solidFill>
                          <a:srgbClr val="4472C4"/>
                        </a:solidFill>
                      </a:tcPr>
                    </a:tc>
                    <a:tc gridSpan="2">
                      <a:txBody>
                        <a:bodyPr/>
                        <a:lstStyle/>
                        <a:p>
                          <a:pPr algn="ctr"/>
                          <a:r>
                            <a:rPr lang="en-GB" sz="1500" b="1">
                              <a:solidFill>
                                <a:schemeClr val="bg1"/>
                              </a:solidFill>
                            </a:rPr>
                            <a:t>Wales</a:t>
                          </a:r>
                        </a:p>
                      </a:txBody>
                      <a:tcPr marL="76243" marR="76243" marT="38121" marB="38121" anchor="ctr">
                        <a:solidFill>
                          <a:srgbClr val="4472C4"/>
                        </a:solidFill>
                      </a:tcPr>
                    </a:tc>
                    <a:tc hMerge="1">
                      <a:txBody>
                        <a:bodyPr/>
                        <a:lstStyle/>
                        <a:p>
                          <a:pPr algn="ctr"/>
                          <a:endParaRPr lang="en-GB" b="1" dirty="0">
                            <a:solidFill>
                              <a:schemeClr val="bg1"/>
                            </a:solidFill>
                          </a:endParaRPr>
                        </a:p>
                      </a:txBody>
                      <a:tcPr anchor="ctr">
                        <a:solidFill>
                          <a:srgbClr val="4472C4"/>
                        </a:solidFill>
                      </a:tcPr>
                    </a:tc>
                    <a:extLst>
                      <a:ext uri="{0D108BD9-81ED-4DB2-BD59-A6C34878D82A}">
                        <a16:rowId xmlns:a16="http://schemas.microsoft.com/office/drawing/2014/main" val="2120012058"/>
                      </a:ext>
                    </a:extLst>
                  </a:tr>
                  <a:tr h="339201">
                    <a:tc>
                      <a:txBody>
                        <a:bodyPr/>
                        <a:lstStyle/>
                        <a:p>
                          <a:endParaRPr lang="en-GB" sz="1500" b="1">
                            <a:solidFill>
                              <a:schemeClr val="bg1"/>
                            </a:solidFill>
                          </a:endParaRPr>
                        </a:p>
                      </a:txBody>
                      <a:tcPr marL="76243" marR="76243" marT="38121" marB="38121" anchor="ctr">
                        <a:solidFill>
                          <a:srgbClr val="4472C4"/>
                        </a:solidFill>
                      </a:tcPr>
                    </a:tc>
                    <a:tc>
                      <a:txBody>
                        <a:bodyPr/>
                        <a:lstStyle/>
                        <a:p>
                          <a:endParaRPr lang="en-GB" sz="1500" b="1">
                            <a:solidFill>
                              <a:schemeClr val="bg1"/>
                            </a:solidFill>
                          </a:endParaRPr>
                        </a:p>
                      </a:txBody>
                      <a:tcPr marL="76243" marR="76243" marT="38121" marB="38121" anchor="ctr">
                        <a:solidFill>
                          <a:srgbClr val="4472C4"/>
                        </a:solidFill>
                      </a:tcPr>
                    </a:tc>
                    <a:tc>
                      <a:txBody>
                        <a:bodyPr/>
                        <a:lstStyle/>
                        <a:p>
                          <a:pPr algn="ctr"/>
                          <a:r>
                            <a:rPr lang="en-GB" sz="1500" b="1">
                              <a:solidFill>
                                <a:schemeClr val="bg1"/>
                              </a:solidFill>
                            </a:rPr>
                            <a:t>n</a:t>
                          </a:r>
                        </a:p>
                      </a:txBody>
                      <a:tcPr marL="76243" marR="76243" marT="38121" marB="38121" anchor="ctr">
                        <a:solidFill>
                          <a:srgbClr val="4472C4"/>
                        </a:solidFill>
                      </a:tcPr>
                    </a:tc>
                    <a:tc>
                      <a:txBody>
                        <a:bodyPr/>
                        <a:lstStyle/>
                        <a:p>
                          <a:pPr algn="ctr"/>
                          <a:r>
                            <a:rPr lang="en-GB" sz="1500" b="1">
                              <a:solidFill>
                                <a:schemeClr val="bg1"/>
                              </a:solidFill>
                            </a:rPr>
                            <a:t>%</a:t>
                          </a:r>
                        </a:p>
                      </a:txBody>
                      <a:tcPr marL="76243" marR="76243" marT="38121" marB="38121" anchor="ctr">
                        <a:solidFill>
                          <a:srgbClr val="4472C4"/>
                        </a:solidFill>
                      </a:tcPr>
                    </a:tc>
                    <a:tc>
                      <a:txBody>
                        <a:bodyPr/>
                        <a:lstStyle/>
                        <a:p>
                          <a:pPr algn="ctr"/>
                          <a:r>
                            <a:rPr lang="en-GB" sz="1500" b="1">
                              <a:solidFill>
                                <a:schemeClr val="bg1"/>
                              </a:solidFill>
                            </a:rPr>
                            <a:t>n</a:t>
                          </a:r>
                        </a:p>
                      </a:txBody>
                      <a:tcPr marL="76243" marR="76243" marT="38121" marB="38121" anchor="ctr">
                        <a:solidFill>
                          <a:srgbClr val="4472C4"/>
                        </a:solidFill>
                      </a:tcPr>
                    </a:tc>
                    <a:tc>
                      <a:txBody>
                        <a:bodyPr/>
                        <a:lstStyle/>
                        <a:p>
                          <a:pPr algn="ctr"/>
                          <a:r>
                            <a:rPr lang="en-GB" sz="1500" b="1">
                              <a:solidFill>
                                <a:schemeClr val="bg1"/>
                              </a:solidFill>
                            </a:rPr>
                            <a:t>%</a:t>
                          </a:r>
                        </a:p>
                      </a:txBody>
                      <a:tcPr marL="76243" marR="76243" marT="38121" marB="38121" anchor="ctr">
                        <a:solidFill>
                          <a:srgbClr val="4472C4"/>
                        </a:solidFill>
                      </a:tcPr>
                    </a:tc>
                    <a:extLst>
                      <a:ext uri="{0D108BD9-81ED-4DB2-BD59-A6C34878D82A}">
                        <a16:rowId xmlns:a16="http://schemas.microsoft.com/office/drawing/2014/main" val="2159058869"/>
                      </a:ext>
                    </a:extLst>
                  </a:tr>
                  <a:tr h="339201">
                    <a:tc>
                      <a:txBody>
                        <a:bodyPr/>
                        <a:lstStyle/>
                        <a:p>
                          <a:r>
                            <a:rPr lang="en-GB" sz="1500"/>
                            <a:t>Valid</a:t>
                          </a:r>
                        </a:p>
                      </a:txBody>
                      <a:tcPr marL="76243" marR="76243" marT="38121" marB="38121" anchor="ctr"/>
                    </a:tc>
                    <a:tc>
                      <a:txBody>
                        <a:bodyPr/>
                        <a:lstStyle/>
                        <a:p>
                          <a:r>
                            <a:rPr lang="en-GB" sz="1500"/>
                            <a:t>3.12 = 3.20</a:t>
                          </a:r>
                        </a:p>
                      </a:txBody>
                      <a:tcPr marL="76243" marR="76243" marT="38121" marB="38121" anchor="ctr"/>
                    </a:tc>
                    <a:tc>
                      <a:txBody>
                        <a:bodyPr/>
                        <a:lstStyle/>
                        <a:p>
                          <a:pPr algn="ctr"/>
                          <a:r>
                            <a:rPr lang="en-GB" sz="1500"/>
                            <a:t>48,680</a:t>
                          </a:r>
                        </a:p>
                      </a:txBody>
                      <a:tcPr marL="76243" marR="76243" marT="38121" marB="38121" anchor="ctr"/>
                    </a:tc>
                    <a:tc>
                      <a:txBody>
                        <a:bodyPr/>
                        <a:lstStyle/>
                        <a:p>
                          <a:pPr algn="ctr"/>
                          <a:r>
                            <a:rPr lang="en-GB" sz="1500"/>
                            <a:t>93.6</a:t>
                          </a:r>
                        </a:p>
                      </a:txBody>
                      <a:tcPr marL="76243" marR="76243" marT="38121" marB="38121" anchor="ctr"/>
                    </a:tc>
                    <a:tc>
                      <a:txBody>
                        <a:bodyPr/>
                        <a:lstStyle/>
                        <a:p>
                          <a:pPr algn="ctr"/>
                          <a:r>
                            <a:rPr lang="en-GB" sz="1500"/>
                            <a:t>2,071</a:t>
                          </a:r>
                        </a:p>
                      </a:txBody>
                      <a:tcPr marL="76243" marR="76243" marT="38121" marB="38121" anchor="ctr"/>
                    </a:tc>
                    <a:tc>
                      <a:txBody>
                        <a:bodyPr/>
                        <a:lstStyle/>
                        <a:p>
                          <a:pPr algn="ctr"/>
                          <a:r>
                            <a:rPr lang="en-GB" sz="1500"/>
                            <a:t>86.4</a:t>
                          </a:r>
                        </a:p>
                      </a:txBody>
                      <a:tcPr marL="76243" marR="76243" marT="38121" marB="38121" anchor="ctr"/>
                    </a:tc>
                    <a:extLst>
                      <a:ext uri="{0D108BD9-81ED-4DB2-BD59-A6C34878D82A}">
                        <a16:rowId xmlns:a16="http://schemas.microsoft.com/office/drawing/2014/main" val="4039145540"/>
                      </a:ext>
                    </a:extLst>
                  </a:tr>
                  <a:tr h="339201">
                    <a:tc>
                      <a:txBody>
                        <a:bodyPr/>
                        <a:lstStyle/>
                        <a:p>
                          <a:r>
                            <a:rPr lang="en-GB" sz="1500"/>
                            <a:t>Invalid</a:t>
                          </a:r>
                        </a:p>
                      </a:txBody>
                      <a:tcPr marL="76243" marR="76243" marT="38121" marB="38121" anchor="ctr"/>
                    </a:tc>
                    <a:tc>
                      <a:txBody>
                        <a:bodyPr/>
                        <a:lstStyle/>
                        <a:p>
                          <a:endParaRPr lang="en-US"/>
                        </a:p>
                      </a:txBody>
                      <a:tcPr marL="76243" marR="76243" marT="38121" marB="38121" anchor="ctr">
                        <a:blipFill>
                          <a:blip r:embed="rId3"/>
                          <a:stretch>
                            <a:fillRect l="-54217" t="-300000" r="-190763" b="-744643"/>
                          </a:stretch>
                        </a:blipFill>
                      </a:tcPr>
                    </a:tc>
                    <a:tc>
                      <a:txBody>
                        <a:bodyPr/>
                        <a:lstStyle/>
                        <a:p>
                          <a:pPr algn="ctr"/>
                          <a:r>
                            <a:rPr lang="en-GB" sz="1500"/>
                            <a:t>1,768</a:t>
                          </a:r>
                        </a:p>
                      </a:txBody>
                      <a:tcPr marL="76243" marR="76243" marT="38121" marB="38121" anchor="ctr"/>
                    </a:tc>
                    <a:tc>
                      <a:txBody>
                        <a:bodyPr/>
                        <a:lstStyle/>
                        <a:p>
                          <a:pPr algn="ctr"/>
                          <a:r>
                            <a:rPr lang="en-GB" sz="1500"/>
                            <a:t>3.4</a:t>
                          </a:r>
                        </a:p>
                      </a:txBody>
                      <a:tcPr marL="76243" marR="76243" marT="38121" marB="38121" anchor="ctr"/>
                    </a:tc>
                    <a:tc>
                      <a:txBody>
                        <a:bodyPr/>
                        <a:lstStyle/>
                        <a:p>
                          <a:pPr algn="ctr"/>
                          <a:r>
                            <a:rPr lang="en-GB" sz="1500"/>
                            <a:t>97</a:t>
                          </a:r>
                        </a:p>
                      </a:txBody>
                      <a:tcPr marL="76243" marR="76243" marT="38121" marB="38121" anchor="ctr"/>
                    </a:tc>
                    <a:tc>
                      <a:txBody>
                        <a:bodyPr/>
                        <a:lstStyle/>
                        <a:p>
                          <a:pPr algn="ctr"/>
                          <a:r>
                            <a:rPr lang="en-GB" sz="1500"/>
                            <a:t>4.0</a:t>
                          </a:r>
                        </a:p>
                      </a:txBody>
                      <a:tcPr marL="76243" marR="76243" marT="38121" marB="38121" anchor="ctr"/>
                    </a:tc>
                    <a:extLst>
                      <a:ext uri="{0D108BD9-81ED-4DB2-BD59-A6C34878D82A}">
                        <a16:rowId xmlns:a16="http://schemas.microsoft.com/office/drawing/2014/main" val="1445859625"/>
                      </a:ext>
                    </a:extLst>
                  </a:tr>
                  <a:tr h="563678">
                    <a:tc>
                      <a:txBody>
                        <a:bodyPr/>
                        <a:lstStyle/>
                        <a:p>
                          <a:r>
                            <a:rPr lang="en-GB" sz="1500"/>
                            <a:t>Invalid</a:t>
                          </a:r>
                        </a:p>
                      </a:txBody>
                      <a:tcPr marL="76243" marR="76243" marT="38121" marB="38121" anchor="ctr"/>
                    </a:tc>
                    <a:tc>
                      <a:txBody>
                        <a:bodyPr/>
                        <a:lstStyle/>
                        <a:p>
                          <a:r>
                            <a:rPr lang="en-GB" sz="1500"/>
                            <a:t>3.20 blank or uninterpretable</a:t>
                          </a:r>
                        </a:p>
                      </a:txBody>
                      <a:tcPr marL="76243" marR="76243" marT="38121" marB="38121" anchor="ctr"/>
                    </a:tc>
                    <a:tc>
                      <a:txBody>
                        <a:bodyPr/>
                        <a:lstStyle/>
                        <a:p>
                          <a:pPr algn="ctr"/>
                          <a:r>
                            <a:rPr lang="en-GB" sz="1500"/>
                            <a:t>196</a:t>
                          </a:r>
                        </a:p>
                      </a:txBody>
                      <a:tcPr marL="76243" marR="76243" marT="38121" marB="38121" anchor="ctr"/>
                    </a:tc>
                    <a:tc>
                      <a:txBody>
                        <a:bodyPr/>
                        <a:lstStyle/>
                        <a:p>
                          <a:pPr algn="ctr"/>
                          <a:r>
                            <a:rPr lang="en-GB" sz="1500"/>
                            <a:t>0.4</a:t>
                          </a:r>
                        </a:p>
                      </a:txBody>
                      <a:tcPr marL="76243" marR="76243" marT="38121" marB="38121" anchor="ctr"/>
                    </a:tc>
                    <a:tc>
                      <a:txBody>
                        <a:bodyPr/>
                        <a:lstStyle/>
                        <a:p>
                          <a:pPr algn="ctr"/>
                          <a:r>
                            <a:rPr lang="en-GB" sz="1500"/>
                            <a:t>5</a:t>
                          </a:r>
                        </a:p>
                      </a:txBody>
                      <a:tcPr marL="76243" marR="76243" marT="38121" marB="38121" anchor="ctr"/>
                    </a:tc>
                    <a:tc>
                      <a:txBody>
                        <a:bodyPr/>
                        <a:lstStyle/>
                        <a:p>
                          <a:pPr algn="ctr"/>
                          <a:r>
                            <a:rPr lang="en-GB" sz="1500"/>
                            <a:t>0.2</a:t>
                          </a:r>
                        </a:p>
                      </a:txBody>
                      <a:tcPr marL="76243" marR="76243" marT="38121" marB="38121" anchor="ctr"/>
                    </a:tc>
                    <a:extLst>
                      <a:ext uri="{0D108BD9-81ED-4DB2-BD59-A6C34878D82A}">
                        <a16:rowId xmlns:a16="http://schemas.microsoft.com/office/drawing/2014/main" val="936553041"/>
                      </a:ext>
                    </a:extLst>
                  </a:tr>
                  <a:tr h="563678">
                    <a:tc>
                      <a:txBody>
                        <a:bodyPr/>
                        <a:lstStyle/>
                        <a:p>
                          <a:r>
                            <a:rPr lang="en-GB" sz="1500"/>
                            <a:t>Invalid</a:t>
                          </a:r>
                        </a:p>
                      </a:txBody>
                      <a:tcPr marL="76243" marR="76243" marT="38121" marB="38121" anchor="ctr"/>
                    </a:tc>
                    <a:tc>
                      <a:txBody>
                        <a:bodyPr/>
                        <a:lstStyle/>
                        <a:p>
                          <a:r>
                            <a:rPr lang="en-GB" sz="1500"/>
                            <a:t>3.12 blank or uninterpretable</a:t>
                          </a:r>
                        </a:p>
                      </a:txBody>
                      <a:tcPr marL="76243" marR="76243" marT="38121" marB="38121" anchor="ctr"/>
                    </a:tc>
                    <a:tc>
                      <a:txBody>
                        <a:bodyPr/>
                        <a:lstStyle/>
                        <a:p>
                          <a:pPr algn="ctr"/>
                          <a:r>
                            <a:rPr lang="en-GB" sz="1500"/>
                            <a:t>1,331</a:t>
                          </a:r>
                        </a:p>
                      </a:txBody>
                      <a:tcPr marL="76243" marR="76243" marT="38121" marB="38121" anchor="ctr"/>
                    </a:tc>
                    <a:tc>
                      <a:txBody>
                        <a:bodyPr/>
                        <a:lstStyle/>
                        <a:p>
                          <a:pPr algn="ctr"/>
                          <a:r>
                            <a:rPr lang="en-GB" sz="1500"/>
                            <a:t>2.6</a:t>
                          </a:r>
                        </a:p>
                      </a:txBody>
                      <a:tcPr marL="76243" marR="76243" marT="38121" marB="38121" anchor="ctr"/>
                    </a:tc>
                    <a:tc>
                      <a:txBody>
                        <a:bodyPr/>
                        <a:lstStyle/>
                        <a:p>
                          <a:pPr algn="ctr"/>
                          <a:r>
                            <a:rPr lang="en-GB" sz="1500"/>
                            <a:t>225</a:t>
                          </a:r>
                        </a:p>
                      </a:txBody>
                      <a:tcPr marL="76243" marR="76243" marT="38121" marB="38121" anchor="ctr"/>
                    </a:tc>
                    <a:tc>
                      <a:txBody>
                        <a:bodyPr/>
                        <a:lstStyle/>
                        <a:p>
                          <a:pPr algn="ctr"/>
                          <a:r>
                            <a:rPr lang="en-GB" sz="1500"/>
                            <a:t>9.4</a:t>
                          </a:r>
                        </a:p>
                      </a:txBody>
                      <a:tcPr marL="76243" marR="76243" marT="38121" marB="38121" anchor="ctr"/>
                    </a:tc>
                    <a:extLst>
                      <a:ext uri="{0D108BD9-81ED-4DB2-BD59-A6C34878D82A}">
                        <a16:rowId xmlns:a16="http://schemas.microsoft.com/office/drawing/2014/main" val="2340266588"/>
                      </a:ext>
                    </a:extLst>
                  </a:tr>
                  <a:tr h="788155">
                    <a:tc>
                      <a:txBody>
                        <a:bodyPr/>
                        <a:lstStyle/>
                        <a:p>
                          <a:r>
                            <a:rPr lang="en-GB" sz="1500"/>
                            <a:t>Invalid</a:t>
                          </a:r>
                        </a:p>
                      </a:txBody>
                      <a:tcPr marL="76243" marR="76243" marT="38121" marB="38121" anchor="ctr"/>
                    </a:tc>
                    <a:tc>
                      <a:txBody>
                        <a:bodyPr/>
                        <a:lstStyle/>
                        <a:p>
                          <a:r>
                            <a:rPr lang="en-GB" sz="1500"/>
                            <a:t>3.20 and 3.12 blank or uninterpretable</a:t>
                          </a:r>
                        </a:p>
                      </a:txBody>
                      <a:tcPr marL="76243" marR="76243" marT="38121" marB="38121" anchor="ctr"/>
                    </a:tc>
                    <a:tc>
                      <a:txBody>
                        <a:bodyPr/>
                        <a:lstStyle/>
                        <a:p>
                          <a:pPr algn="ctr"/>
                          <a:r>
                            <a:rPr lang="en-GB" sz="1500"/>
                            <a:t>14</a:t>
                          </a:r>
                        </a:p>
                      </a:txBody>
                      <a:tcPr marL="76243" marR="76243" marT="38121" marB="38121" anchor="ctr"/>
                    </a:tc>
                    <a:tc>
                      <a:txBody>
                        <a:bodyPr/>
                        <a:lstStyle/>
                        <a:p>
                          <a:pPr algn="ctr"/>
                          <a:r>
                            <a:rPr lang="en-GB" sz="1500"/>
                            <a:t>0.0</a:t>
                          </a:r>
                        </a:p>
                      </a:txBody>
                      <a:tcPr marL="76243" marR="76243" marT="38121" marB="38121" anchor="ctr"/>
                    </a:tc>
                    <a:tc>
                      <a:txBody>
                        <a:bodyPr/>
                        <a:lstStyle/>
                        <a:p>
                          <a:pPr algn="ctr"/>
                          <a:r>
                            <a:rPr lang="en-GB" sz="1500"/>
                            <a:t>0</a:t>
                          </a:r>
                        </a:p>
                      </a:txBody>
                      <a:tcPr marL="76243" marR="76243" marT="38121" marB="38121" anchor="ctr"/>
                    </a:tc>
                    <a:tc>
                      <a:txBody>
                        <a:bodyPr/>
                        <a:lstStyle/>
                        <a:p>
                          <a:pPr algn="ctr"/>
                          <a:r>
                            <a:rPr lang="en-GB" sz="1500"/>
                            <a:t>0.0</a:t>
                          </a:r>
                        </a:p>
                      </a:txBody>
                      <a:tcPr marL="76243" marR="76243" marT="38121" marB="38121" anchor="ctr"/>
                    </a:tc>
                    <a:extLst>
                      <a:ext uri="{0D108BD9-81ED-4DB2-BD59-A6C34878D82A}">
                        <a16:rowId xmlns:a16="http://schemas.microsoft.com/office/drawing/2014/main" val="2212958130"/>
                      </a:ext>
                    </a:extLst>
                  </a:tr>
                  <a:tr h="563678">
                    <a:tc>
                      <a:txBody>
                        <a:bodyPr/>
                        <a:lstStyle/>
                        <a:p>
                          <a:r>
                            <a:rPr lang="en-GB" sz="1500"/>
                            <a:t>Total Invalid</a:t>
                          </a:r>
                        </a:p>
                      </a:txBody>
                      <a:tcPr marL="76243" marR="76243" marT="38121" marB="38121" anchor="ctr"/>
                    </a:tc>
                    <a:tc>
                      <a:txBody>
                        <a:bodyPr/>
                        <a:lstStyle/>
                        <a:p>
                          <a:endParaRPr lang="en-GB" sz="1500"/>
                        </a:p>
                      </a:txBody>
                      <a:tcPr marL="76243" marR="76243" marT="38121" marB="38121" anchor="ctr"/>
                    </a:tc>
                    <a:tc>
                      <a:txBody>
                        <a:bodyPr/>
                        <a:lstStyle/>
                        <a:p>
                          <a:pPr algn="ctr"/>
                          <a:r>
                            <a:rPr lang="en-GB" sz="1500"/>
                            <a:t>3,309</a:t>
                          </a:r>
                        </a:p>
                      </a:txBody>
                      <a:tcPr marL="76243" marR="76243" marT="38121" marB="38121" anchor="ctr"/>
                    </a:tc>
                    <a:tc>
                      <a:txBody>
                        <a:bodyPr/>
                        <a:lstStyle/>
                        <a:p>
                          <a:pPr algn="ctr"/>
                          <a:r>
                            <a:rPr lang="en-GB" sz="1500"/>
                            <a:t>6.4</a:t>
                          </a:r>
                        </a:p>
                      </a:txBody>
                      <a:tcPr marL="76243" marR="76243" marT="38121" marB="38121" anchor="ctr"/>
                    </a:tc>
                    <a:tc>
                      <a:txBody>
                        <a:bodyPr/>
                        <a:lstStyle/>
                        <a:p>
                          <a:pPr algn="ctr"/>
                          <a:r>
                            <a:rPr lang="en-GB" sz="1500"/>
                            <a:t>327</a:t>
                          </a:r>
                        </a:p>
                      </a:txBody>
                      <a:tcPr marL="76243" marR="76243" marT="38121" marB="38121" anchor="ctr"/>
                    </a:tc>
                    <a:tc>
                      <a:txBody>
                        <a:bodyPr/>
                        <a:lstStyle/>
                        <a:p>
                          <a:pPr algn="ctr"/>
                          <a:r>
                            <a:rPr lang="en-GB" sz="1500"/>
                            <a:t>13.6</a:t>
                          </a:r>
                        </a:p>
                      </a:txBody>
                      <a:tcPr marL="76243" marR="76243" marT="38121" marB="38121" anchor="ctr"/>
                    </a:tc>
                    <a:extLst>
                      <a:ext uri="{0D108BD9-81ED-4DB2-BD59-A6C34878D82A}">
                        <a16:rowId xmlns:a16="http://schemas.microsoft.com/office/drawing/2014/main" val="3513440957"/>
                      </a:ext>
                    </a:extLst>
                  </a:tr>
                </a:tbl>
              </a:graphicData>
            </a:graphic>
          </p:graphicFrame>
        </mc:Fallback>
      </mc:AlternateContent>
    </p:spTree>
    <p:extLst>
      <p:ext uri="{BB962C8B-B14F-4D97-AF65-F5344CB8AC3E}">
        <p14:creationId xmlns:p14="http://schemas.microsoft.com/office/powerpoint/2010/main" val="14870763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736CAB1F-557E-4FA4-81CC-DC491EF83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A065953-3D69-4CD4-80C3-DF10DEB4C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0"/>
            <a:ext cx="8104091" cy="6857571"/>
          </a:xfrm>
          <a:prstGeom prst="rect">
            <a:avLst/>
          </a:prstGeom>
          <a:gradFill>
            <a:gsLst>
              <a:gs pos="0">
                <a:schemeClr val="accent1">
                  <a:lumMod val="75000"/>
                </a:schemeClr>
              </a:gs>
              <a:gs pos="100000">
                <a:srgbClr val="000000"/>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AB36DB5-F10D-4EDB-87E2-ECB9301FF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74250" y="627728"/>
            <a:ext cx="4355593" cy="8104092"/>
          </a:xfrm>
          <a:prstGeom prst="rect">
            <a:avLst/>
          </a:prstGeom>
          <a:gradFill>
            <a:gsLst>
              <a:gs pos="0">
                <a:schemeClr val="accent1">
                  <a:lumMod val="50000"/>
                </a:schemeClr>
              </a:gs>
              <a:gs pos="91000">
                <a:schemeClr val="tx2">
                  <a:lumMod val="50000"/>
                  <a:alpha val="1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46F195D-95DC-419E-BBC1-E2B601A606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1"/>
            <a:ext cx="7646891" cy="6858001"/>
          </a:xfrm>
          <a:prstGeom prst="rect">
            <a:avLst/>
          </a:prstGeom>
          <a:gradFill>
            <a:gsLst>
              <a:gs pos="41000">
                <a:schemeClr val="accent1">
                  <a:lumMod val="75000"/>
                  <a:alpha val="52000"/>
                </a:schemeClr>
              </a:gs>
              <a:gs pos="95000">
                <a:srgbClr val="000000">
                  <a:alpha val="68000"/>
                </a:srgb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5550980-2AB6-4DE5-86DD-064ADF160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2501118"/>
            <a:ext cx="8091784" cy="4331436"/>
          </a:xfrm>
          <a:prstGeom prst="rect">
            <a:avLst/>
          </a:prstGeom>
          <a:gradFill>
            <a:gsLst>
              <a:gs pos="0">
                <a:srgbClr val="000000">
                  <a:alpha val="16000"/>
                </a:srgbClr>
              </a:gs>
              <a:gs pos="91000">
                <a:schemeClr val="accent1">
                  <a:alpha val="3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EDF4B167-8E82-4458-AE55-88B683EBF6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595" y="-3"/>
            <a:ext cx="8091784" cy="6857999"/>
          </a:xfrm>
          <a:prstGeom prst="rect">
            <a:avLst/>
          </a:prstGeom>
          <a:gradFill>
            <a:gsLst>
              <a:gs pos="0">
                <a:schemeClr val="accent1">
                  <a:lumMod val="75000"/>
                  <a:alpha val="6000"/>
                </a:schemeClr>
              </a:gs>
              <a:gs pos="99000">
                <a:srgbClr val="000000">
                  <a:alpha val="57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55993D72-5628-4E5E-BB9F-96066414E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2101742" y="699966"/>
            <a:ext cx="5121259" cy="5458067"/>
          </a:xfrm>
          <a:prstGeom prst="ellipse">
            <a:avLst/>
          </a:prstGeom>
          <a:gradFill>
            <a:gsLst>
              <a:gs pos="3000">
                <a:schemeClr val="accent1">
                  <a:lumMod val="50000"/>
                  <a:alpha val="0"/>
                </a:schemeClr>
              </a:gs>
              <a:gs pos="100000">
                <a:schemeClr val="accent1">
                  <a:lumMod val="60000"/>
                  <a:lumOff val="40000"/>
                  <a:alpha val="17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mc:Choice xmlns:a14="http://schemas.microsoft.com/office/drawing/2010/main" Requires="a14">
          <p:sp>
            <p:nvSpPr>
              <p:cNvPr id="2" name="Title 1">
                <a:extLst>
                  <a:ext uri="{FF2B5EF4-FFF2-40B4-BE49-F238E27FC236}">
                    <a16:creationId xmlns:a16="http://schemas.microsoft.com/office/drawing/2014/main" id="{CB6630C7-5E97-D652-693D-E34006E02109}"/>
                  </a:ext>
                </a:extLst>
              </p:cNvPr>
              <p:cNvSpPr>
                <a:spLocks noGrp="1"/>
              </p:cNvSpPr>
              <p:nvPr>
                <p:ph type="title"/>
              </p:nvPr>
            </p:nvSpPr>
            <p:spPr>
              <a:xfrm>
                <a:off x="1169125" y="2920878"/>
                <a:ext cx="5853227" cy="2992576"/>
              </a:xfrm>
            </p:spPr>
            <p:txBody>
              <a:bodyPr vert="horz" lIns="91440" tIns="45720" rIns="91440" bIns="45720" rtlCol="0" anchor="t">
                <a:normAutofit/>
              </a:bodyPr>
              <a:lstStyle/>
              <a:p>
                <a:r>
                  <a:rPr lang="en-US" sz="4800">
                    <a:solidFill>
                      <a:srgbClr val="FFFFFF"/>
                    </a:solidFill>
                  </a:rPr>
                  <a:t>Data Completeness – Ablation </a:t>
                </a:r>
                <a:br>
                  <a:rPr lang="en-US" sz="4800">
                    <a:solidFill>
                      <a:srgbClr val="FFFFFF"/>
                    </a:solidFill>
                  </a:rPr>
                </a:br>
                <a:br>
                  <a:rPr lang="en-US" sz="4800">
                    <a:solidFill>
                      <a:srgbClr val="FFFFFF"/>
                    </a:solidFill>
                  </a:rPr>
                </a:br>
                <a:r>
                  <a:rPr lang="en-US" sz="4800">
                    <a:solidFill>
                      <a:srgbClr val="FFFFFF"/>
                    </a:solidFill>
                  </a:rPr>
                  <a:t>Target = </a:t>
                </a:r>
                <a14:m>
                  <m:oMath xmlns:m="http://schemas.openxmlformats.org/officeDocument/2006/math">
                    <m:r>
                      <a:rPr lang="en-US" sz="4800" i="1">
                        <a:solidFill>
                          <a:srgbClr val="FFFFFF"/>
                        </a:solidFill>
                        <a:latin typeface="Cambria Math" panose="02040503050406030204" pitchFamily="18" charset="0"/>
                      </a:rPr>
                      <m:t>≥</m:t>
                    </m:r>
                  </m:oMath>
                </a14:m>
                <a:r>
                  <a:rPr lang="en-US" sz="4800">
                    <a:solidFill>
                      <a:srgbClr val="FFFFFF"/>
                    </a:solidFill>
                  </a:rPr>
                  <a:t>90%</a:t>
                </a:r>
              </a:p>
            </p:txBody>
          </p:sp>
        </mc:Choice>
        <mc:Fallback>
          <p:sp>
            <p:nvSpPr>
              <p:cNvPr id="2" name="Title 1">
                <a:extLst>
                  <a:ext uri="{FF2B5EF4-FFF2-40B4-BE49-F238E27FC236}">
                    <a16:creationId xmlns:a16="http://schemas.microsoft.com/office/drawing/2014/main" id="{CB6630C7-5E97-D652-693D-E34006E02109}"/>
                  </a:ext>
                </a:extLst>
              </p:cNvPr>
              <p:cNvSpPr>
                <a:spLocks noGrp="1" noRot="1" noChangeAspect="1" noMove="1" noResize="1" noEditPoints="1" noAdjustHandles="1" noChangeArrowheads="1" noChangeShapeType="1" noTextEdit="1"/>
              </p:cNvSpPr>
              <p:nvPr>
                <p:ph type="title"/>
              </p:nvPr>
            </p:nvSpPr>
            <p:spPr>
              <a:xfrm>
                <a:off x="1169125" y="2920878"/>
                <a:ext cx="5853227" cy="2992576"/>
              </a:xfrm>
              <a:blipFill>
                <a:blip r:embed="rId2"/>
                <a:stretch>
                  <a:fillRect l="-4792" t="-6925" b="-2037"/>
                </a:stretch>
              </a:blipFill>
            </p:spPr>
            <p:txBody>
              <a:bodyPr/>
              <a:lstStyle/>
              <a:p>
                <a:r>
                  <a:rPr lang="en-GB">
                    <a:noFill/>
                  </a:rPr>
                  <a:t> </a:t>
                </a:r>
              </a:p>
            </p:txBody>
          </p:sp>
        </mc:Fallback>
      </mc:AlternateContent>
      <p:pic>
        <p:nvPicPr>
          <p:cNvPr id="23" name="Picture 22">
            <a:extLst>
              <a:ext uri="{FF2B5EF4-FFF2-40B4-BE49-F238E27FC236}">
                <a16:creationId xmlns:a16="http://schemas.microsoft.com/office/drawing/2014/main" id="{CE695959-0F1F-D2B4-7177-0A1A7E994858}"/>
              </a:ext>
            </a:extLst>
          </p:cNvPr>
          <p:cNvPicPr>
            <a:picLocks noChangeAspect="1"/>
          </p:cNvPicPr>
          <p:nvPr/>
        </p:nvPicPr>
        <p:blipFill rotWithShape="1">
          <a:blip r:embed="rId3"/>
          <a:srcRect l="30803" r="39306"/>
          <a:stretch/>
        </p:blipFill>
        <p:spPr>
          <a:xfrm>
            <a:off x="8104092" y="10"/>
            <a:ext cx="4099858" cy="6857990"/>
          </a:xfrm>
          <a:prstGeom prst="rect">
            <a:avLst/>
          </a:prstGeom>
        </p:spPr>
      </p:pic>
    </p:spTree>
    <p:extLst>
      <p:ext uri="{BB962C8B-B14F-4D97-AF65-F5344CB8AC3E}">
        <p14:creationId xmlns:p14="http://schemas.microsoft.com/office/powerpoint/2010/main" val="38346072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2F3E3E-AE09-20D2-2FC3-93AF79B5E9E8}"/>
              </a:ext>
            </a:extLst>
          </p:cNvPr>
          <p:cNvSpPr>
            <a:spLocks noGrp="1"/>
          </p:cNvSpPr>
          <p:nvPr>
            <p:ph type="title"/>
          </p:nvPr>
        </p:nvSpPr>
        <p:spPr>
          <a:xfrm>
            <a:off x="1136397" y="502021"/>
            <a:ext cx="4959603" cy="1642969"/>
          </a:xfrm>
        </p:spPr>
        <p:txBody>
          <a:bodyPr anchor="b">
            <a:normAutofit/>
          </a:bodyPr>
          <a:lstStyle/>
          <a:p>
            <a:r>
              <a:rPr lang="en-GB" sz="4000"/>
              <a:t>Demographics</a:t>
            </a:r>
          </a:p>
        </p:txBody>
      </p:sp>
      <p:sp>
        <p:nvSpPr>
          <p:cNvPr id="8" name="Content Placeholder 7">
            <a:extLst>
              <a:ext uri="{FF2B5EF4-FFF2-40B4-BE49-F238E27FC236}">
                <a16:creationId xmlns:a16="http://schemas.microsoft.com/office/drawing/2014/main" id="{938D77B8-B2EB-2A86-450B-397CA9A58198}"/>
              </a:ext>
            </a:extLst>
          </p:cNvPr>
          <p:cNvSpPr>
            <a:spLocks noGrp="1"/>
          </p:cNvSpPr>
          <p:nvPr>
            <p:ph idx="1"/>
          </p:nvPr>
        </p:nvSpPr>
        <p:spPr>
          <a:xfrm>
            <a:off x="1136397" y="2418408"/>
            <a:ext cx="4959603" cy="3522569"/>
          </a:xfrm>
        </p:spPr>
        <p:txBody>
          <a:bodyPr anchor="t">
            <a:normAutofit/>
          </a:bodyPr>
          <a:lstStyle/>
          <a:p>
            <a:pPr>
              <a:spcAft>
                <a:spcPts val="45"/>
              </a:spcAft>
            </a:pPr>
            <a:r>
              <a:rPr lang="en-GB" sz="2000">
                <a:effectLst/>
                <a:latin typeface="DIN 2014 Bold"/>
                <a:ea typeface="Calibri" panose="020F0502020204030204" pitchFamily="34" charset="0"/>
                <a:cs typeface="DIN 2014 Bold"/>
              </a:rPr>
              <a:t>There is a steady upwards trend in the completion of demographic fields, and generally, completion is good, but has plateaued. </a:t>
            </a:r>
          </a:p>
        </p:txBody>
      </p:sp>
      <p:pic>
        <p:nvPicPr>
          <p:cNvPr id="4" name="Content Placeholder 3" descr="Chart, bar chart&#10;&#10;Description automatically generated">
            <a:extLst>
              <a:ext uri="{FF2B5EF4-FFF2-40B4-BE49-F238E27FC236}">
                <a16:creationId xmlns:a16="http://schemas.microsoft.com/office/drawing/2014/main" id="{8541C22E-9C76-EDEF-E84F-BD9C923A5C67}"/>
              </a:ext>
            </a:extLst>
          </p:cNvPr>
          <p:cNvPicPr>
            <a:picLocks noChangeAspect="1"/>
          </p:cNvPicPr>
          <p:nvPr/>
        </p:nvPicPr>
        <p:blipFill>
          <a:blip r:embed="rId3"/>
          <a:stretch>
            <a:fillRect/>
          </a:stretch>
        </p:blipFill>
        <p:spPr>
          <a:xfrm>
            <a:off x="6512442" y="1486281"/>
            <a:ext cx="5201023" cy="3471681"/>
          </a:xfrm>
          <a:prstGeom prst="rect">
            <a:avLst/>
          </a:prstGeom>
        </p:spPr>
      </p:pic>
      <p:sp>
        <p:nvSpPr>
          <p:cNvPr id="20" name="Rectangle 1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99324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922050-6A56-F8E0-BC8B-65D28C809583}"/>
              </a:ext>
            </a:extLst>
          </p:cNvPr>
          <p:cNvSpPr>
            <a:spLocks noGrp="1"/>
          </p:cNvSpPr>
          <p:nvPr>
            <p:ph type="title"/>
          </p:nvPr>
        </p:nvSpPr>
        <p:spPr>
          <a:xfrm>
            <a:off x="1136397" y="502021"/>
            <a:ext cx="4959603" cy="1642969"/>
          </a:xfrm>
        </p:spPr>
        <p:txBody>
          <a:bodyPr anchor="b">
            <a:normAutofit/>
          </a:bodyPr>
          <a:lstStyle/>
          <a:p>
            <a:r>
              <a:rPr lang="en-GB" sz="4000"/>
              <a:t>Clinical (Simple)</a:t>
            </a:r>
          </a:p>
        </p:txBody>
      </p:sp>
      <p:sp>
        <p:nvSpPr>
          <p:cNvPr id="9" name="Content Placeholder 8">
            <a:extLst>
              <a:ext uri="{FF2B5EF4-FFF2-40B4-BE49-F238E27FC236}">
                <a16:creationId xmlns:a16="http://schemas.microsoft.com/office/drawing/2014/main" id="{D044B1F6-DC0B-BC3E-28AF-4AFB7A907CE8}"/>
              </a:ext>
            </a:extLst>
          </p:cNvPr>
          <p:cNvSpPr>
            <a:spLocks noGrp="1"/>
          </p:cNvSpPr>
          <p:nvPr>
            <p:ph idx="1"/>
          </p:nvPr>
        </p:nvSpPr>
        <p:spPr>
          <a:xfrm>
            <a:off x="1136397" y="2418408"/>
            <a:ext cx="4959603" cy="3522569"/>
          </a:xfrm>
        </p:spPr>
        <p:txBody>
          <a:bodyPr anchor="t">
            <a:normAutofit/>
          </a:bodyPr>
          <a:lstStyle/>
          <a:p>
            <a:r>
              <a:rPr lang="en-GB" sz="2000">
                <a:effectLst/>
                <a:latin typeface="Calibri" panose="020F0502020204030204" pitchFamily="34" charset="0"/>
                <a:ea typeface="Calibri" panose="020F0502020204030204" pitchFamily="34" charset="0"/>
                <a:cs typeface="DIN 2014 Bold"/>
              </a:rPr>
              <a:t>Again, there has been a steady increase in the completion of fields describing the indication for simple ablations. </a:t>
            </a:r>
          </a:p>
        </p:txBody>
      </p:sp>
      <p:pic>
        <p:nvPicPr>
          <p:cNvPr id="5" name="Content Placeholder 4" descr="Chart, bar chart&#10;&#10;Description automatically generated">
            <a:extLst>
              <a:ext uri="{FF2B5EF4-FFF2-40B4-BE49-F238E27FC236}">
                <a16:creationId xmlns:a16="http://schemas.microsoft.com/office/drawing/2014/main" id="{7A55053F-75D3-F409-6D80-D6F53416F8CC}"/>
              </a:ext>
            </a:extLst>
          </p:cNvPr>
          <p:cNvPicPr>
            <a:picLocks noChangeAspect="1"/>
          </p:cNvPicPr>
          <p:nvPr/>
        </p:nvPicPr>
        <p:blipFill>
          <a:blip r:embed="rId3"/>
          <a:stretch>
            <a:fillRect/>
          </a:stretch>
        </p:blipFill>
        <p:spPr>
          <a:xfrm>
            <a:off x="6512442" y="1488447"/>
            <a:ext cx="5201023" cy="3467348"/>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75640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2D194D-DB12-8DD5-0790-181CD11DA805}"/>
              </a:ext>
            </a:extLst>
          </p:cNvPr>
          <p:cNvSpPr>
            <a:spLocks noGrp="1"/>
          </p:cNvSpPr>
          <p:nvPr>
            <p:ph type="title"/>
          </p:nvPr>
        </p:nvSpPr>
        <p:spPr>
          <a:xfrm>
            <a:off x="1136397" y="502021"/>
            <a:ext cx="4959603" cy="1642969"/>
          </a:xfrm>
        </p:spPr>
        <p:txBody>
          <a:bodyPr anchor="b">
            <a:normAutofit/>
          </a:bodyPr>
          <a:lstStyle/>
          <a:p>
            <a:r>
              <a:rPr lang="en-GB" sz="4000">
                <a:effectLst/>
                <a:ea typeface="Calibri" panose="020F0502020204030204" pitchFamily="34" charset="0"/>
                <a:cs typeface="DIN 2014 Bold"/>
              </a:rPr>
              <a:t>Clinical (Complex)</a:t>
            </a:r>
            <a:endParaRPr lang="en-GB" sz="4000"/>
          </a:p>
        </p:txBody>
      </p:sp>
      <p:sp>
        <p:nvSpPr>
          <p:cNvPr id="9" name="Content Placeholder 8">
            <a:extLst>
              <a:ext uri="{FF2B5EF4-FFF2-40B4-BE49-F238E27FC236}">
                <a16:creationId xmlns:a16="http://schemas.microsoft.com/office/drawing/2014/main" id="{07BF7092-D35A-8E85-A656-B463C8109BB9}"/>
              </a:ext>
            </a:extLst>
          </p:cNvPr>
          <p:cNvSpPr>
            <a:spLocks noGrp="1"/>
          </p:cNvSpPr>
          <p:nvPr>
            <p:ph idx="1"/>
          </p:nvPr>
        </p:nvSpPr>
        <p:spPr>
          <a:xfrm>
            <a:off x="1136397" y="2418408"/>
            <a:ext cx="4959603" cy="3522569"/>
          </a:xfrm>
        </p:spPr>
        <p:txBody>
          <a:bodyPr anchor="t">
            <a:normAutofit/>
          </a:bodyPr>
          <a:lstStyle/>
          <a:p>
            <a:r>
              <a:rPr lang="en-GB" sz="2000">
                <a:effectLst/>
                <a:latin typeface="Calibri" panose="020F0502020204030204" pitchFamily="34" charset="0"/>
                <a:ea typeface="Calibri" panose="020F0502020204030204" pitchFamily="34" charset="0"/>
                <a:cs typeface="DIN 2014 Bold"/>
              </a:rPr>
              <a:t>Completion of these fields has generally been poor, but is improving markedly. </a:t>
            </a:r>
          </a:p>
        </p:txBody>
      </p:sp>
      <p:pic>
        <p:nvPicPr>
          <p:cNvPr id="5" name="Content Placeholder 4" descr="Chart, bar chart&#10;&#10;Description automatically generated">
            <a:extLst>
              <a:ext uri="{FF2B5EF4-FFF2-40B4-BE49-F238E27FC236}">
                <a16:creationId xmlns:a16="http://schemas.microsoft.com/office/drawing/2014/main" id="{313F095C-8746-512B-5D4E-032F8F050C16}"/>
              </a:ext>
            </a:extLst>
          </p:cNvPr>
          <p:cNvPicPr>
            <a:picLocks noChangeAspect="1"/>
          </p:cNvPicPr>
          <p:nvPr/>
        </p:nvPicPr>
        <p:blipFill>
          <a:blip r:embed="rId3"/>
          <a:stretch>
            <a:fillRect/>
          </a:stretch>
        </p:blipFill>
        <p:spPr>
          <a:xfrm>
            <a:off x="6512442" y="1488447"/>
            <a:ext cx="5201023" cy="3467348"/>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9078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865ED-F7A6-9D5C-C90F-07A8479BEAE2}"/>
              </a:ext>
            </a:extLst>
          </p:cNvPr>
          <p:cNvSpPr>
            <a:spLocks noGrp="1"/>
          </p:cNvSpPr>
          <p:nvPr>
            <p:ph type="title"/>
          </p:nvPr>
        </p:nvSpPr>
        <p:spPr>
          <a:xfrm>
            <a:off x="1136397" y="502021"/>
            <a:ext cx="4959603" cy="1642969"/>
          </a:xfrm>
        </p:spPr>
        <p:txBody>
          <a:bodyPr anchor="b">
            <a:normAutofit/>
          </a:bodyPr>
          <a:lstStyle/>
          <a:p>
            <a:r>
              <a:rPr lang="en-GB" sz="4000"/>
              <a:t>GMC</a:t>
            </a:r>
          </a:p>
        </p:txBody>
      </p:sp>
      <p:sp>
        <p:nvSpPr>
          <p:cNvPr id="9" name="Content Placeholder 8">
            <a:extLst>
              <a:ext uri="{FF2B5EF4-FFF2-40B4-BE49-F238E27FC236}">
                <a16:creationId xmlns:a16="http://schemas.microsoft.com/office/drawing/2014/main" id="{2922E5E5-2B88-AE01-F100-48D0E0913A1C}"/>
              </a:ext>
            </a:extLst>
          </p:cNvPr>
          <p:cNvSpPr>
            <a:spLocks noGrp="1"/>
          </p:cNvSpPr>
          <p:nvPr>
            <p:ph idx="1"/>
          </p:nvPr>
        </p:nvSpPr>
        <p:spPr>
          <a:xfrm>
            <a:off x="1136397" y="2418408"/>
            <a:ext cx="4959603" cy="3522569"/>
          </a:xfrm>
        </p:spPr>
        <p:txBody>
          <a:bodyPr anchor="t">
            <a:normAutofit/>
          </a:bodyPr>
          <a:lstStyle/>
          <a:p>
            <a:r>
              <a:rPr lang="en-US" sz="2000" dirty="0"/>
              <a:t>Broadly flat.</a:t>
            </a:r>
            <a:endParaRPr lang="en-US" sz="2000"/>
          </a:p>
        </p:txBody>
      </p:sp>
      <p:pic>
        <p:nvPicPr>
          <p:cNvPr id="5" name="Content Placeholder 4" descr="Chart, bar chart&#10;&#10;Description automatically generated">
            <a:extLst>
              <a:ext uri="{FF2B5EF4-FFF2-40B4-BE49-F238E27FC236}">
                <a16:creationId xmlns:a16="http://schemas.microsoft.com/office/drawing/2014/main" id="{6FBC5C35-46BB-2F4C-5B31-B2726FCB1EB7}"/>
              </a:ext>
            </a:extLst>
          </p:cNvPr>
          <p:cNvPicPr>
            <a:picLocks noChangeAspect="1"/>
          </p:cNvPicPr>
          <p:nvPr/>
        </p:nvPicPr>
        <p:blipFill>
          <a:blip r:embed="rId3"/>
          <a:stretch>
            <a:fillRect/>
          </a:stretch>
        </p:blipFill>
        <p:spPr>
          <a:xfrm>
            <a:off x="6512442" y="1488447"/>
            <a:ext cx="5201023" cy="3467348"/>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0330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84B660-CA1D-A929-2157-F2A11C3F5716}"/>
              </a:ext>
            </a:extLst>
          </p:cNvPr>
          <p:cNvSpPr>
            <a:spLocks noGrp="1"/>
          </p:cNvSpPr>
          <p:nvPr>
            <p:ph type="title"/>
          </p:nvPr>
        </p:nvSpPr>
        <p:spPr>
          <a:xfrm>
            <a:off x="1136397" y="502021"/>
            <a:ext cx="4959603" cy="1642969"/>
          </a:xfrm>
        </p:spPr>
        <p:txBody>
          <a:bodyPr anchor="b">
            <a:normAutofit/>
          </a:bodyPr>
          <a:lstStyle/>
          <a:p>
            <a:r>
              <a:rPr lang="en-GB" sz="4000"/>
              <a:t>Procedure details</a:t>
            </a:r>
          </a:p>
        </p:txBody>
      </p:sp>
      <p:sp>
        <p:nvSpPr>
          <p:cNvPr id="9" name="Content Placeholder 8">
            <a:extLst>
              <a:ext uri="{FF2B5EF4-FFF2-40B4-BE49-F238E27FC236}">
                <a16:creationId xmlns:a16="http://schemas.microsoft.com/office/drawing/2014/main" id="{E71E6FEF-F037-37EA-054A-829341B55891}"/>
              </a:ext>
            </a:extLst>
          </p:cNvPr>
          <p:cNvSpPr>
            <a:spLocks noGrp="1"/>
          </p:cNvSpPr>
          <p:nvPr>
            <p:ph idx="1"/>
          </p:nvPr>
        </p:nvSpPr>
        <p:spPr>
          <a:xfrm>
            <a:off x="1136397" y="2418408"/>
            <a:ext cx="4959603" cy="3522569"/>
          </a:xfrm>
        </p:spPr>
        <p:txBody>
          <a:bodyPr anchor="t">
            <a:normAutofit/>
          </a:bodyPr>
          <a:lstStyle/>
          <a:p>
            <a:r>
              <a:rPr lang="en-GB" sz="2000">
                <a:effectLst/>
                <a:latin typeface="DIN 2014 Bold"/>
                <a:ea typeface="Calibri" panose="020F0502020204030204" pitchFamily="34" charset="0"/>
                <a:cs typeface="DIN 2014 Bold"/>
              </a:rPr>
              <a:t>Broadly flat. </a:t>
            </a:r>
          </a:p>
        </p:txBody>
      </p:sp>
      <p:pic>
        <p:nvPicPr>
          <p:cNvPr id="5" name="Content Placeholder 4" descr="Chart, bar chart&#10;&#10;Description automatically generated">
            <a:extLst>
              <a:ext uri="{FF2B5EF4-FFF2-40B4-BE49-F238E27FC236}">
                <a16:creationId xmlns:a16="http://schemas.microsoft.com/office/drawing/2014/main" id="{8AF8F0B9-FAE3-1964-9292-F4EC97B170DF}"/>
              </a:ext>
            </a:extLst>
          </p:cNvPr>
          <p:cNvPicPr>
            <a:picLocks noChangeAspect="1"/>
          </p:cNvPicPr>
          <p:nvPr/>
        </p:nvPicPr>
        <p:blipFill>
          <a:blip r:embed="rId3"/>
          <a:stretch>
            <a:fillRect/>
          </a:stretch>
        </p:blipFill>
        <p:spPr>
          <a:xfrm>
            <a:off x="6512442" y="1488447"/>
            <a:ext cx="5201023" cy="3467348"/>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79496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Map&#10;&#10;Description automatically generated">
            <a:extLst>
              <a:ext uri="{FF2B5EF4-FFF2-40B4-BE49-F238E27FC236}">
                <a16:creationId xmlns:a16="http://schemas.microsoft.com/office/drawing/2014/main" id="{EB11336C-852D-C9C9-DE88-DE496496FD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23" r="-1" b="-1"/>
          <a:stretch/>
        </p:blipFill>
        <p:spPr bwMode="auto">
          <a:xfrm>
            <a:off x="20" y="431"/>
            <a:ext cx="8115280" cy="64083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110A1AA-F54F-8D15-761D-591B27D55073}"/>
              </a:ext>
            </a:extLst>
          </p:cNvPr>
          <p:cNvSpPr txBox="1"/>
          <p:nvPr/>
        </p:nvSpPr>
        <p:spPr>
          <a:xfrm>
            <a:off x="8643193" y="2418408"/>
            <a:ext cx="2942813" cy="354026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England and Wales only</a:t>
            </a:r>
          </a:p>
        </p:txBody>
      </p:sp>
      <p:sp>
        <p:nvSpPr>
          <p:cNvPr id="2057" name="Rectangle 2056">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11538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5334E3-7828-8902-0494-AF14C3F707C9}"/>
              </a:ext>
            </a:extLst>
          </p:cNvPr>
          <p:cNvSpPr>
            <a:spLocks noGrp="1"/>
          </p:cNvSpPr>
          <p:nvPr>
            <p:ph type="title"/>
          </p:nvPr>
        </p:nvSpPr>
        <p:spPr>
          <a:xfrm>
            <a:off x="1136397" y="502021"/>
            <a:ext cx="4959603" cy="1642969"/>
          </a:xfrm>
        </p:spPr>
        <p:txBody>
          <a:bodyPr anchor="b">
            <a:normAutofit/>
          </a:bodyPr>
          <a:lstStyle/>
          <a:p>
            <a:r>
              <a:rPr lang="en-GB" sz="4000"/>
              <a:t>Ablation Validity</a:t>
            </a:r>
          </a:p>
        </p:txBody>
      </p:sp>
      <p:sp>
        <p:nvSpPr>
          <p:cNvPr id="9" name="Content Placeholder 8">
            <a:extLst>
              <a:ext uri="{FF2B5EF4-FFF2-40B4-BE49-F238E27FC236}">
                <a16:creationId xmlns:a16="http://schemas.microsoft.com/office/drawing/2014/main" id="{81C39EA1-D49F-8CD4-99AA-75CC29026499}"/>
              </a:ext>
            </a:extLst>
          </p:cNvPr>
          <p:cNvSpPr>
            <a:spLocks noGrp="1"/>
          </p:cNvSpPr>
          <p:nvPr>
            <p:ph idx="1"/>
          </p:nvPr>
        </p:nvSpPr>
        <p:spPr>
          <a:xfrm>
            <a:off x="1136397" y="2418408"/>
            <a:ext cx="4959603" cy="3522569"/>
          </a:xfrm>
        </p:spPr>
        <p:txBody>
          <a:bodyPr anchor="t">
            <a:normAutofit/>
          </a:bodyPr>
          <a:lstStyle/>
          <a:p>
            <a:r>
              <a:rPr lang="en-GB" sz="2000">
                <a:latin typeface="DIN 2014 Bold"/>
                <a:ea typeface="Calibri" panose="020F0502020204030204" pitchFamily="34" charset="0"/>
                <a:cs typeface="Calibri" panose="020F0502020204030204" pitchFamily="34" charset="0"/>
              </a:rPr>
              <a:t>This is improving, but still below the 90% target. </a:t>
            </a:r>
            <a:endParaRPr lang="en-GB" sz="2000">
              <a:effectLst/>
              <a:latin typeface="DIN 2014 Bold"/>
              <a:ea typeface="Calibri" panose="020F0502020204030204" pitchFamily="34" charset="0"/>
              <a:cs typeface="Calibri" panose="020F0502020204030204" pitchFamily="34" charset="0"/>
            </a:endParaRPr>
          </a:p>
          <a:p>
            <a:endParaRPr lang="en-GB" sz="2000">
              <a:latin typeface="DIN 2014 Bold"/>
              <a:cs typeface="Calibri" panose="020F0502020204030204" pitchFamily="34" charset="0"/>
            </a:endParaRPr>
          </a:p>
        </p:txBody>
      </p:sp>
      <p:pic>
        <p:nvPicPr>
          <p:cNvPr id="5" name="Content Placeholder 4" descr="Chart, bar chart&#10;&#10;Description automatically generated">
            <a:extLst>
              <a:ext uri="{FF2B5EF4-FFF2-40B4-BE49-F238E27FC236}">
                <a16:creationId xmlns:a16="http://schemas.microsoft.com/office/drawing/2014/main" id="{57A1FED3-F434-90CE-620E-A7FF85614230}"/>
              </a:ext>
            </a:extLst>
          </p:cNvPr>
          <p:cNvPicPr>
            <a:picLocks noChangeAspect="1"/>
          </p:cNvPicPr>
          <p:nvPr/>
        </p:nvPicPr>
        <p:blipFill>
          <a:blip r:embed="rId3"/>
          <a:stretch>
            <a:fillRect/>
          </a:stretch>
        </p:blipFill>
        <p:spPr>
          <a:xfrm>
            <a:off x="6512442" y="1488447"/>
            <a:ext cx="5201023" cy="3467348"/>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0404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82D5049-4E1C-5095-7EC4-6AB890D78EAE}"/>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a:solidFill>
                  <a:srgbClr val="FFFFFF"/>
                </a:solidFill>
                <a:latin typeface="+mj-lt"/>
                <a:ea typeface="+mj-ea"/>
                <a:cs typeface="+mj-cs"/>
              </a:rPr>
              <a:t>Hospital Volumes</a:t>
            </a:r>
          </a:p>
        </p:txBody>
      </p:sp>
      <p:sp>
        <p:nvSpPr>
          <p:cNvPr id="46" name="Rectangle 45">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B2298E83-E3B6-32A6-1A40-9142C74C2C65}"/>
              </a:ext>
            </a:extLst>
          </p:cNvPr>
          <p:cNvSpPr>
            <a:spLocks noGrp="1"/>
          </p:cNvSpPr>
          <p:nvPr>
            <p:ph type="body" idx="1"/>
          </p:nvPr>
        </p:nvSpPr>
        <p:spPr>
          <a:xfrm>
            <a:off x="1931874" y="4797188"/>
            <a:ext cx="6051236" cy="1241828"/>
          </a:xfrm>
        </p:spPr>
        <p:txBody>
          <a:bodyPr vert="horz" lIns="91440" tIns="45720" rIns="91440" bIns="45720" rtlCol="0">
            <a:normAutofit/>
          </a:bodyPr>
          <a:lstStyle/>
          <a:p>
            <a:pPr algn="r"/>
            <a:r>
              <a:rPr lang="en-US" sz="2400" kern="1200" dirty="0">
                <a:solidFill>
                  <a:srgbClr val="FFFFFF"/>
                </a:solidFill>
                <a:latin typeface="+mn-lt"/>
                <a:ea typeface="+mn-ea"/>
                <a:cs typeface="+mn-cs"/>
              </a:rPr>
              <a:t>Devices</a:t>
            </a:r>
          </a:p>
        </p:txBody>
      </p:sp>
      <p:sp>
        <p:nvSpPr>
          <p:cNvPr id="48" name="Rectangle 47">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5367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E66090B-9B71-19FB-59C7-5199EE922BDC}"/>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dirty="0">
                <a:solidFill>
                  <a:srgbClr val="FFFFFF"/>
                </a:solidFill>
                <a:latin typeface="+mj-lt"/>
                <a:ea typeface="+mj-ea"/>
                <a:cs typeface="+mj-cs"/>
              </a:rPr>
              <a:t>Hospitals Meeting Standards</a:t>
            </a:r>
          </a:p>
        </p:txBody>
      </p:sp>
      <p:sp>
        <p:nvSpPr>
          <p:cNvPr id="3" name="Text Placeholder 2">
            <a:extLst>
              <a:ext uri="{FF2B5EF4-FFF2-40B4-BE49-F238E27FC236}">
                <a16:creationId xmlns:a16="http://schemas.microsoft.com/office/drawing/2014/main" id="{85178144-7D8B-E5B6-7187-7BB06AFE4763}"/>
              </a:ext>
            </a:extLst>
          </p:cNvPr>
          <p:cNvSpPr>
            <a:spLocks noGrp="1"/>
          </p:cNvSpPr>
          <p:nvPr>
            <p:ph type="body" idx="1"/>
          </p:nvPr>
        </p:nvSpPr>
        <p:spPr>
          <a:xfrm>
            <a:off x="8572499" y="390832"/>
            <a:ext cx="3233585" cy="873612"/>
          </a:xfrm>
        </p:spPr>
        <p:txBody>
          <a:bodyPr vert="horz" lIns="91440" tIns="45720" rIns="91440" bIns="45720" rtlCol="0" anchor="ctr">
            <a:normAutofit/>
          </a:bodyPr>
          <a:lstStyle/>
          <a:p>
            <a:r>
              <a:rPr lang="en-US" sz="2000" kern="1200" dirty="0">
                <a:solidFill>
                  <a:srgbClr val="FFFFFF"/>
                </a:solidFill>
                <a:latin typeface="+mn-lt"/>
                <a:ea typeface="+mn-ea"/>
                <a:cs typeface="+mn-cs"/>
              </a:rPr>
              <a:t>Implants and upgrades</a:t>
            </a:r>
          </a:p>
        </p:txBody>
      </p:sp>
      <p:grpSp>
        <p:nvGrpSpPr>
          <p:cNvPr id="8" name="Group 7">
            <a:extLst>
              <a:ext uri="{FF2B5EF4-FFF2-40B4-BE49-F238E27FC236}">
                <a16:creationId xmlns:a16="http://schemas.microsoft.com/office/drawing/2014/main" id="{50026EBF-877B-6F5D-4272-D63F7FEC7AAE}"/>
              </a:ext>
            </a:extLst>
          </p:cNvPr>
          <p:cNvGrpSpPr/>
          <p:nvPr/>
        </p:nvGrpSpPr>
        <p:grpSpPr>
          <a:xfrm>
            <a:off x="1482361" y="1827789"/>
            <a:ext cx="9227276" cy="4590663"/>
            <a:chOff x="1482361" y="1827789"/>
            <a:chExt cx="9227276" cy="4590663"/>
          </a:xfrm>
        </p:grpSpPr>
        <p:pic>
          <p:nvPicPr>
            <p:cNvPr id="5" name="Picture 4" descr="Chart, bar chart, waterfall chart&#10;&#10;Description automatically generated">
              <a:extLst>
                <a:ext uri="{FF2B5EF4-FFF2-40B4-BE49-F238E27FC236}">
                  <a16:creationId xmlns:a16="http://schemas.microsoft.com/office/drawing/2014/main" id="{38B4DC19-FF93-7741-68EF-5054B0BC8013}"/>
                </a:ext>
              </a:extLst>
            </p:cNvPr>
            <p:cNvPicPr>
              <a:picLocks noChangeAspect="1"/>
            </p:cNvPicPr>
            <p:nvPr/>
          </p:nvPicPr>
          <p:blipFill rotWithShape="1">
            <a:blip r:embed="rId2"/>
            <a:srcRect t="5062"/>
            <a:stretch/>
          </p:blipFill>
          <p:spPr>
            <a:xfrm>
              <a:off x="1482361" y="2191679"/>
              <a:ext cx="9227276" cy="4226773"/>
            </a:xfrm>
            <a:prstGeom prst="rect">
              <a:avLst/>
            </a:prstGeom>
          </p:spPr>
        </p:pic>
        <p:sp>
          <p:nvSpPr>
            <p:cNvPr id="6" name="TextBox 5">
              <a:extLst>
                <a:ext uri="{FF2B5EF4-FFF2-40B4-BE49-F238E27FC236}">
                  <a16:creationId xmlns:a16="http://schemas.microsoft.com/office/drawing/2014/main" id="{B225E931-A427-57AC-F808-470AC16AE6C1}"/>
                </a:ext>
              </a:extLst>
            </p:cNvPr>
            <p:cNvSpPr txBox="1"/>
            <p:nvPr/>
          </p:nvSpPr>
          <p:spPr>
            <a:xfrm>
              <a:off x="2055627" y="1827789"/>
              <a:ext cx="299190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Complex Devices (&gt;60pa)</a:t>
              </a:r>
            </a:p>
          </p:txBody>
        </p:sp>
        <p:sp>
          <p:nvSpPr>
            <p:cNvPr id="4" name="Rectangle 3">
              <a:extLst>
                <a:ext uri="{FF2B5EF4-FFF2-40B4-BE49-F238E27FC236}">
                  <a16:creationId xmlns:a16="http://schemas.microsoft.com/office/drawing/2014/main" id="{BA4FE516-9A79-C5EA-F387-75729A448F8A}"/>
                </a:ext>
              </a:extLst>
            </p:cNvPr>
            <p:cNvSpPr/>
            <p:nvPr/>
          </p:nvSpPr>
          <p:spPr>
            <a:xfrm>
              <a:off x="3180522" y="2191680"/>
              <a:ext cx="742121" cy="1141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DED2CD4-DA59-6CC0-8074-12697A93F6BB}"/>
                </a:ext>
              </a:extLst>
            </p:cNvPr>
            <p:cNvSpPr/>
            <p:nvPr/>
          </p:nvSpPr>
          <p:spPr>
            <a:xfrm>
              <a:off x="7757795" y="2154131"/>
              <a:ext cx="742121" cy="1141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 name="TextBox 10">
            <a:extLst>
              <a:ext uri="{FF2B5EF4-FFF2-40B4-BE49-F238E27FC236}">
                <a16:creationId xmlns:a16="http://schemas.microsoft.com/office/drawing/2014/main" id="{7573BC11-809A-474A-8A6C-05111570E0E8}"/>
              </a:ext>
            </a:extLst>
          </p:cNvPr>
          <p:cNvSpPr txBox="1"/>
          <p:nvPr/>
        </p:nvSpPr>
        <p:spPr>
          <a:xfrm>
            <a:off x="6632900" y="1836187"/>
            <a:ext cx="2991909" cy="369332"/>
          </a:xfrm>
          <a:prstGeom prst="rect">
            <a:avLst/>
          </a:prstGeom>
          <a:noFill/>
        </p:spPr>
        <p:txBody>
          <a:bodyPr wrap="square">
            <a:spAutoFit/>
          </a:bodyPr>
          <a:lstStyle/>
          <a:p>
            <a:pPr algn="ct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Simple Devices (&gt;80pa)</a:t>
            </a:r>
            <a:endParaRPr lang="en-GB" dirty="0"/>
          </a:p>
        </p:txBody>
      </p:sp>
    </p:spTree>
    <p:extLst>
      <p:ext uri="{BB962C8B-B14F-4D97-AF65-F5344CB8AC3E}">
        <p14:creationId xmlns:p14="http://schemas.microsoft.com/office/powerpoint/2010/main" val="26987579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E66090B-9B71-19FB-59C7-5199EE922BDC}"/>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dirty="0">
                <a:solidFill>
                  <a:srgbClr val="FFFFFF"/>
                </a:solidFill>
                <a:latin typeface="+mj-lt"/>
                <a:ea typeface="+mj-ea"/>
                <a:cs typeface="+mj-cs"/>
              </a:rPr>
              <a:t>Hospitals Meeting Standards</a:t>
            </a:r>
          </a:p>
        </p:txBody>
      </p:sp>
      <p:sp>
        <p:nvSpPr>
          <p:cNvPr id="3" name="Text Placeholder 2">
            <a:extLst>
              <a:ext uri="{FF2B5EF4-FFF2-40B4-BE49-F238E27FC236}">
                <a16:creationId xmlns:a16="http://schemas.microsoft.com/office/drawing/2014/main" id="{85178144-7D8B-E5B6-7187-7BB06AFE4763}"/>
              </a:ext>
            </a:extLst>
          </p:cNvPr>
          <p:cNvSpPr>
            <a:spLocks noGrp="1"/>
          </p:cNvSpPr>
          <p:nvPr>
            <p:ph type="body" idx="1"/>
          </p:nvPr>
        </p:nvSpPr>
        <p:spPr>
          <a:xfrm>
            <a:off x="8572499" y="390832"/>
            <a:ext cx="3233585" cy="873612"/>
          </a:xfrm>
        </p:spPr>
        <p:txBody>
          <a:bodyPr vert="horz" lIns="91440" tIns="45720" rIns="91440" bIns="45720" rtlCol="0" anchor="ctr">
            <a:normAutofit/>
          </a:bodyPr>
          <a:lstStyle/>
          <a:p>
            <a:endParaRPr lang="en-US" sz="2000" kern="1200">
              <a:solidFill>
                <a:srgbClr val="FFFFFF"/>
              </a:solidFill>
              <a:latin typeface="+mn-lt"/>
              <a:ea typeface="+mn-ea"/>
              <a:cs typeface="+mn-cs"/>
            </a:endParaRPr>
          </a:p>
        </p:txBody>
      </p:sp>
      <p:grpSp>
        <p:nvGrpSpPr>
          <p:cNvPr id="5" name="Group 4">
            <a:extLst>
              <a:ext uri="{FF2B5EF4-FFF2-40B4-BE49-F238E27FC236}">
                <a16:creationId xmlns:a16="http://schemas.microsoft.com/office/drawing/2014/main" id="{0DDAAEE6-4F87-F2FF-2EDD-CDA5A03A63F0}"/>
              </a:ext>
            </a:extLst>
          </p:cNvPr>
          <p:cNvGrpSpPr/>
          <p:nvPr/>
        </p:nvGrpSpPr>
        <p:grpSpPr>
          <a:xfrm>
            <a:off x="1815076" y="1822348"/>
            <a:ext cx="9058333" cy="4596104"/>
            <a:chOff x="1815076" y="1822348"/>
            <a:chExt cx="9058333" cy="4596104"/>
          </a:xfrm>
        </p:grpSpPr>
        <p:pic>
          <p:nvPicPr>
            <p:cNvPr id="6" name="Picture 5" descr="Chart, bar chart&#10;&#10;Description automatically generated">
              <a:extLst>
                <a:ext uri="{FF2B5EF4-FFF2-40B4-BE49-F238E27FC236}">
                  <a16:creationId xmlns:a16="http://schemas.microsoft.com/office/drawing/2014/main" id="{6E7A0BD1-2FB7-28FC-9A8D-2CC599C80379}"/>
                </a:ext>
              </a:extLst>
            </p:cNvPr>
            <p:cNvPicPr>
              <a:picLocks noChangeAspect="1"/>
            </p:cNvPicPr>
            <p:nvPr/>
          </p:nvPicPr>
          <p:blipFill rotWithShape="1">
            <a:blip r:embed="rId2"/>
            <a:srcRect t="6437"/>
            <a:stretch/>
          </p:blipFill>
          <p:spPr>
            <a:xfrm>
              <a:off x="1815076" y="2252869"/>
              <a:ext cx="8561846" cy="4165583"/>
            </a:xfrm>
            <a:prstGeom prst="rect">
              <a:avLst/>
            </a:prstGeom>
          </p:spPr>
        </p:pic>
        <p:sp>
          <p:nvSpPr>
            <p:cNvPr id="4" name="TextBox 3">
              <a:extLst>
                <a:ext uri="{FF2B5EF4-FFF2-40B4-BE49-F238E27FC236}">
                  <a16:creationId xmlns:a16="http://schemas.microsoft.com/office/drawing/2014/main" id="{0A147BBC-8539-0082-D035-95C57B4D3FCE}"/>
                </a:ext>
              </a:extLst>
            </p:cNvPr>
            <p:cNvSpPr txBox="1"/>
            <p:nvPr/>
          </p:nvSpPr>
          <p:spPr>
            <a:xfrm>
              <a:off x="2816087" y="1822348"/>
              <a:ext cx="805732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Complex Devices			             Simple Devices</a:t>
              </a:r>
            </a:p>
          </p:txBody>
        </p:sp>
      </p:grpSp>
    </p:spTree>
    <p:extLst>
      <p:ext uri="{BB962C8B-B14F-4D97-AF65-F5344CB8AC3E}">
        <p14:creationId xmlns:p14="http://schemas.microsoft.com/office/powerpoint/2010/main" val="34015786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9CAEC53-CBEE-116F-1018-8EF0F652ADA8}"/>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Hospitals Meeting Standards - Pacemakers</a:t>
            </a:r>
          </a:p>
        </p:txBody>
      </p:sp>
      <p:sp>
        <p:nvSpPr>
          <p:cNvPr id="3" name="Text Placeholder 2">
            <a:extLst>
              <a:ext uri="{FF2B5EF4-FFF2-40B4-BE49-F238E27FC236}">
                <a16:creationId xmlns:a16="http://schemas.microsoft.com/office/drawing/2014/main" id="{D1A5A69F-0AFE-E873-6466-F47E31EA15DC}"/>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3E1AB49E-4084-BF4A-A6B5-FFC08AF5CD00}"/>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21500187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BB528E7-3593-A60B-75D2-8251FA7C182E}"/>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Hospitals Meeting Standards - Complex</a:t>
            </a:r>
          </a:p>
        </p:txBody>
      </p:sp>
      <p:sp>
        <p:nvSpPr>
          <p:cNvPr id="3" name="Text Placeholder 2">
            <a:extLst>
              <a:ext uri="{FF2B5EF4-FFF2-40B4-BE49-F238E27FC236}">
                <a16:creationId xmlns:a16="http://schemas.microsoft.com/office/drawing/2014/main" id="{EF9BBE1B-EC84-7479-56FA-AB7128978371}"/>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32B5C7B1-AA83-FF8E-BF78-267A51B4C699}"/>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14204025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F27090-A8A7-544C-897D-1789047E7384}"/>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Device Implant Count – Low Volume </a:t>
            </a:r>
            <a:r>
              <a:rPr lang="en-US" sz="4000" kern="1200" dirty="0" err="1">
                <a:solidFill>
                  <a:srgbClr val="FFFFFF"/>
                </a:solidFill>
                <a:latin typeface="+mj-lt"/>
                <a:ea typeface="+mj-ea"/>
                <a:cs typeface="+mj-cs"/>
              </a:rPr>
              <a:t>Centres</a:t>
            </a:r>
            <a:endParaRPr lang="en-US" sz="4000" kern="1200" dirty="0">
              <a:solidFill>
                <a:srgbClr val="FFFFFF"/>
              </a:solidFill>
              <a:latin typeface="+mj-lt"/>
              <a:ea typeface="+mj-ea"/>
              <a:cs typeface="+mj-cs"/>
            </a:endParaRPr>
          </a:p>
        </p:txBody>
      </p:sp>
      <p:sp>
        <p:nvSpPr>
          <p:cNvPr id="3" name="Text Placeholder 2">
            <a:extLst>
              <a:ext uri="{FF2B5EF4-FFF2-40B4-BE49-F238E27FC236}">
                <a16:creationId xmlns:a16="http://schemas.microsoft.com/office/drawing/2014/main" id="{70E00D88-8683-BE5C-69BA-19C0E532400E}"/>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760036C2-0401-FABA-9B4F-5F595A3831EB}"/>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32544432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94EB465-D97F-420C-1165-306BFCBA1E86}"/>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Hospital Volumes Over Time</a:t>
            </a:r>
          </a:p>
        </p:txBody>
      </p:sp>
      <p:sp>
        <p:nvSpPr>
          <p:cNvPr id="3" name="Text Placeholder 2">
            <a:extLst>
              <a:ext uri="{FF2B5EF4-FFF2-40B4-BE49-F238E27FC236}">
                <a16:creationId xmlns:a16="http://schemas.microsoft.com/office/drawing/2014/main" id="{B8A578CF-350E-8D1C-BBAF-8C707580A50E}"/>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graphicFrame>
        <p:nvGraphicFramePr>
          <p:cNvPr id="5" name="Table 4">
            <a:extLst>
              <a:ext uri="{FF2B5EF4-FFF2-40B4-BE49-F238E27FC236}">
                <a16:creationId xmlns:a16="http://schemas.microsoft.com/office/drawing/2014/main" id="{D8EB3DD7-A953-199B-F7A4-3AAEF79BD4ED}"/>
              </a:ext>
            </a:extLst>
          </p:cNvPr>
          <p:cNvGraphicFramePr>
            <a:graphicFrameLocks noGrp="1"/>
          </p:cNvGraphicFramePr>
          <p:nvPr>
            <p:extLst>
              <p:ext uri="{D42A27DB-BD31-4B8C-83A1-F6EECF244321}">
                <p14:modId xmlns:p14="http://schemas.microsoft.com/office/powerpoint/2010/main" val="1359723100"/>
              </p:ext>
            </p:extLst>
          </p:nvPr>
        </p:nvGraphicFramePr>
        <p:xfrm>
          <a:off x="4495807" y="463974"/>
          <a:ext cx="7238985" cy="5930052"/>
        </p:xfrm>
        <a:graphic>
          <a:graphicData uri="http://schemas.openxmlformats.org/drawingml/2006/table">
            <a:tbl>
              <a:tblPr>
                <a:tableStyleId>{5C22544A-7EE6-4342-B048-85BDC9FD1C3A}</a:tableStyleId>
              </a:tblPr>
              <a:tblGrid>
                <a:gridCol w="2333113">
                  <a:extLst>
                    <a:ext uri="{9D8B030D-6E8A-4147-A177-3AD203B41FA5}">
                      <a16:colId xmlns:a16="http://schemas.microsoft.com/office/drawing/2014/main" val="2238426165"/>
                    </a:ext>
                  </a:extLst>
                </a:gridCol>
                <a:gridCol w="613234">
                  <a:extLst>
                    <a:ext uri="{9D8B030D-6E8A-4147-A177-3AD203B41FA5}">
                      <a16:colId xmlns:a16="http://schemas.microsoft.com/office/drawing/2014/main" val="3887100999"/>
                    </a:ext>
                  </a:extLst>
                </a:gridCol>
                <a:gridCol w="613234">
                  <a:extLst>
                    <a:ext uri="{9D8B030D-6E8A-4147-A177-3AD203B41FA5}">
                      <a16:colId xmlns:a16="http://schemas.microsoft.com/office/drawing/2014/main" val="763727496"/>
                    </a:ext>
                  </a:extLst>
                </a:gridCol>
                <a:gridCol w="613234">
                  <a:extLst>
                    <a:ext uri="{9D8B030D-6E8A-4147-A177-3AD203B41FA5}">
                      <a16:colId xmlns:a16="http://schemas.microsoft.com/office/drawing/2014/main" val="3303482624"/>
                    </a:ext>
                  </a:extLst>
                </a:gridCol>
                <a:gridCol w="613234">
                  <a:extLst>
                    <a:ext uri="{9D8B030D-6E8A-4147-A177-3AD203B41FA5}">
                      <a16:colId xmlns:a16="http://schemas.microsoft.com/office/drawing/2014/main" val="3458690102"/>
                    </a:ext>
                  </a:extLst>
                </a:gridCol>
                <a:gridCol w="613234">
                  <a:extLst>
                    <a:ext uri="{9D8B030D-6E8A-4147-A177-3AD203B41FA5}">
                      <a16:colId xmlns:a16="http://schemas.microsoft.com/office/drawing/2014/main" val="66924377"/>
                    </a:ext>
                  </a:extLst>
                </a:gridCol>
                <a:gridCol w="613234">
                  <a:extLst>
                    <a:ext uri="{9D8B030D-6E8A-4147-A177-3AD203B41FA5}">
                      <a16:colId xmlns:a16="http://schemas.microsoft.com/office/drawing/2014/main" val="2345293536"/>
                    </a:ext>
                  </a:extLst>
                </a:gridCol>
                <a:gridCol w="613234">
                  <a:extLst>
                    <a:ext uri="{9D8B030D-6E8A-4147-A177-3AD203B41FA5}">
                      <a16:colId xmlns:a16="http://schemas.microsoft.com/office/drawing/2014/main" val="2602690458"/>
                    </a:ext>
                  </a:extLst>
                </a:gridCol>
                <a:gridCol w="613234">
                  <a:extLst>
                    <a:ext uri="{9D8B030D-6E8A-4147-A177-3AD203B41FA5}">
                      <a16:colId xmlns:a16="http://schemas.microsoft.com/office/drawing/2014/main" val="4079754254"/>
                    </a:ext>
                  </a:extLst>
                </a:gridCol>
              </a:tblGrid>
              <a:tr h="156054">
                <a:tc gridSpan="9">
                  <a:txBody>
                    <a:bodyPr/>
                    <a:lstStyle/>
                    <a:p>
                      <a:pPr algn="l" fontAlgn="b"/>
                      <a:r>
                        <a:rPr lang="en-GB" sz="800" u="none" strike="noStrike">
                          <a:effectLst/>
                        </a:rPr>
                        <a:t>Number of hospitals by year and device type</a:t>
                      </a:r>
                      <a:endParaRPr lang="en-GB" sz="800" b="1" i="0" u="none" strike="noStrike">
                        <a:solidFill>
                          <a:srgbClr val="000000"/>
                        </a:solidFill>
                        <a:effectLst/>
                        <a:latin typeface="Calibri" panose="020F0502020204030204" pitchFamily="34" charset="0"/>
                      </a:endParaRPr>
                    </a:p>
                  </a:txBody>
                  <a:tcPr marL="4928" marR="4928" marT="4928"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66935572"/>
                  </a:ext>
                </a:extLst>
              </a:tr>
              <a:tr h="156054">
                <a:tc>
                  <a:txBody>
                    <a:bodyPr/>
                    <a:lstStyle/>
                    <a:p>
                      <a:pPr algn="l" fontAlgn="b"/>
                      <a:r>
                        <a:rPr lang="en-GB" sz="800" u="none" strike="noStrike">
                          <a:effectLst/>
                        </a:rPr>
                        <a:t>       </a:t>
                      </a:r>
                      <a:endParaRPr lang="en-GB" sz="800" b="1" i="0" u="none" strike="noStrike">
                        <a:solidFill>
                          <a:srgbClr val="000000"/>
                        </a:solidFill>
                        <a:effectLst/>
                        <a:latin typeface="Calibri" panose="020F0502020204030204" pitchFamily="34" charset="0"/>
                      </a:endParaRPr>
                    </a:p>
                  </a:txBody>
                  <a:tcPr marL="4928" marR="4928" marT="4928" marB="0" anchor="b"/>
                </a:tc>
                <a:tc>
                  <a:txBody>
                    <a:bodyPr/>
                    <a:lstStyle/>
                    <a:p>
                      <a:pPr algn="l" fontAlgn="b"/>
                      <a:endParaRPr lang="en-GB" sz="800" b="0" i="0" u="none" strike="noStrike">
                        <a:solidFill>
                          <a:srgbClr val="000000"/>
                        </a:solidFill>
                        <a:effectLst/>
                        <a:latin typeface="Calibri" panose="020F0502020204030204" pitchFamily="34" charset="0"/>
                      </a:endParaRPr>
                    </a:p>
                  </a:txBody>
                  <a:tcPr marL="4928" marR="4928" marT="4928" marB="0" anchor="b"/>
                </a:tc>
                <a:tc>
                  <a:txBody>
                    <a:bodyPr/>
                    <a:lstStyle/>
                    <a:p>
                      <a:pPr algn="l" fontAlgn="b"/>
                      <a:endParaRPr lang="en-GB" sz="800" b="0" i="0" u="none" strike="noStrike">
                        <a:solidFill>
                          <a:srgbClr val="000000"/>
                        </a:solidFill>
                        <a:effectLst/>
                        <a:latin typeface="Calibri" panose="020F0502020204030204" pitchFamily="34" charset="0"/>
                      </a:endParaRPr>
                    </a:p>
                  </a:txBody>
                  <a:tcPr marL="4928" marR="4928" marT="4928" marB="0" anchor="b"/>
                </a:tc>
                <a:tc>
                  <a:txBody>
                    <a:bodyPr/>
                    <a:lstStyle/>
                    <a:p>
                      <a:pPr algn="l" fontAlgn="b"/>
                      <a:endParaRPr lang="en-GB" sz="800" b="0" i="0" u="none" strike="noStrike">
                        <a:solidFill>
                          <a:srgbClr val="000000"/>
                        </a:solidFill>
                        <a:effectLst/>
                        <a:latin typeface="Calibri" panose="020F0502020204030204" pitchFamily="34" charset="0"/>
                      </a:endParaRPr>
                    </a:p>
                  </a:txBody>
                  <a:tcPr marL="4928" marR="4928" marT="4928" marB="0" anchor="b"/>
                </a:tc>
                <a:tc>
                  <a:txBody>
                    <a:bodyPr/>
                    <a:lstStyle/>
                    <a:p>
                      <a:pPr algn="l" fontAlgn="b"/>
                      <a:endParaRPr lang="en-GB" sz="800" b="0" i="0" u="none" strike="noStrike">
                        <a:solidFill>
                          <a:srgbClr val="000000"/>
                        </a:solidFill>
                        <a:effectLst/>
                        <a:latin typeface="Calibri" panose="020F0502020204030204" pitchFamily="34" charset="0"/>
                      </a:endParaRPr>
                    </a:p>
                  </a:txBody>
                  <a:tcPr marL="4928" marR="4928" marT="4928" marB="0" anchor="b"/>
                </a:tc>
                <a:tc>
                  <a:txBody>
                    <a:bodyPr/>
                    <a:lstStyle/>
                    <a:p>
                      <a:pPr algn="l" fontAlgn="b"/>
                      <a:endParaRPr lang="en-GB" sz="800" b="0" i="0" u="none" strike="noStrike">
                        <a:solidFill>
                          <a:srgbClr val="000000"/>
                        </a:solidFill>
                        <a:effectLst/>
                        <a:latin typeface="Calibri" panose="020F0502020204030204" pitchFamily="34" charset="0"/>
                      </a:endParaRPr>
                    </a:p>
                  </a:txBody>
                  <a:tcPr marL="4928" marR="4928" marT="4928" marB="0" anchor="b"/>
                </a:tc>
                <a:tc>
                  <a:txBody>
                    <a:bodyPr/>
                    <a:lstStyle/>
                    <a:p>
                      <a:pPr algn="l" fontAlgn="b"/>
                      <a:endParaRPr lang="en-GB" sz="800" b="0" i="0" u="none" strike="noStrike">
                        <a:solidFill>
                          <a:srgbClr val="000000"/>
                        </a:solidFill>
                        <a:effectLst/>
                        <a:latin typeface="Calibri" panose="020F0502020204030204" pitchFamily="34" charset="0"/>
                      </a:endParaRPr>
                    </a:p>
                  </a:txBody>
                  <a:tcPr marL="4928" marR="4928" marT="4928" marB="0" anchor="b"/>
                </a:tc>
                <a:tc>
                  <a:txBody>
                    <a:bodyPr/>
                    <a:lstStyle/>
                    <a:p>
                      <a:pPr algn="l" fontAlgn="b"/>
                      <a:endParaRPr lang="en-GB" sz="800" b="0" i="0" u="none" strike="noStrike">
                        <a:solidFill>
                          <a:srgbClr val="000000"/>
                        </a:solidFill>
                        <a:effectLst/>
                        <a:latin typeface="Calibri" panose="020F0502020204030204" pitchFamily="34" charset="0"/>
                      </a:endParaRPr>
                    </a:p>
                  </a:txBody>
                  <a:tcPr marL="4928" marR="4928" marT="4928" marB="0" anchor="b"/>
                </a:tc>
                <a:tc>
                  <a:txBody>
                    <a:bodyPr/>
                    <a:lstStyle/>
                    <a:p>
                      <a:pPr algn="l" fontAlgn="b"/>
                      <a:endParaRPr lang="en-GB" sz="800" b="0" i="0" u="none" strike="noStrike">
                        <a:solidFill>
                          <a:srgbClr val="000000"/>
                        </a:solidFill>
                        <a:effectLst/>
                        <a:latin typeface="Calibri" panose="020F0502020204030204" pitchFamily="34" charset="0"/>
                      </a:endParaRPr>
                    </a:p>
                  </a:txBody>
                  <a:tcPr marL="4928" marR="4928" marT="4928" marB="0" anchor="b"/>
                </a:tc>
                <a:extLst>
                  <a:ext uri="{0D108BD9-81ED-4DB2-BD59-A6C34878D82A}">
                    <a16:rowId xmlns:a16="http://schemas.microsoft.com/office/drawing/2014/main" val="17099995"/>
                  </a:ext>
                </a:extLst>
              </a:tr>
              <a:tr h="156054">
                <a:tc>
                  <a:txBody>
                    <a:bodyPr/>
                    <a:lstStyle/>
                    <a:p>
                      <a:pPr algn="l" fontAlgn="ctr"/>
                      <a:r>
                        <a:rPr lang="en-GB" sz="800" u="none" strike="noStrike">
                          <a:effectLst/>
                        </a:rPr>
                        <a:t>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dirty="0">
                          <a:effectLst/>
                        </a:rPr>
                        <a:t>2014/15</a:t>
                      </a:r>
                      <a:endParaRPr lang="en-GB" sz="800" b="1" i="0" u="none" strike="noStrike" dirty="0">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dirty="0">
                          <a:effectLst/>
                        </a:rPr>
                        <a:t>2015/16</a:t>
                      </a:r>
                      <a:endParaRPr lang="en-GB" sz="800" b="1" i="0" u="none" strike="noStrike" dirty="0">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dirty="0">
                          <a:effectLst/>
                        </a:rPr>
                        <a:t>2016/17</a:t>
                      </a:r>
                      <a:endParaRPr lang="en-GB" sz="800" b="1" i="0" u="none" strike="noStrike" dirty="0">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dirty="0">
                          <a:effectLst/>
                        </a:rPr>
                        <a:t>2017/18</a:t>
                      </a:r>
                      <a:endParaRPr lang="en-GB" sz="800" b="1" i="0" u="none" strike="noStrike" dirty="0">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dirty="0">
                          <a:effectLst/>
                        </a:rPr>
                        <a:t>2018/19</a:t>
                      </a:r>
                      <a:endParaRPr lang="en-GB" sz="800" b="1" i="0" u="none" strike="noStrike" dirty="0">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dirty="0">
                          <a:effectLst/>
                        </a:rPr>
                        <a:t>2019/20</a:t>
                      </a:r>
                      <a:endParaRPr lang="en-GB" sz="800" b="1" i="0" u="none" strike="noStrike" dirty="0">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dirty="0">
                          <a:effectLst/>
                        </a:rPr>
                        <a:t>2020/21</a:t>
                      </a:r>
                      <a:endParaRPr lang="en-GB" sz="800" b="1" i="0" u="none" strike="noStrike" dirty="0">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dirty="0">
                          <a:effectLst/>
                        </a:rPr>
                        <a:t>2021/22</a:t>
                      </a:r>
                      <a:endParaRPr lang="en-GB" sz="800" b="1" i="0" u="none" strike="noStrike" dirty="0">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1371419472"/>
                  </a:ext>
                </a:extLst>
              </a:tr>
              <a:tr h="156054">
                <a:tc>
                  <a:txBody>
                    <a:bodyPr/>
                    <a:lstStyle/>
                    <a:p>
                      <a:pPr algn="l" fontAlgn="ctr"/>
                      <a:r>
                        <a:rPr lang="en-GB" sz="800" u="none" strike="noStrike">
                          <a:effectLst/>
                        </a:rPr>
                        <a:t>Simple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1477110108"/>
                  </a:ext>
                </a:extLst>
              </a:tr>
              <a:tr h="156054">
                <a:tc>
                  <a:txBody>
                    <a:bodyPr/>
                    <a:lstStyle/>
                    <a:p>
                      <a:pPr algn="l" fontAlgn="ct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3171804145"/>
                  </a:ext>
                </a:extLst>
              </a:tr>
              <a:tr h="156054">
                <a:tc>
                  <a:txBody>
                    <a:bodyPr/>
                    <a:lstStyle/>
                    <a:p>
                      <a:pPr algn="l" fontAlgn="ctr"/>
                      <a:r>
                        <a:rPr lang="en-GB" sz="800" u="none" strike="noStrike">
                          <a:effectLst/>
                        </a:rPr>
                        <a:t>Number of NHS Adult Hospitals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158</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156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146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143</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192726000"/>
                  </a:ext>
                </a:extLst>
              </a:tr>
              <a:tr h="156054">
                <a:tc>
                  <a:txBody>
                    <a:bodyPr/>
                    <a:lstStyle/>
                    <a:p>
                      <a:pPr algn="l" fontAlgn="ctr"/>
                      <a:r>
                        <a:rPr lang="en-GB" sz="800" u="none" strike="noStrike">
                          <a:effectLst/>
                        </a:rPr>
                        <a:t>Number of NHS Adult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30</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1738020096"/>
                  </a:ext>
                </a:extLst>
              </a:tr>
              <a:tr h="156054">
                <a:tc>
                  <a:txBody>
                    <a:bodyPr/>
                    <a:lstStyle/>
                    <a:p>
                      <a:pPr algn="l" fontAlgn="ctr"/>
                      <a:r>
                        <a:rPr lang="en-GB" sz="800" u="none" strike="noStrike">
                          <a:effectLst/>
                        </a:rPr>
                        <a:t>Percentage of NHS Adult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34.8</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18.2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17.8</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21.9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21.0</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311442229"/>
                  </a:ext>
                </a:extLst>
              </a:tr>
              <a:tr h="156054">
                <a:tc>
                  <a:txBody>
                    <a:bodyPr/>
                    <a:lstStyle/>
                    <a:p>
                      <a:pPr algn="l" fontAlgn="ct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678931023"/>
                  </a:ext>
                </a:extLst>
              </a:tr>
              <a:tr h="156054">
                <a:tc>
                  <a:txBody>
                    <a:bodyPr/>
                    <a:lstStyle/>
                    <a:p>
                      <a:pPr algn="l" fontAlgn="ctr"/>
                      <a:r>
                        <a:rPr lang="en-GB" sz="800" u="none" strike="noStrike">
                          <a:effectLst/>
                        </a:rPr>
                        <a:t>Number of Private Hospitals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18</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18</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937038921"/>
                  </a:ext>
                </a:extLst>
              </a:tr>
              <a:tr h="156054">
                <a:tc>
                  <a:txBody>
                    <a:bodyPr/>
                    <a:lstStyle/>
                    <a:p>
                      <a:pPr algn="l" fontAlgn="ctr"/>
                      <a:r>
                        <a:rPr lang="en-GB" sz="800" u="none" strike="noStrike">
                          <a:effectLst/>
                        </a:rPr>
                        <a:t>Number of Private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2846070938"/>
                  </a:ext>
                </a:extLst>
              </a:tr>
              <a:tr h="156054">
                <a:tc>
                  <a:txBody>
                    <a:bodyPr/>
                    <a:lstStyle/>
                    <a:p>
                      <a:pPr algn="l" fontAlgn="ctr"/>
                      <a:r>
                        <a:rPr lang="en-GB" sz="800" u="none" strike="noStrike">
                          <a:effectLst/>
                        </a:rPr>
                        <a:t>Percentage of Private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94.4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88.9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82.4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82.4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82.4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81.3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4284532907"/>
                  </a:ext>
                </a:extLst>
              </a:tr>
              <a:tr h="156054">
                <a:tc>
                  <a:txBody>
                    <a:bodyPr/>
                    <a:lstStyle/>
                    <a:p>
                      <a:pPr algn="l" fontAlgn="ct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2364323792"/>
                  </a:ext>
                </a:extLst>
              </a:tr>
              <a:tr h="156054">
                <a:tc>
                  <a:txBody>
                    <a:bodyPr/>
                    <a:lstStyle/>
                    <a:p>
                      <a:pPr algn="l" fontAlgn="ctr"/>
                      <a:r>
                        <a:rPr lang="en-GB" sz="800" u="none" strike="noStrike">
                          <a:effectLst/>
                        </a:rPr>
                        <a:t>Number of Children Hospitals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2823302764"/>
                  </a:ext>
                </a:extLst>
              </a:tr>
              <a:tr h="156054">
                <a:tc>
                  <a:txBody>
                    <a:bodyPr/>
                    <a:lstStyle/>
                    <a:p>
                      <a:pPr algn="l" fontAlgn="ctr"/>
                      <a:r>
                        <a:rPr lang="en-GB" sz="800" u="none" strike="noStrike">
                          <a:effectLst/>
                        </a:rPr>
                        <a:t>Number of Children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4184231168"/>
                  </a:ext>
                </a:extLst>
              </a:tr>
              <a:tr h="156054">
                <a:tc>
                  <a:txBody>
                    <a:bodyPr/>
                    <a:lstStyle/>
                    <a:p>
                      <a:pPr algn="l" fontAlgn="ctr"/>
                      <a:r>
                        <a:rPr lang="en-GB" sz="800" u="none" strike="noStrike">
                          <a:effectLst/>
                        </a:rPr>
                        <a:t>Percentage of Children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1201345009"/>
                  </a:ext>
                </a:extLst>
              </a:tr>
              <a:tr h="156054">
                <a:tc>
                  <a:txBody>
                    <a:bodyPr/>
                    <a:lstStyle/>
                    <a:p>
                      <a:pPr algn="l" fontAlgn="ct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2938444750"/>
                  </a:ext>
                </a:extLst>
              </a:tr>
              <a:tr h="156054">
                <a:tc>
                  <a:txBody>
                    <a:bodyPr/>
                    <a:lstStyle/>
                    <a:p>
                      <a:pPr algn="l" fontAlgn="ctr"/>
                      <a:r>
                        <a:rPr lang="en-GB" sz="800" u="none" strike="noStrike">
                          <a:effectLst/>
                        </a:rPr>
                        <a:t>Total Number of Hospitals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185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192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187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183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178</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161</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1148766446"/>
                  </a:ext>
                </a:extLst>
              </a:tr>
              <a:tr h="156054">
                <a:tc>
                  <a:txBody>
                    <a:bodyPr/>
                    <a:lstStyle/>
                    <a:p>
                      <a:pPr algn="l" fontAlgn="ctr"/>
                      <a:r>
                        <a:rPr lang="en-GB" sz="800" u="none" strike="noStrike">
                          <a:effectLst/>
                        </a:rPr>
                        <a:t>Total Number of Hospitals below standards</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78</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48</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960623952"/>
                  </a:ext>
                </a:extLst>
              </a:tr>
              <a:tr h="156054">
                <a:tc>
                  <a:txBody>
                    <a:bodyPr/>
                    <a:lstStyle/>
                    <a:p>
                      <a:pPr algn="l" fontAlgn="ctr"/>
                      <a:r>
                        <a:rPr lang="en-GB" sz="800" u="none" strike="noStrike">
                          <a:effectLst/>
                        </a:rPr>
                        <a:t>Percentage of All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42.2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27.1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26.2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25.1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24.6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25.3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28.7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29.8</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2833718"/>
                  </a:ext>
                </a:extLst>
              </a:tr>
              <a:tr h="156054">
                <a:tc>
                  <a:txBody>
                    <a:bodyPr/>
                    <a:lstStyle/>
                    <a:p>
                      <a:pPr algn="l" fontAlgn="ctr"/>
                      <a:r>
                        <a:rPr lang="en-GB" sz="800" u="none" strike="noStrike">
                          <a:effectLst/>
                        </a:rPr>
                        <a:t>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4156080006"/>
                  </a:ext>
                </a:extLst>
              </a:tr>
              <a:tr h="156054">
                <a:tc>
                  <a:txBody>
                    <a:bodyPr/>
                    <a:lstStyle/>
                    <a:p>
                      <a:pPr algn="l" fontAlgn="ctr"/>
                      <a:r>
                        <a:rPr lang="en-GB" sz="800" u="none" strike="noStrike">
                          <a:effectLst/>
                        </a:rPr>
                        <a:t>Complex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2521367046"/>
                  </a:ext>
                </a:extLst>
              </a:tr>
              <a:tr h="156054">
                <a:tc>
                  <a:txBody>
                    <a:bodyPr/>
                    <a:lstStyle/>
                    <a:p>
                      <a:pPr algn="l" fontAlgn="ct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2653830477"/>
                  </a:ext>
                </a:extLst>
              </a:tr>
              <a:tr h="156054">
                <a:tc>
                  <a:txBody>
                    <a:bodyPr/>
                    <a:lstStyle/>
                    <a:p>
                      <a:pPr algn="l" fontAlgn="ctr"/>
                      <a:r>
                        <a:rPr lang="en-GB" sz="800" u="none" strike="noStrike">
                          <a:effectLst/>
                        </a:rPr>
                        <a:t>Number of NHS Adult Hospitals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99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112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112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112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112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111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97</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2240767770"/>
                  </a:ext>
                </a:extLst>
              </a:tr>
              <a:tr h="156054">
                <a:tc>
                  <a:txBody>
                    <a:bodyPr/>
                    <a:lstStyle/>
                    <a:p>
                      <a:pPr algn="l" fontAlgn="ctr"/>
                      <a:r>
                        <a:rPr lang="en-GB" sz="800" u="none" strike="noStrike">
                          <a:effectLst/>
                        </a:rPr>
                        <a:t>Number of NHS Adult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61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40</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1320888260"/>
                  </a:ext>
                </a:extLst>
              </a:tr>
              <a:tr h="156054">
                <a:tc>
                  <a:txBody>
                    <a:bodyPr/>
                    <a:lstStyle/>
                    <a:p>
                      <a:pPr algn="l" fontAlgn="ctr"/>
                      <a:r>
                        <a:rPr lang="en-GB" sz="800" u="none" strike="noStrike">
                          <a:effectLst/>
                        </a:rPr>
                        <a:t>Percentage of NHS Adult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61.6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47.3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36.6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38.4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35.7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35.1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40.8</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41.2</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338947559"/>
                  </a:ext>
                </a:extLst>
              </a:tr>
              <a:tr h="156054">
                <a:tc>
                  <a:txBody>
                    <a:bodyPr/>
                    <a:lstStyle/>
                    <a:p>
                      <a:pPr algn="l" fontAlgn="ct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1255645003"/>
                  </a:ext>
                </a:extLst>
              </a:tr>
              <a:tr h="156054">
                <a:tc>
                  <a:txBody>
                    <a:bodyPr/>
                    <a:lstStyle/>
                    <a:p>
                      <a:pPr algn="l" fontAlgn="ctr"/>
                      <a:r>
                        <a:rPr lang="en-GB" sz="800" u="none" strike="noStrike">
                          <a:effectLst/>
                        </a:rPr>
                        <a:t>Number of Private Hospitals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548064620"/>
                  </a:ext>
                </a:extLst>
              </a:tr>
              <a:tr h="156054">
                <a:tc>
                  <a:txBody>
                    <a:bodyPr/>
                    <a:lstStyle/>
                    <a:p>
                      <a:pPr algn="l" fontAlgn="ctr"/>
                      <a:r>
                        <a:rPr lang="en-GB" sz="800" u="none" strike="noStrike">
                          <a:effectLst/>
                        </a:rPr>
                        <a:t>Number of Private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16</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395095383"/>
                  </a:ext>
                </a:extLst>
              </a:tr>
              <a:tr h="156054">
                <a:tc>
                  <a:txBody>
                    <a:bodyPr/>
                    <a:lstStyle/>
                    <a:p>
                      <a:pPr algn="l" fontAlgn="ctr"/>
                      <a:r>
                        <a:rPr lang="en-GB" sz="800" u="none" strike="noStrike">
                          <a:effectLst/>
                        </a:rPr>
                        <a:t>Percentage of Private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93.3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820807709"/>
                  </a:ext>
                </a:extLst>
              </a:tr>
              <a:tr h="156054">
                <a:tc>
                  <a:txBody>
                    <a:bodyPr/>
                    <a:lstStyle/>
                    <a:p>
                      <a:pPr algn="l" fontAlgn="ct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2815910637"/>
                  </a:ext>
                </a:extLst>
              </a:tr>
              <a:tr h="156054">
                <a:tc>
                  <a:txBody>
                    <a:bodyPr/>
                    <a:lstStyle/>
                    <a:p>
                      <a:pPr algn="l" fontAlgn="ctr"/>
                      <a:r>
                        <a:rPr lang="en-GB" sz="800" u="none" strike="noStrike">
                          <a:effectLst/>
                        </a:rPr>
                        <a:t>Number of Children Hospitals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1348762020"/>
                  </a:ext>
                </a:extLst>
              </a:tr>
              <a:tr h="156054">
                <a:tc>
                  <a:txBody>
                    <a:bodyPr/>
                    <a:lstStyle/>
                    <a:p>
                      <a:pPr algn="l" fontAlgn="ctr"/>
                      <a:r>
                        <a:rPr lang="en-GB" sz="800" u="none" strike="noStrike">
                          <a:effectLst/>
                        </a:rPr>
                        <a:t>Number of Children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2</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1755403509"/>
                  </a:ext>
                </a:extLst>
              </a:tr>
              <a:tr h="156054">
                <a:tc>
                  <a:txBody>
                    <a:bodyPr/>
                    <a:lstStyle/>
                    <a:p>
                      <a:pPr algn="l" fontAlgn="ctr"/>
                      <a:r>
                        <a:rPr lang="en-GB" sz="800" u="none" strike="noStrike">
                          <a:effectLst/>
                        </a:rPr>
                        <a:t>Percentage of Children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100.0</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738622960"/>
                  </a:ext>
                </a:extLst>
              </a:tr>
              <a:tr h="156054">
                <a:tc>
                  <a:txBody>
                    <a:bodyPr/>
                    <a:lstStyle/>
                    <a:p>
                      <a:pPr algn="l" fontAlgn="ct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3786733633"/>
                  </a:ext>
                </a:extLst>
              </a:tr>
              <a:tr h="156054">
                <a:tc>
                  <a:txBody>
                    <a:bodyPr/>
                    <a:lstStyle/>
                    <a:p>
                      <a:pPr algn="l" fontAlgn="ctr"/>
                      <a:r>
                        <a:rPr lang="en-GB" sz="800" u="none" strike="noStrike">
                          <a:effectLst/>
                        </a:rPr>
                        <a:t>Total Number of Hospitals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119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131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132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130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132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131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118</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115</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420025003"/>
                  </a:ext>
                </a:extLst>
              </a:tr>
              <a:tr h="156054">
                <a:tc>
                  <a:txBody>
                    <a:bodyPr/>
                    <a:lstStyle/>
                    <a:p>
                      <a:pPr algn="l" fontAlgn="ctr"/>
                      <a:r>
                        <a:rPr lang="en-GB" sz="800" u="none" strike="noStrike">
                          <a:effectLst/>
                        </a:rPr>
                        <a:t>Total Number of Hospitals below standards</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81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72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61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61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58</a:t>
                      </a:r>
                      <a:endParaRPr lang="en-GB" sz="800" b="0" i="0" u="none" strike="noStrike">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452790909"/>
                  </a:ext>
                </a:extLst>
              </a:tr>
              <a:tr h="156054">
                <a:tc>
                  <a:txBody>
                    <a:bodyPr/>
                    <a:lstStyle/>
                    <a:p>
                      <a:pPr algn="l" fontAlgn="ctr"/>
                      <a:r>
                        <a:rPr lang="en-GB" sz="800" u="none" strike="noStrike">
                          <a:effectLst/>
                        </a:rPr>
                        <a:t>Percentage of All Hospitals below standards </a:t>
                      </a:r>
                      <a:endParaRPr lang="en-GB" sz="800" b="1"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68.1</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55.0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46.2</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46.9</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44.7</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45.0</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a:effectLst/>
                        </a:rPr>
                        <a:t>48.3</a:t>
                      </a:r>
                      <a:endParaRPr lang="en-GB" sz="800" b="0" i="0" u="none" strike="noStrike">
                        <a:solidFill>
                          <a:srgbClr val="000000"/>
                        </a:solidFill>
                        <a:effectLst/>
                        <a:latin typeface="Calibri" panose="020F0502020204030204" pitchFamily="34" charset="0"/>
                      </a:endParaRPr>
                    </a:p>
                  </a:txBody>
                  <a:tcPr marL="4928" marR="4928" marT="4928" marB="0" anchor="ctr"/>
                </a:tc>
                <a:tc>
                  <a:txBody>
                    <a:bodyPr/>
                    <a:lstStyle/>
                    <a:p>
                      <a:pPr algn="ctr" fontAlgn="ctr"/>
                      <a:r>
                        <a:rPr lang="en-GB" sz="800" u="none" strike="noStrike" dirty="0">
                          <a:effectLst/>
                        </a:rPr>
                        <a:t>50.4</a:t>
                      </a:r>
                      <a:endParaRPr lang="en-GB" sz="800" b="0" i="0" u="none" strike="noStrike" dirty="0">
                        <a:solidFill>
                          <a:srgbClr val="000000"/>
                        </a:solidFill>
                        <a:effectLst/>
                        <a:latin typeface="Calibri" panose="020F0502020204030204" pitchFamily="34" charset="0"/>
                      </a:endParaRPr>
                    </a:p>
                  </a:txBody>
                  <a:tcPr marL="4928" marR="4928" marT="4928" marB="0" anchor="ctr"/>
                </a:tc>
                <a:extLst>
                  <a:ext uri="{0D108BD9-81ED-4DB2-BD59-A6C34878D82A}">
                    <a16:rowId xmlns:a16="http://schemas.microsoft.com/office/drawing/2014/main" val="447930566"/>
                  </a:ext>
                </a:extLst>
              </a:tr>
            </a:tbl>
          </a:graphicData>
        </a:graphic>
      </p:graphicFrame>
    </p:spTree>
    <p:extLst>
      <p:ext uri="{BB962C8B-B14F-4D97-AF65-F5344CB8AC3E}">
        <p14:creationId xmlns:p14="http://schemas.microsoft.com/office/powerpoint/2010/main" val="1051255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82D5049-4E1C-5095-7EC4-6AB890D78EAE}"/>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dirty="0">
                <a:solidFill>
                  <a:srgbClr val="FFFFFF"/>
                </a:solidFill>
                <a:latin typeface="+mj-lt"/>
                <a:ea typeface="+mj-ea"/>
                <a:cs typeface="+mj-cs"/>
              </a:rPr>
              <a:t>Hospital Volumes</a:t>
            </a:r>
          </a:p>
        </p:txBody>
      </p:sp>
      <p:sp>
        <p:nvSpPr>
          <p:cNvPr id="46" name="Rectangle 45">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B2298E83-E3B6-32A6-1A40-9142C74C2C65}"/>
              </a:ext>
            </a:extLst>
          </p:cNvPr>
          <p:cNvSpPr>
            <a:spLocks noGrp="1"/>
          </p:cNvSpPr>
          <p:nvPr>
            <p:ph type="body" idx="1"/>
          </p:nvPr>
        </p:nvSpPr>
        <p:spPr>
          <a:xfrm>
            <a:off x="1931874" y="4797188"/>
            <a:ext cx="6051236" cy="1241828"/>
          </a:xfrm>
        </p:spPr>
        <p:txBody>
          <a:bodyPr vert="horz" lIns="91440" tIns="45720" rIns="91440" bIns="45720" rtlCol="0">
            <a:normAutofit/>
          </a:bodyPr>
          <a:lstStyle/>
          <a:p>
            <a:pPr algn="r"/>
            <a:r>
              <a:rPr lang="en-US" sz="2400" kern="1200" dirty="0">
                <a:solidFill>
                  <a:srgbClr val="FFFFFF"/>
                </a:solidFill>
                <a:latin typeface="+mn-lt"/>
                <a:ea typeface="+mn-ea"/>
                <a:cs typeface="+mn-cs"/>
              </a:rPr>
              <a:t>Ablations</a:t>
            </a:r>
          </a:p>
        </p:txBody>
      </p:sp>
      <p:sp>
        <p:nvSpPr>
          <p:cNvPr id="48" name="Rectangle 47">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705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E66090B-9B71-19FB-59C7-5199EE922BDC}"/>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dirty="0">
                <a:solidFill>
                  <a:srgbClr val="FFFFFF"/>
                </a:solidFill>
                <a:latin typeface="+mj-lt"/>
                <a:ea typeface="+mj-ea"/>
                <a:cs typeface="+mj-cs"/>
              </a:rPr>
              <a:t>Hospitals Meeting Standards</a:t>
            </a:r>
          </a:p>
        </p:txBody>
      </p:sp>
      <p:sp>
        <p:nvSpPr>
          <p:cNvPr id="3" name="Text Placeholder 2">
            <a:extLst>
              <a:ext uri="{FF2B5EF4-FFF2-40B4-BE49-F238E27FC236}">
                <a16:creationId xmlns:a16="http://schemas.microsoft.com/office/drawing/2014/main" id="{85178144-7D8B-E5B6-7187-7BB06AFE4763}"/>
              </a:ext>
            </a:extLst>
          </p:cNvPr>
          <p:cNvSpPr>
            <a:spLocks noGrp="1"/>
          </p:cNvSpPr>
          <p:nvPr>
            <p:ph type="body" idx="1"/>
          </p:nvPr>
        </p:nvSpPr>
        <p:spPr>
          <a:xfrm>
            <a:off x="8572499" y="390832"/>
            <a:ext cx="3233585" cy="873612"/>
          </a:xfrm>
        </p:spPr>
        <p:txBody>
          <a:bodyPr vert="horz" lIns="91440" tIns="45720" rIns="91440" bIns="45720" rtlCol="0" anchor="ctr">
            <a:normAutofit/>
          </a:bodyPr>
          <a:lstStyle/>
          <a:p>
            <a:endParaRPr lang="en-US" sz="2000" kern="1200" dirty="0">
              <a:solidFill>
                <a:srgbClr val="FFFFFF"/>
              </a:solidFill>
              <a:latin typeface="+mn-lt"/>
              <a:ea typeface="+mn-ea"/>
              <a:cs typeface="+mn-cs"/>
            </a:endParaRPr>
          </a:p>
        </p:txBody>
      </p:sp>
      <p:sp>
        <p:nvSpPr>
          <p:cNvPr id="6" name="TextBox 5">
            <a:extLst>
              <a:ext uri="{FF2B5EF4-FFF2-40B4-BE49-F238E27FC236}">
                <a16:creationId xmlns:a16="http://schemas.microsoft.com/office/drawing/2014/main" id="{B225E931-A427-57AC-F808-470AC16AE6C1}"/>
              </a:ext>
            </a:extLst>
          </p:cNvPr>
          <p:cNvSpPr txBox="1"/>
          <p:nvPr/>
        </p:nvSpPr>
        <p:spPr>
          <a:xfrm>
            <a:off x="1409962" y="2093021"/>
            <a:ext cx="299190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AF Ablation (&gt;50pa)</a:t>
            </a:r>
          </a:p>
        </p:txBody>
      </p:sp>
      <p:sp>
        <p:nvSpPr>
          <p:cNvPr id="7" name="Rectangle 6">
            <a:extLst>
              <a:ext uri="{FF2B5EF4-FFF2-40B4-BE49-F238E27FC236}">
                <a16:creationId xmlns:a16="http://schemas.microsoft.com/office/drawing/2014/main" id="{DDED2CD4-DA59-6CC0-8074-12697A93F6BB}"/>
              </a:ext>
            </a:extLst>
          </p:cNvPr>
          <p:cNvSpPr/>
          <p:nvPr/>
        </p:nvSpPr>
        <p:spPr>
          <a:xfrm>
            <a:off x="7691395" y="2092385"/>
            <a:ext cx="742121" cy="1141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7573BC11-809A-474A-8A6C-05111570E0E8}"/>
              </a:ext>
            </a:extLst>
          </p:cNvPr>
          <p:cNvSpPr txBox="1"/>
          <p:nvPr/>
        </p:nvSpPr>
        <p:spPr>
          <a:xfrm>
            <a:off x="7790131" y="2093021"/>
            <a:ext cx="299190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All Ablation (&gt;100pa)</a:t>
            </a:r>
          </a:p>
        </p:txBody>
      </p:sp>
      <p:pic>
        <p:nvPicPr>
          <p:cNvPr id="9" name="Content Placeholder 4" descr="Chart, bar chart&#10;&#10;Description automatically generated">
            <a:extLst>
              <a:ext uri="{FF2B5EF4-FFF2-40B4-BE49-F238E27FC236}">
                <a16:creationId xmlns:a16="http://schemas.microsoft.com/office/drawing/2014/main" id="{958D1893-0FD7-BB44-0720-D4F5C2967A45}"/>
              </a:ext>
            </a:extLst>
          </p:cNvPr>
          <p:cNvPicPr>
            <a:picLocks noChangeAspect="1"/>
          </p:cNvPicPr>
          <p:nvPr/>
        </p:nvPicPr>
        <p:blipFill>
          <a:blip r:embed="rId3"/>
          <a:stretch>
            <a:fillRect/>
          </a:stretch>
        </p:blipFill>
        <p:spPr>
          <a:xfrm>
            <a:off x="6766084" y="2723464"/>
            <a:ext cx="5040000" cy="3360000"/>
          </a:xfrm>
          <a:prstGeom prst="rect">
            <a:avLst/>
          </a:prstGeom>
        </p:spPr>
      </p:pic>
      <p:pic>
        <p:nvPicPr>
          <p:cNvPr id="13" name="Content Placeholder 4" descr="Chart, bar chart&#10;&#10;Description automatically generated">
            <a:extLst>
              <a:ext uri="{FF2B5EF4-FFF2-40B4-BE49-F238E27FC236}">
                <a16:creationId xmlns:a16="http://schemas.microsoft.com/office/drawing/2014/main" id="{9E01619E-B31F-334C-901E-502B5F498460}"/>
              </a:ext>
            </a:extLst>
          </p:cNvPr>
          <p:cNvPicPr>
            <a:picLocks noChangeAspect="1"/>
          </p:cNvPicPr>
          <p:nvPr/>
        </p:nvPicPr>
        <p:blipFill>
          <a:blip r:embed="rId4"/>
          <a:stretch>
            <a:fillRect/>
          </a:stretch>
        </p:blipFill>
        <p:spPr>
          <a:xfrm>
            <a:off x="385917" y="2723465"/>
            <a:ext cx="5040000" cy="3359999"/>
          </a:xfrm>
          <a:prstGeom prst="rect">
            <a:avLst/>
          </a:prstGeom>
        </p:spPr>
      </p:pic>
    </p:spTree>
    <p:extLst>
      <p:ext uri="{BB962C8B-B14F-4D97-AF65-F5344CB8AC3E}">
        <p14:creationId xmlns:p14="http://schemas.microsoft.com/office/powerpoint/2010/main" val="8979873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3" name="Rectangle 308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7" name="Freeform: Shape 308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B196D12-7427-DE77-CAFD-CA833354079F}"/>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Procedure Numbers</a:t>
            </a:r>
          </a:p>
        </p:txBody>
      </p:sp>
      <p:pic>
        <p:nvPicPr>
          <p:cNvPr id="3074" name="Picture 2" descr="A pair of glasses on a table&#10;&#10;Description automatically generated with low confidence">
            <a:extLst>
              <a:ext uri="{FF2B5EF4-FFF2-40B4-BE49-F238E27FC236}">
                <a16:creationId xmlns:a16="http://schemas.microsoft.com/office/drawing/2014/main" id="{D71FCA43-A2E4-9BFC-17E8-FAA1AFA827F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502428" y="1396757"/>
            <a:ext cx="7225748" cy="4064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2283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253A2B-B603-1EFB-6FF2-711EDA7EB700}"/>
              </a:ext>
            </a:extLst>
          </p:cNvPr>
          <p:cNvSpPr>
            <a:spLocks noGrp="1"/>
          </p:cNvSpPr>
          <p:nvPr>
            <p:ph type="title"/>
          </p:nvPr>
        </p:nvSpPr>
        <p:spPr>
          <a:xfrm>
            <a:off x="1136398" y="502021"/>
            <a:ext cx="4164266" cy="1642969"/>
          </a:xfrm>
        </p:spPr>
        <p:txBody>
          <a:bodyPr anchor="b">
            <a:normAutofit/>
          </a:bodyPr>
          <a:lstStyle/>
          <a:p>
            <a:r>
              <a:rPr lang="en-GB" sz="3700" dirty="0"/>
              <a:t>Hospitals Meeting Standards – All Ablation</a:t>
            </a:r>
          </a:p>
        </p:txBody>
      </p:sp>
      <p:sp>
        <p:nvSpPr>
          <p:cNvPr id="9" name="Content Placeholder 8">
            <a:extLst>
              <a:ext uri="{FF2B5EF4-FFF2-40B4-BE49-F238E27FC236}">
                <a16:creationId xmlns:a16="http://schemas.microsoft.com/office/drawing/2014/main" id="{DB5155AE-119A-D414-0DA8-CDEE2EA42FFD}"/>
              </a:ext>
            </a:extLst>
          </p:cNvPr>
          <p:cNvSpPr>
            <a:spLocks noGrp="1"/>
          </p:cNvSpPr>
          <p:nvPr>
            <p:ph idx="1"/>
          </p:nvPr>
        </p:nvSpPr>
        <p:spPr>
          <a:xfrm>
            <a:off x="1136397" y="2418408"/>
            <a:ext cx="2902203" cy="3522569"/>
          </a:xfrm>
        </p:spPr>
        <p:txBody>
          <a:bodyPr anchor="t">
            <a:normAutofit/>
          </a:bodyPr>
          <a:lstStyle/>
          <a:p>
            <a:r>
              <a:rPr lang="en-US" sz="2000" dirty="0"/>
              <a:t>There has been a slight fall in the numbers of NHS hospitals falling below the BHRS standards of 100 ablations per annum – 19 vs 21 in 2020/21.</a:t>
            </a:r>
          </a:p>
          <a:p>
            <a:r>
              <a:rPr lang="en-US" sz="2000" dirty="0"/>
              <a:t>However, the number remains stubbornly high.</a:t>
            </a:r>
          </a:p>
        </p:txBody>
      </p:sp>
      <p:pic>
        <p:nvPicPr>
          <p:cNvPr id="5" name="Content Placeholder 4" descr="Chart, bar chart&#10;&#10;Description automatically generated">
            <a:extLst>
              <a:ext uri="{FF2B5EF4-FFF2-40B4-BE49-F238E27FC236}">
                <a16:creationId xmlns:a16="http://schemas.microsoft.com/office/drawing/2014/main" id="{D37944A8-C3EA-D86F-CF1A-A410F1875D7C}"/>
              </a:ext>
            </a:extLst>
          </p:cNvPr>
          <p:cNvPicPr>
            <a:picLocks noChangeAspect="1"/>
          </p:cNvPicPr>
          <p:nvPr/>
        </p:nvPicPr>
        <p:blipFill>
          <a:blip r:embed="rId3"/>
          <a:stretch>
            <a:fillRect/>
          </a:stretch>
        </p:blipFill>
        <p:spPr>
          <a:xfrm>
            <a:off x="5381322" y="1221581"/>
            <a:ext cx="6622258" cy="4414838"/>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54151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3BC1C6-B4C4-7326-88CB-485ED649C44A}"/>
              </a:ext>
            </a:extLst>
          </p:cNvPr>
          <p:cNvSpPr>
            <a:spLocks noGrp="1"/>
          </p:cNvSpPr>
          <p:nvPr>
            <p:ph type="title"/>
          </p:nvPr>
        </p:nvSpPr>
        <p:spPr>
          <a:xfrm>
            <a:off x="914403" y="489508"/>
            <a:ext cx="4286248" cy="1655482"/>
          </a:xfrm>
        </p:spPr>
        <p:txBody>
          <a:bodyPr anchor="b">
            <a:normAutofit/>
          </a:bodyPr>
          <a:lstStyle/>
          <a:p>
            <a:pPr algn="r"/>
            <a:r>
              <a:rPr lang="en-GB" sz="3700" dirty="0"/>
              <a:t>Quality Standard (5) – Catheter Ablation. Centres. </a:t>
            </a:r>
          </a:p>
        </p:txBody>
      </p:sp>
      <p:sp>
        <p:nvSpPr>
          <p:cNvPr id="9" name="Content Placeholder 8">
            <a:extLst>
              <a:ext uri="{FF2B5EF4-FFF2-40B4-BE49-F238E27FC236}">
                <a16:creationId xmlns:a16="http://schemas.microsoft.com/office/drawing/2014/main" id="{4676ADF6-508B-391B-902B-1EB0A22D8B4E}"/>
              </a:ext>
            </a:extLst>
          </p:cNvPr>
          <p:cNvSpPr>
            <a:spLocks noGrp="1"/>
          </p:cNvSpPr>
          <p:nvPr>
            <p:ph idx="1"/>
          </p:nvPr>
        </p:nvSpPr>
        <p:spPr>
          <a:xfrm>
            <a:off x="914401" y="2418408"/>
            <a:ext cx="4286247" cy="3409898"/>
          </a:xfrm>
        </p:spPr>
        <p:txBody>
          <a:bodyPr anchor="t">
            <a:normAutofit/>
          </a:bodyPr>
          <a:lstStyle/>
          <a:p>
            <a:pPr marL="0" indent="0" algn="r">
              <a:buNone/>
            </a:pPr>
            <a:r>
              <a:rPr lang="en-US" sz="2000" dirty="0"/>
              <a:t>“</a:t>
            </a:r>
            <a:r>
              <a:rPr lang="en-GB" sz="2000" dirty="0">
                <a:effectLst/>
              </a:rPr>
              <a:t>Centres performing catheter ablation procedures should undertake a minimum of 100 ablations per year”</a:t>
            </a:r>
          </a:p>
          <a:p>
            <a:pPr algn="r"/>
            <a:r>
              <a:rPr lang="en-GB" sz="2000" dirty="0"/>
              <a:t>19 hospitals reported fewer than 100 ablations.</a:t>
            </a:r>
          </a:p>
          <a:p>
            <a:pPr algn="r"/>
            <a:r>
              <a:rPr lang="en-GB" sz="2000" dirty="0"/>
              <a:t>The majority were private hospitals, although a number were district general hospitals.</a:t>
            </a:r>
          </a:p>
          <a:p>
            <a:pPr marL="0" indent="0" algn="r">
              <a:buNone/>
            </a:pPr>
            <a:endParaRPr lang="en-US" sz="2000" dirty="0"/>
          </a:p>
        </p:txBody>
      </p:sp>
      <p:pic>
        <p:nvPicPr>
          <p:cNvPr id="5" name="Content Placeholder 4" descr="Chart, histogram&#10;&#10;Description automatically generated">
            <a:extLst>
              <a:ext uri="{FF2B5EF4-FFF2-40B4-BE49-F238E27FC236}">
                <a16:creationId xmlns:a16="http://schemas.microsoft.com/office/drawing/2014/main" id="{82D8AE62-BD56-1EAC-D2F8-02EDC66FA080}"/>
              </a:ext>
            </a:extLst>
          </p:cNvPr>
          <p:cNvPicPr>
            <a:picLocks noChangeAspect="1"/>
          </p:cNvPicPr>
          <p:nvPr/>
        </p:nvPicPr>
        <p:blipFill>
          <a:blip r:embed="rId3"/>
          <a:stretch>
            <a:fillRect/>
          </a:stretch>
        </p:blipFill>
        <p:spPr>
          <a:xfrm>
            <a:off x="5607159" y="1371600"/>
            <a:ext cx="6172199" cy="4114799"/>
          </a:xfrm>
          <a:prstGeom prst="rect">
            <a:avLst/>
          </a:prstGeom>
        </p:spPr>
      </p:pic>
      <p:sp>
        <p:nvSpPr>
          <p:cNvPr id="21" name="Rectangle 20">
            <a:extLst>
              <a:ext uri="{FF2B5EF4-FFF2-40B4-BE49-F238E27FC236}">
                <a16:creationId xmlns:a16="http://schemas.microsoft.com/office/drawing/2014/main" id="{A344AAA5-41F4-4862-97EF-688D31DC7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85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9E1A62C-2AAF-4B3E-8CDB-65E237080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26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05437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DA5044-80B2-1172-F537-B8B44A89D3CB}"/>
              </a:ext>
            </a:extLst>
          </p:cNvPr>
          <p:cNvSpPr>
            <a:spLocks noGrp="1"/>
          </p:cNvSpPr>
          <p:nvPr>
            <p:ph type="title"/>
          </p:nvPr>
        </p:nvSpPr>
        <p:spPr>
          <a:xfrm>
            <a:off x="1136397" y="502021"/>
            <a:ext cx="4292853" cy="1642969"/>
          </a:xfrm>
        </p:spPr>
        <p:txBody>
          <a:bodyPr anchor="b">
            <a:normAutofit fontScale="90000"/>
          </a:bodyPr>
          <a:lstStyle/>
          <a:p>
            <a:r>
              <a:rPr lang="en-GB" sz="4000" dirty="0"/>
              <a:t>Quality Standard (6) – AF Ablation. Centres.</a:t>
            </a:r>
          </a:p>
        </p:txBody>
      </p:sp>
      <p:sp>
        <p:nvSpPr>
          <p:cNvPr id="9" name="Content Placeholder 8">
            <a:extLst>
              <a:ext uri="{FF2B5EF4-FFF2-40B4-BE49-F238E27FC236}">
                <a16:creationId xmlns:a16="http://schemas.microsoft.com/office/drawing/2014/main" id="{8E75A0DD-E777-8357-E787-51A336E86B6D}"/>
              </a:ext>
            </a:extLst>
          </p:cNvPr>
          <p:cNvSpPr>
            <a:spLocks noGrp="1"/>
          </p:cNvSpPr>
          <p:nvPr>
            <p:ph idx="1"/>
          </p:nvPr>
        </p:nvSpPr>
        <p:spPr>
          <a:xfrm>
            <a:off x="1136397" y="2418408"/>
            <a:ext cx="4292853" cy="3522569"/>
          </a:xfrm>
        </p:spPr>
        <p:txBody>
          <a:bodyPr anchor="t">
            <a:normAutofit/>
          </a:bodyPr>
          <a:lstStyle/>
          <a:p>
            <a:r>
              <a:rPr lang="en-US" sz="2000" dirty="0"/>
              <a:t>This is the same data, viewed over time. </a:t>
            </a:r>
          </a:p>
          <a:p>
            <a:r>
              <a:rPr lang="en-US" sz="2000" dirty="0"/>
              <a:t>Predictably, the greater the number of procedures, the more likely </a:t>
            </a:r>
            <a:r>
              <a:rPr lang="en-US" sz="2000" dirty="0" err="1"/>
              <a:t>centres</a:t>
            </a:r>
            <a:r>
              <a:rPr lang="en-US" sz="2000" dirty="0"/>
              <a:t> were to undertake sufficient ablations to meet BHRS standards for AF ablation.</a:t>
            </a:r>
          </a:p>
        </p:txBody>
      </p:sp>
      <p:pic>
        <p:nvPicPr>
          <p:cNvPr id="5" name="Content Placeholder 4" descr="Chart, bar chart&#10;&#10;Description automatically generated">
            <a:extLst>
              <a:ext uri="{FF2B5EF4-FFF2-40B4-BE49-F238E27FC236}">
                <a16:creationId xmlns:a16="http://schemas.microsoft.com/office/drawing/2014/main" id="{8D9D3B15-2541-9F24-E1EC-807A818274A4}"/>
              </a:ext>
            </a:extLst>
          </p:cNvPr>
          <p:cNvPicPr>
            <a:picLocks noChangeAspect="1"/>
          </p:cNvPicPr>
          <p:nvPr/>
        </p:nvPicPr>
        <p:blipFill>
          <a:blip r:embed="rId3"/>
          <a:stretch>
            <a:fillRect/>
          </a:stretch>
        </p:blipFill>
        <p:spPr>
          <a:xfrm>
            <a:off x="5752252" y="1365729"/>
            <a:ext cx="6189813" cy="4126541"/>
          </a:xfrm>
          <a:prstGeom prst="rect">
            <a:avLst/>
          </a:prstGeom>
        </p:spPr>
      </p:pic>
      <p:sp>
        <p:nvSpPr>
          <p:cNvPr id="26"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76213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F4D518-8D10-0ED6-75AD-D0D5D39C83AC}"/>
              </a:ext>
            </a:extLst>
          </p:cNvPr>
          <p:cNvSpPr>
            <a:spLocks noGrp="1"/>
          </p:cNvSpPr>
          <p:nvPr>
            <p:ph type="title"/>
          </p:nvPr>
        </p:nvSpPr>
        <p:spPr>
          <a:xfrm>
            <a:off x="1136397" y="502021"/>
            <a:ext cx="4959603" cy="1642969"/>
          </a:xfrm>
        </p:spPr>
        <p:txBody>
          <a:bodyPr anchor="b">
            <a:normAutofit/>
          </a:bodyPr>
          <a:lstStyle/>
          <a:p>
            <a:r>
              <a:rPr lang="en-GB" sz="4000"/>
              <a:t>Quality Standard (6) – AF Ablation. Centres.</a:t>
            </a:r>
          </a:p>
        </p:txBody>
      </p:sp>
      <p:sp>
        <p:nvSpPr>
          <p:cNvPr id="9" name="Content Placeholder 8">
            <a:extLst>
              <a:ext uri="{FF2B5EF4-FFF2-40B4-BE49-F238E27FC236}">
                <a16:creationId xmlns:a16="http://schemas.microsoft.com/office/drawing/2014/main" id="{B84B0016-2D29-E59F-9C4A-D3AA7FF8FB36}"/>
              </a:ext>
            </a:extLst>
          </p:cNvPr>
          <p:cNvSpPr>
            <a:spLocks noGrp="1"/>
          </p:cNvSpPr>
          <p:nvPr>
            <p:ph idx="1"/>
          </p:nvPr>
        </p:nvSpPr>
        <p:spPr>
          <a:xfrm>
            <a:off x="1136397" y="2418408"/>
            <a:ext cx="4959603" cy="3522569"/>
          </a:xfrm>
        </p:spPr>
        <p:txBody>
          <a:bodyPr anchor="t">
            <a:normAutofit/>
          </a:bodyPr>
          <a:lstStyle/>
          <a:p>
            <a:pPr marL="0" indent="0">
              <a:buNone/>
            </a:pPr>
            <a:r>
              <a:rPr lang="en-US" sz="2000" dirty="0"/>
              <a:t>“</a:t>
            </a:r>
            <a:r>
              <a:rPr lang="en-GB" sz="2000" dirty="0">
                <a:effectLst/>
              </a:rPr>
              <a:t>Centres undertaking catheter ablation for AF should…perform a minimum of 50 AF ablations per year”</a:t>
            </a:r>
          </a:p>
          <a:p>
            <a:r>
              <a:rPr lang="en-GB" sz="2000" dirty="0"/>
              <a:t>Most centres undertook more than 50 ablations (n=37).</a:t>
            </a:r>
          </a:p>
          <a:p>
            <a:r>
              <a:rPr lang="en-GB" sz="2000" dirty="0"/>
              <a:t>Of those who reported undertaking AF ablation (n=49)</a:t>
            </a:r>
          </a:p>
          <a:p>
            <a:pPr lvl="1"/>
            <a:r>
              <a:rPr lang="en-GB" sz="2000"/>
              <a:t>11 hospitals reported fewer than 50 ablations.</a:t>
            </a:r>
          </a:p>
          <a:p>
            <a:pPr lvl="1"/>
            <a:r>
              <a:rPr lang="en-GB" sz="2000"/>
              <a:t>One reported 54 ablations.</a:t>
            </a:r>
          </a:p>
        </p:txBody>
      </p:sp>
      <p:pic>
        <p:nvPicPr>
          <p:cNvPr id="5" name="Content Placeholder 4" descr="Chart, histogram&#10;&#10;Description automatically generated">
            <a:extLst>
              <a:ext uri="{FF2B5EF4-FFF2-40B4-BE49-F238E27FC236}">
                <a16:creationId xmlns:a16="http://schemas.microsoft.com/office/drawing/2014/main" id="{D4669A97-655D-80BE-8D3F-0FF44140F104}"/>
              </a:ext>
            </a:extLst>
          </p:cNvPr>
          <p:cNvPicPr>
            <a:picLocks noChangeAspect="1"/>
          </p:cNvPicPr>
          <p:nvPr/>
        </p:nvPicPr>
        <p:blipFill>
          <a:blip r:embed="rId3"/>
          <a:stretch>
            <a:fillRect/>
          </a:stretch>
        </p:blipFill>
        <p:spPr>
          <a:xfrm>
            <a:off x="6512442" y="1488447"/>
            <a:ext cx="5201023" cy="3467348"/>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61984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BDBF0F-BC3C-1C97-3003-2BE0B2F2C414}"/>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en-US" sz="4800" kern="1200" dirty="0">
                <a:solidFill>
                  <a:srgbClr val="FFFFFF"/>
                </a:solidFill>
                <a:latin typeface="+mj-lt"/>
                <a:ea typeface="+mj-ea"/>
                <a:cs typeface="+mj-cs"/>
              </a:rPr>
              <a:t>Operator Volumes - Devices</a:t>
            </a: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1782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B433868-CD4D-2165-E633-9066EBAB62D4}"/>
              </a:ext>
            </a:extLst>
          </p:cNvPr>
          <p:cNvSpPr>
            <a:spLocks noGrp="1"/>
          </p:cNvSpPr>
          <p:nvPr>
            <p:ph type="title"/>
          </p:nvPr>
        </p:nvSpPr>
        <p:spPr>
          <a:xfrm>
            <a:off x="826396" y="586855"/>
            <a:ext cx="4230100" cy="3387497"/>
          </a:xfrm>
        </p:spPr>
        <p:txBody>
          <a:bodyPr anchor="b">
            <a:normAutofit/>
          </a:bodyPr>
          <a:lstStyle/>
          <a:p>
            <a:pPr algn="r"/>
            <a:r>
              <a:rPr lang="en-GB" sz="4000">
                <a:solidFill>
                  <a:srgbClr val="FFFFFF"/>
                </a:solidFill>
              </a:rPr>
              <a:t>Note</a:t>
            </a:r>
          </a:p>
        </p:txBody>
      </p:sp>
      <p:sp>
        <p:nvSpPr>
          <p:cNvPr id="3" name="Content Placeholder 2">
            <a:extLst>
              <a:ext uri="{FF2B5EF4-FFF2-40B4-BE49-F238E27FC236}">
                <a16:creationId xmlns:a16="http://schemas.microsoft.com/office/drawing/2014/main" id="{26F3836C-2215-353E-9741-D943803122F5}"/>
              </a:ext>
            </a:extLst>
          </p:cNvPr>
          <p:cNvSpPr>
            <a:spLocks noGrp="1"/>
          </p:cNvSpPr>
          <p:nvPr>
            <p:ph idx="1"/>
          </p:nvPr>
        </p:nvSpPr>
        <p:spPr>
          <a:xfrm>
            <a:off x="6503158" y="649480"/>
            <a:ext cx="4862447" cy="5546047"/>
          </a:xfrm>
        </p:spPr>
        <p:txBody>
          <a:bodyPr anchor="ctr">
            <a:normAutofit/>
          </a:bodyPr>
          <a:lstStyle/>
          <a:p>
            <a:r>
              <a:rPr lang="en-GB" sz="2000" dirty="0"/>
              <a:t>For devices, numbers here are for 1</a:t>
            </a:r>
            <a:r>
              <a:rPr lang="en-GB" sz="2000" baseline="30000" dirty="0"/>
              <a:t>st</a:t>
            </a:r>
            <a:r>
              <a:rPr lang="en-GB" sz="2000" dirty="0"/>
              <a:t> operator + 2</a:t>
            </a:r>
            <a:r>
              <a:rPr lang="en-GB" sz="2000" baseline="30000" dirty="0"/>
              <a:t>nd</a:t>
            </a:r>
            <a:r>
              <a:rPr lang="en-GB" sz="2000" dirty="0"/>
              <a:t> operator + supervising consultant</a:t>
            </a:r>
          </a:p>
          <a:p>
            <a:endParaRPr lang="en-GB" sz="2000" dirty="0"/>
          </a:p>
          <a:p>
            <a:r>
              <a:rPr lang="en-GB" sz="2000" dirty="0"/>
              <a:t>It’s just possible that some high-volume operators aren’t 1</a:t>
            </a:r>
            <a:r>
              <a:rPr lang="en-GB" sz="2000" baseline="30000" dirty="0"/>
              <a:t>st</a:t>
            </a:r>
            <a:r>
              <a:rPr lang="en-GB" sz="2000" dirty="0"/>
              <a:t> operator quite so often…</a:t>
            </a:r>
          </a:p>
        </p:txBody>
      </p:sp>
    </p:spTree>
    <p:extLst>
      <p:ext uri="{BB962C8B-B14F-4D97-AF65-F5344CB8AC3E}">
        <p14:creationId xmlns:p14="http://schemas.microsoft.com/office/powerpoint/2010/main" val="2702689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94EB465-D97F-420C-1165-306BFCBA1E86}"/>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Operator Volumes</a:t>
            </a:r>
          </a:p>
        </p:txBody>
      </p:sp>
      <p:sp>
        <p:nvSpPr>
          <p:cNvPr id="3" name="Text Placeholder 2">
            <a:extLst>
              <a:ext uri="{FF2B5EF4-FFF2-40B4-BE49-F238E27FC236}">
                <a16:creationId xmlns:a16="http://schemas.microsoft.com/office/drawing/2014/main" id="{B8A578CF-350E-8D1C-BBAF-8C707580A50E}"/>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graphicFrame>
        <p:nvGraphicFramePr>
          <p:cNvPr id="4" name="Table 3">
            <a:extLst>
              <a:ext uri="{FF2B5EF4-FFF2-40B4-BE49-F238E27FC236}">
                <a16:creationId xmlns:a16="http://schemas.microsoft.com/office/drawing/2014/main" id="{A821F12E-51C3-4236-A976-828F9A54DF2D}"/>
              </a:ext>
            </a:extLst>
          </p:cNvPr>
          <p:cNvGraphicFramePr>
            <a:graphicFrameLocks noGrp="1"/>
          </p:cNvGraphicFramePr>
          <p:nvPr>
            <p:extLst>
              <p:ext uri="{D42A27DB-BD31-4B8C-83A1-F6EECF244321}">
                <p14:modId xmlns:p14="http://schemas.microsoft.com/office/powerpoint/2010/main" val="1971480987"/>
              </p:ext>
            </p:extLst>
          </p:nvPr>
        </p:nvGraphicFramePr>
        <p:xfrm>
          <a:off x="4502428" y="573463"/>
          <a:ext cx="7225749" cy="5779860"/>
        </p:xfrm>
        <a:graphic>
          <a:graphicData uri="http://schemas.openxmlformats.org/drawingml/2006/table">
            <a:tbl>
              <a:tblPr firstRow="1" bandRow="1">
                <a:tableStyleId>{5C22544A-7EE6-4342-B048-85BDC9FD1C3A}</a:tableStyleId>
              </a:tblPr>
              <a:tblGrid>
                <a:gridCol w="5415843">
                  <a:extLst>
                    <a:ext uri="{9D8B030D-6E8A-4147-A177-3AD203B41FA5}">
                      <a16:colId xmlns:a16="http://schemas.microsoft.com/office/drawing/2014/main" val="3013411200"/>
                    </a:ext>
                  </a:extLst>
                </a:gridCol>
                <a:gridCol w="603302">
                  <a:extLst>
                    <a:ext uri="{9D8B030D-6E8A-4147-A177-3AD203B41FA5}">
                      <a16:colId xmlns:a16="http://schemas.microsoft.com/office/drawing/2014/main" val="2446636040"/>
                    </a:ext>
                  </a:extLst>
                </a:gridCol>
                <a:gridCol w="603302">
                  <a:extLst>
                    <a:ext uri="{9D8B030D-6E8A-4147-A177-3AD203B41FA5}">
                      <a16:colId xmlns:a16="http://schemas.microsoft.com/office/drawing/2014/main" val="1118765534"/>
                    </a:ext>
                  </a:extLst>
                </a:gridCol>
                <a:gridCol w="603302">
                  <a:extLst>
                    <a:ext uri="{9D8B030D-6E8A-4147-A177-3AD203B41FA5}">
                      <a16:colId xmlns:a16="http://schemas.microsoft.com/office/drawing/2014/main" val="3552690373"/>
                    </a:ext>
                  </a:extLst>
                </a:gridCol>
              </a:tblGrid>
              <a:tr h="184025">
                <a:tc>
                  <a:txBody>
                    <a:bodyPr/>
                    <a:lstStyle/>
                    <a:p>
                      <a:pPr algn="l" fontAlgn="b"/>
                      <a:r>
                        <a:rPr lang="en-GB" sz="1000" u="none" strike="noStrike">
                          <a:effectLst/>
                        </a:rPr>
                        <a:t>CRM Procedures</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2019-20</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2020-21</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2021-22</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076337688"/>
                  </a:ext>
                </a:extLst>
              </a:tr>
              <a:tr h="184025">
                <a:tc>
                  <a:txBody>
                    <a:bodyPr/>
                    <a:lstStyle/>
                    <a:p>
                      <a:pPr algn="l" fontAlgn="b"/>
                      <a:r>
                        <a:rPr lang="en-GB" sz="1000" u="none" strike="noStrike">
                          <a:effectLst/>
                        </a:rPr>
                        <a:t>Total Number of Operators Performing A Device Procedure</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1504</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1438</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1416</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1603756492"/>
                  </a:ext>
                </a:extLst>
              </a:tr>
              <a:tr h="184025">
                <a:tc>
                  <a:txBody>
                    <a:bodyPr/>
                    <a:lstStyle/>
                    <a:p>
                      <a:pPr algn="l" fontAlgn="b"/>
                      <a:r>
                        <a:rPr lang="en-GB" sz="1000" u="none" strike="noStrike">
                          <a:effectLst/>
                        </a:rPr>
                        <a:t>  Cardiology</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955</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873</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808</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2748324288"/>
                  </a:ext>
                </a:extLst>
              </a:tr>
              <a:tr h="184025">
                <a:tc>
                  <a:txBody>
                    <a:bodyPr/>
                    <a:lstStyle/>
                    <a:p>
                      <a:pPr algn="l" fontAlgn="b"/>
                      <a:r>
                        <a:rPr lang="en-GB" sz="1000" u="none" strike="noStrike">
                          <a:effectLst/>
                        </a:rPr>
                        <a:t>  Paediatric Cardiology</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20</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15</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16</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163897464"/>
                  </a:ext>
                </a:extLst>
              </a:tr>
              <a:tr h="184025">
                <a:tc>
                  <a:txBody>
                    <a:bodyPr/>
                    <a:lstStyle/>
                    <a:p>
                      <a:pPr algn="l" fontAlgn="b"/>
                      <a:r>
                        <a:rPr lang="en-GB" sz="1000" u="none" strike="noStrike">
                          <a:effectLst/>
                        </a:rPr>
                        <a:t>  Trainee</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291</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320</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350</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2549984567"/>
                  </a:ext>
                </a:extLst>
              </a:tr>
              <a:tr h="184025">
                <a:tc>
                  <a:txBody>
                    <a:bodyPr/>
                    <a:lstStyle/>
                    <a:p>
                      <a:pPr algn="l" fontAlgn="b"/>
                      <a:r>
                        <a:rPr lang="en-GB" sz="1000" u="none" strike="noStrike">
                          <a:effectLst/>
                        </a:rPr>
                        <a:t>  Not Cardiology</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36</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31</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27</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876615314"/>
                  </a:ext>
                </a:extLst>
              </a:tr>
              <a:tr h="184025">
                <a:tc>
                  <a:txBody>
                    <a:bodyPr/>
                    <a:lstStyle/>
                    <a:p>
                      <a:pPr algn="l" fontAlgn="b"/>
                      <a:r>
                        <a:rPr lang="en-GB" sz="1000" u="none" strike="noStrike">
                          <a:effectLst/>
                        </a:rPr>
                        <a:t>  Cardiothoracic Surgeons</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62</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44</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42</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330621451"/>
                  </a:ext>
                </a:extLst>
              </a:tr>
              <a:tr h="184025">
                <a:tc>
                  <a:txBody>
                    <a:bodyPr/>
                    <a:lstStyle/>
                    <a:p>
                      <a:pPr algn="l" fontAlgn="b"/>
                      <a:r>
                        <a:rPr lang="en-GB" sz="1000" u="none" strike="noStrike">
                          <a:effectLst/>
                        </a:rPr>
                        <a:t>  Unknown</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140</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155</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173</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889815741"/>
                  </a:ext>
                </a:extLst>
              </a:tr>
              <a:tr h="139599">
                <a:tc>
                  <a:txBody>
                    <a:bodyPr/>
                    <a:lstStyle/>
                    <a:p>
                      <a:pPr algn="l"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215249367"/>
                  </a:ext>
                </a:extLst>
              </a:tr>
              <a:tr h="184025">
                <a:tc>
                  <a:txBody>
                    <a:bodyPr/>
                    <a:lstStyle/>
                    <a:p>
                      <a:pPr algn="l" fontAlgn="b"/>
                      <a:r>
                        <a:rPr lang="en-GB" sz="1000" u="none" strike="noStrike">
                          <a:effectLst/>
                        </a:rPr>
                        <a:t>QS7 - Operators performing at least 35 new/upgrades per annum</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550</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498</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520</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2044263783"/>
                  </a:ext>
                </a:extLst>
              </a:tr>
              <a:tr h="184025">
                <a:tc>
                  <a:txBody>
                    <a:bodyPr/>
                    <a:lstStyle/>
                    <a:p>
                      <a:pPr algn="l" fontAlgn="b"/>
                      <a:r>
                        <a:rPr lang="en-GB" sz="1000" u="none" strike="noStrike">
                          <a:effectLst/>
                        </a:rPr>
                        <a:t>QS7 - Trainees performing at least 35 new/upgrade procedures per annum</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16</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26</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43</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4126233350"/>
                  </a:ext>
                </a:extLst>
              </a:tr>
              <a:tr h="139599">
                <a:tc>
                  <a:txBody>
                    <a:bodyPr/>
                    <a:lstStyle/>
                    <a:p>
                      <a:pPr algn="l"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786554372"/>
                  </a:ext>
                </a:extLst>
              </a:tr>
              <a:tr h="184025">
                <a:tc>
                  <a:txBody>
                    <a:bodyPr/>
                    <a:lstStyle/>
                    <a:p>
                      <a:pPr algn="l" fontAlgn="b"/>
                      <a:r>
                        <a:rPr lang="en-GB" sz="1000" u="none" strike="noStrike">
                          <a:effectLst/>
                        </a:rPr>
                        <a:t>Number of Operators Performing a Pacemaker implant/upgrades</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4180355085"/>
                  </a:ext>
                </a:extLst>
              </a:tr>
              <a:tr h="184025">
                <a:tc>
                  <a:txBody>
                    <a:bodyPr/>
                    <a:lstStyle/>
                    <a:p>
                      <a:pPr algn="l" fontAlgn="b"/>
                      <a:r>
                        <a:rPr lang="en-GB" sz="1000" u="none" strike="noStrike">
                          <a:effectLst/>
                        </a:rPr>
                        <a:t>Total</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1373</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1324</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1288</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4122263245"/>
                  </a:ext>
                </a:extLst>
              </a:tr>
              <a:tr h="184025">
                <a:tc>
                  <a:txBody>
                    <a:bodyPr/>
                    <a:lstStyle/>
                    <a:p>
                      <a:pPr algn="l" fontAlgn="b"/>
                      <a:r>
                        <a:rPr lang="en-GB" sz="1000" u="none" strike="noStrike">
                          <a:effectLst/>
                        </a:rPr>
                        <a:t>  Cardiology</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911</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830</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753</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515987634"/>
                  </a:ext>
                </a:extLst>
              </a:tr>
              <a:tr h="184025">
                <a:tc>
                  <a:txBody>
                    <a:bodyPr/>
                    <a:lstStyle/>
                    <a:p>
                      <a:pPr algn="l" fontAlgn="b"/>
                      <a:r>
                        <a:rPr lang="en-GB" sz="1000" u="none" strike="noStrike">
                          <a:effectLst/>
                        </a:rPr>
                        <a:t>  Paediatric Cardiology</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12</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11</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12</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981590544"/>
                  </a:ext>
                </a:extLst>
              </a:tr>
              <a:tr h="184025">
                <a:tc>
                  <a:txBody>
                    <a:bodyPr/>
                    <a:lstStyle/>
                    <a:p>
                      <a:pPr algn="l" fontAlgn="b"/>
                      <a:r>
                        <a:rPr lang="en-GB" sz="1000" u="none" strike="noStrike">
                          <a:effectLst/>
                        </a:rPr>
                        <a:t>  Trainee</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266</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297</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331</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950250390"/>
                  </a:ext>
                </a:extLst>
              </a:tr>
              <a:tr h="184025">
                <a:tc>
                  <a:txBody>
                    <a:bodyPr/>
                    <a:lstStyle/>
                    <a:p>
                      <a:pPr algn="l" fontAlgn="b"/>
                      <a:r>
                        <a:rPr lang="en-GB" sz="1000" u="none" strike="noStrike">
                          <a:effectLst/>
                        </a:rPr>
                        <a:t>  Not Cardiology</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25</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22</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19</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1306144653"/>
                  </a:ext>
                </a:extLst>
              </a:tr>
              <a:tr h="184025">
                <a:tc>
                  <a:txBody>
                    <a:bodyPr/>
                    <a:lstStyle/>
                    <a:p>
                      <a:pPr algn="l" fontAlgn="b"/>
                      <a:r>
                        <a:rPr lang="en-GB" sz="1000" u="none" strike="noStrike">
                          <a:effectLst/>
                        </a:rPr>
                        <a:t>  Cardiothoracic Surgeons</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38</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30</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22</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4004609470"/>
                  </a:ext>
                </a:extLst>
              </a:tr>
              <a:tr h="184025">
                <a:tc>
                  <a:txBody>
                    <a:bodyPr/>
                    <a:lstStyle/>
                    <a:p>
                      <a:pPr algn="l" fontAlgn="b"/>
                      <a:r>
                        <a:rPr lang="en-GB" sz="1000" u="none" strike="noStrike">
                          <a:effectLst/>
                        </a:rPr>
                        <a:t>  Unknown</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121</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134</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151</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1721642294"/>
                  </a:ext>
                </a:extLst>
              </a:tr>
              <a:tr h="139599">
                <a:tc>
                  <a:txBody>
                    <a:bodyPr/>
                    <a:lstStyle/>
                    <a:p>
                      <a:pPr algn="l"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2912829410"/>
                  </a:ext>
                </a:extLst>
              </a:tr>
              <a:tr h="184025">
                <a:tc>
                  <a:txBody>
                    <a:bodyPr/>
                    <a:lstStyle/>
                    <a:p>
                      <a:pPr algn="l" fontAlgn="b"/>
                      <a:r>
                        <a:rPr lang="en-GB" sz="1000" u="none" strike="noStrike">
                          <a:effectLst/>
                        </a:rPr>
                        <a:t>QS8 - Complex operators performing at least 60 devices per annum, of which 30 are complex</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213</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155</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180</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647111231"/>
                  </a:ext>
                </a:extLst>
              </a:tr>
              <a:tr h="184025">
                <a:tc>
                  <a:txBody>
                    <a:bodyPr/>
                    <a:lstStyle/>
                    <a:p>
                      <a:pPr algn="l" fontAlgn="b"/>
                      <a:r>
                        <a:rPr lang="en-GB" sz="1000" u="none" strike="noStrike">
                          <a:effectLst/>
                        </a:rPr>
                        <a:t>QS8 - Trainee complex operators performing at least 60 devices per annum, of which 30 are complex</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3</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15</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337685961"/>
                  </a:ext>
                </a:extLst>
              </a:tr>
              <a:tr h="139599">
                <a:tc>
                  <a:txBody>
                    <a:bodyPr/>
                    <a:lstStyle/>
                    <a:p>
                      <a:pPr algn="l"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1304641991"/>
                  </a:ext>
                </a:extLst>
              </a:tr>
              <a:tr h="184025">
                <a:tc>
                  <a:txBody>
                    <a:bodyPr/>
                    <a:lstStyle/>
                    <a:p>
                      <a:pPr algn="l" fontAlgn="b"/>
                      <a:r>
                        <a:rPr lang="en-GB" sz="1000" u="none" strike="noStrike">
                          <a:effectLst/>
                        </a:rPr>
                        <a:t>Number of Operators Performing a CRT/ICD implant/upgrade</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109360841"/>
                  </a:ext>
                </a:extLst>
              </a:tr>
              <a:tr h="184025">
                <a:tc>
                  <a:txBody>
                    <a:bodyPr/>
                    <a:lstStyle/>
                    <a:p>
                      <a:pPr algn="l" fontAlgn="b"/>
                      <a:r>
                        <a:rPr lang="en-GB" sz="1000" u="none" strike="noStrike">
                          <a:effectLst/>
                        </a:rPr>
                        <a:t>Total</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844</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805</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803</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361491463"/>
                  </a:ext>
                </a:extLst>
              </a:tr>
              <a:tr h="184025">
                <a:tc>
                  <a:txBody>
                    <a:bodyPr/>
                    <a:lstStyle/>
                    <a:p>
                      <a:pPr algn="l" fontAlgn="b"/>
                      <a:r>
                        <a:rPr lang="en-GB" sz="1000" u="none" strike="noStrike">
                          <a:effectLst/>
                        </a:rPr>
                        <a:t>  Cardiology</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598</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540</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489</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512315993"/>
                  </a:ext>
                </a:extLst>
              </a:tr>
              <a:tr h="184025">
                <a:tc>
                  <a:txBody>
                    <a:bodyPr/>
                    <a:lstStyle/>
                    <a:p>
                      <a:pPr algn="l" fontAlgn="b"/>
                      <a:r>
                        <a:rPr lang="en-GB" sz="1000" u="none" strike="noStrike">
                          <a:effectLst/>
                        </a:rPr>
                        <a:t>  Paediatric Cardiology</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11</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9</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11</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08897930"/>
                  </a:ext>
                </a:extLst>
              </a:tr>
              <a:tr h="184025">
                <a:tc>
                  <a:txBody>
                    <a:bodyPr/>
                    <a:lstStyle/>
                    <a:p>
                      <a:pPr algn="l" fontAlgn="b"/>
                      <a:r>
                        <a:rPr lang="en-GB" sz="1000" u="none" strike="noStrike">
                          <a:effectLst/>
                        </a:rPr>
                        <a:t>  Trainee</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150</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173</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206</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2427888559"/>
                  </a:ext>
                </a:extLst>
              </a:tr>
              <a:tr h="184025">
                <a:tc>
                  <a:txBody>
                    <a:bodyPr/>
                    <a:lstStyle/>
                    <a:p>
                      <a:pPr algn="l" fontAlgn="b"/>
                      <a:r>
                        <a:rPr lang="en-GB" sz="1000" u="none" strike="noStrike">
                          <a:effectLst/>
                        </a:rPr>
                        <a:t>  Not Cardiology</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12</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7</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5</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2286278764"/>
                  </a:ext>
                </a:extLst>
              </a:tr>
              <a:tr h="184025">
                <a:tc>
                  <a:txBody>
                    <a:bodyPr/>
                    <a:lstStyle/>
                    <a:p>
                      <a:pPr algn="l" fontAlgn="b"/>
                      <a:r>
                        <a:rPr lang="en-GB" sz="1000" u="none" strike="noStrike">
                          <a:effectLst/>
                        </a:rPr>
                        <a:t>  Cardiothoracic Surgeons</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17</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8</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12</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3321469148"/>
                  </a:ext>
                </a:extLst>
              </a:tr>
              <a:tr h="184025">
                <a:tc>
                  <a:txBody>
                    <a:bodyPr/>
                    <a:lstStyle/>
                    <a:p>
                      <a:pPr algn="l" fontAlgn="b"/>
                      <a:r>
                        <a:rPr lang="en-GB" sz="1000" u="none" strike="noStrike">
                          <a:effectLst/>
                        </a:rPr>
                        <a:t>  Unknown</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56</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68</a:t>
                      </a:r>
                      <a:endParaRPr lang="en-GB" sz="1000" b="0" i="0" u="none" strike="noStrike">
                        <a:solidFill>
                          <a:srgbClr val="000000"/>
                        </a:solidFill>
                        <a:effectLst/>
                        <a:latin typeface="Calibri" panose="020F0502020204030204" pitchFamily="34" charset="0"/>
                      </a:endParaRPr>
                    </a:p>
                  </a:txBody>
                  <a:tcPr marL="4390" marR="4390" marT="4390" marB="0" anchor="b"/>
                </a:tc>
                <a:tc>
                  <a:txBody>
                    <a:bodyPr/>
                    <a:lstStyle/>
                    <a:p>
                      <a:pPr algn="ctr" fontAlgn="b"/>
                      <a:r>
                        <a:rPr lang="en-GB" sz="1000" u="none" strike="noStrike">
                          <a:effectLst/>
                        </a:rPr>
                        <a:t>80</a:t>
                      </a:r>
                      <a:endParaRPr lang="en-GB" sz="1000" b="0" i="0" u="none" strike="noStrike">
                        <a:solidFill>
                          <a:srgbClr val="000000"/>
                        </a:solidFill>
                        <a:effectLst/>
                        <a:latin typeface="Calibri" panose="020F0502020204030204" pitchFamily="34" charset="0"/>
                      </a:endParaRPr>
                    </a:p>
                  </a:txBody>
                  <a:tcPr marL="4390" marR="4390" marT="4390" marB="0" anchor="b"/>
                </a:tc>
                <a:extLst>
                  <a:ext uri="{0D108BD9-81ED-4DB2-BD59-A6C34878D82A}">
                    <a16:rowId xmlns:a16="http://schemas.microsoft.com/office/drawing/2014/main" val="1762230291"/>
                  </a:ext>
                </a:extLst>
              </a:tr>
            </a:tbl>
          </a:graphicData>
        </a:graphic>
      </p:graphicFrame>
    </p:spTree>
    <p:extLst>
      <p:ext uri="{BB962C8B-B14F-4D97-AF65-F5344CB8AC3E}">
        <p14:creationId xmlns:p14="http://schemas.microsoft.com/office/powerpoint/2010/main" val="3435080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22954F7-5F1E-F000-5D06-C36D42695172}"/>
              </a:ext>
            </a:extLst>
          </p:cNvPr>
          <p:cNvSpPr txBox="1"/>
          <p:nvPr/>
        </p:nvSpPr>
        <p:spPr>
          <a:xfrm>
            <a:off x="699713" y="248038"/>
            <a:ext cx="7063721" cy="11592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kern="1200" dirty="0">
                <a:solidFill>
                  <a:srgbClr val="FFFFFF"/>
                </a:solidFill>
                <a:latin typeface="+mj-lt"/>
                <a:ea typeface="+mj-ea"/>
                <a:cs typeface="+mj-cs"/>
              </a:rPr>
              <a:t>Device Procedures – Operator </a:t>
            </a:r>
            <a:r>
              <a:rPr lang="en-US" sz="3200" dirty="0">
                <a:solidFill>
                  <a:srgbClr val="FFFFFF"/>
                </a:solidFill>
                <a:latin typeface="+mj-lt"/>
                <a:ea typeface="+mj-ea"/>
                <a:cs typeface="+mj-cs"/>
              </a:rPr>
              <a:t>N</a:t>
            </a:r>
            <a:r>
              <a:rPr lang="en-US" sz="3200" kern="1200" dirty="0">
                <a:solidFill>
                  <a:srgbClr val="FFFFFF"/>
                </a:solidFill>
                <a:latin typeface="+mj-lt"/>
                <a:ea typeface="+mj-ea"/>
                <a:cs typeface="+mj-cs"/>
              </a:rPr>
              <a:t>umbers</a:t>
            </a:r>
          </a:p>
        </p:txBody>
      </p:sp>
      <p:pic>
        <p:nvPicPr>
          <p:cNvPr id="4" name="Content Placeholder 3">
            <a:extLst>
              <a:ext uri="{FF2B5EF4-FFF2-40B4-BE49-F238E27FC236}">
                <a16:creationId xmlns:a16="http://schemas.microsoft.com/office/drawing/2014/main" id="{D9C8B909-EE07-B1D3-E511-78FF66598C8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57" t="27641" r="462" b="23229"/>
          <a:stretch/>
        </p:blipFill>
        <p:spPr>
          <a:xfrm>
            <a:off x="699713" y="2224556"/>
            <a:ext cx="10800000" cy="3489728"/>
          </a:xfrm>
          <a:prstGeom prst="rect">
            <a:avLst/>
          </a:prstGeom>
        </p:spPr>
      </p:pic>
      <p:pic>
        <p:nvPicPr>
          <p:cNvPr id="6" name="Content Placeholder 3">
            <a:extLst>
              <a:ext uri="{FF2B5EF4-FFF2-40B4-BE49-F238E27FC236}">
                <a16:creationId xmlns:a16="http://schemas.microsoft.com/office/drawing/2014/main" id="{35EF33D2-D4C6-A4D5-A9EA-402A551598E7}"/>
              </a:ext>
            </a:extLst>
          </p:cNvPr>
          <p:cNvPicPr>
            <a:picLocks noChangeAspect="1"/>
          </p:cNvPicPr>
          <p:nvPr/>
        </p:nvPicPr>
        <p:blipFill rotWithShape="1">
          <a:blip r:embed="rId3">
            <a:extLst>
              <a:ext uri="{28A0092B-C50C-407E-A947-70E740481C1C}">
                <a14:useLocalDpi xmlns:a14="http://schemas.microsoft.com/office/drawing/2010/main" val="0"/>
              </a:ext>
            </a:extLst>
          </a:blip>
          <a:srcRect l="357" t="92354" r="462" b="715"/>
          <a:stretch/>
        </p:blipFill>
        <p:spPr>
          <a:xfrm>
            <a:off x="699713" y="5714284"/>
            <a:ext cx="10800000" cy="492319"/>
          </a:xfrm>
          <a:prstGeom prst="rect">
            <a:avLst/>
          </a:prstGeom>
        </p:spPr>
      </p:pic>
      <p:sp>
        <p:nvSpPr>
          <p:cNvPr id="9" name="Rectangle 8">
            <a:extLst>
              <a:ext uri="{FF2B5EF4-FFF2-40B4-BE49-F238E27FC236}">
                <a16:creationId xmlns:a16="http://schemas.microsoft.com/office/drawing/2014/main" id="{6D920A49-D867-129C-7E5C-6A3E6B456E23}"/>
              </a:ext>
            </a:extLst>
          </p:cNvPr>
          <p:cNvSpPr/>
          <p:nvPr/>
        </p:nvSpPr>
        <p:spPr>
          <a:xfrm>
            <a:off x="699713" y="2716875"/>
            <a:ext cx="316287" cy="27695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BFD3F83-318C-01BA-8D14-EF3DF9850A2E}"/>
              </a:ext>
            </a:extLst>
          </p:cNvPr>
          <p:cNvSpPr txBox="1"/>
          <p:nvPr/>
        </p:nvSpPr>
        <p:spPr>
          <a:xfrm>
            <a:off x="8572927" y="642972"/>
            <a:ext cx="3175000" cy="369332"/>
          </a:xfrm>
          <a:prstGeom prst="rect">
            <a:avLst/>
          </a:prstGeom>
          <a:noFill/>
        </p:spPr>
        <p:txBody>
          <a:bodyPr wrap="square" rtlCol="0">
            <a:spAutoFit/>
          </a:bodyPr>
          <a:lstStyle/>
          <a:p>
            <a:r>
              <a:rPr lang="en-GB" dirty="0">
                <a:solidFill>
                  <a:schemeClr val="bg1"/>
                </a:solidFill>
              </a:rPr>
              <a:t>New implants and upgrades</a:t>
            </a:r>
          </a:p>
        </p:txBody>
      </p:sp>
    </p:spTree>
    <p:extLst>
      <p:ext uri="{BB962C8B-B14F-4D97-AF65-F5344CB8AC3E}">
        <p14:creationId xmlns:p14="http://schemas.microsoft.com/office/powerpoint/2010/main" val="32468530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F76A3B-F72A-021E-A4E1-1DB5DEEBE53F}"/>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a:solidFill>
                  <a:srgbClr val="FFFFFF"/>
                </a:solidFill>
                <a:latin typeface="+mj-lt"/>
                <a:ea typeface="+mj-ea"/>
                <a:cs typeface="+mj-cs"/>
              </a:rPr>
              <a:t>Trainees – all device implants/upgrades</a:t>
            </a:r>
          </a:p>
        </p:txBody>
      </p:sp>
      <p:pic>
        <p:nvPicPr>
          <p:cNvPr id="4" name="Content Placeholder 3">
            <a:extLst>
              <a:ext uri="{FF2B5EF4-FFF2-40B4-BE49-F238E27FC236}">
                <a16:creationId xmlns:a16="http://schemas.microsoft.com/office/drawing/2014/main" id="{34186287-1776-BA47-22C6-5E46FCD4E9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3629" y="1966293"/>
            <a:ext cx="8244740" cy="4452160"/>
          </a:xfrm>
          <a:prstGeom prst="rect">
            <a:avLst/>
          </a:prstGeom>
        </p:spPr>
      </p:pic>
      <p:sp>
        <p:nvSpPr>
          <p:cNvPr id="5" name="TextBox 4">
            <a:extLst>
              <a:ext uri="{FF2B5EF4-FFF2-40B4-BE49-F238E27FC236}">
                <a16:creationId xmlns:a16="http://schemas.microsoft.com/office/drawing/2014/main" id="{B118BB1B-5886-F962-0C88-BA420A140726}"/>
              </a:ext>
            </a:extLst>
          </p:cNvPr>
          <p:cNvSpPr txBox="1"/>
          <p:nvPr/>
        </p:nvSpPr>
        <p:spPr>
          <a:xfrm>
            <a:off x="8689435" y="439547"/>
            <a:ext cx="2926080" cy="646331"/>
          </a:xfrm>
          <a:prstGeom prst="rect">
            <a:avLst/>
          </a:prstGeom>
          <a:noFill/>
        </p:spPr>
        <p:txBody>
          <a:bodyPr wrap="square" rtlCol="0">
            <a:spAutoFit/>
          </a:bodyPr>
          <a:lstStyle/>
          <a:p>
            <a:r>
              <a:rPr lang="en-GB" dirty="0">
                <a:solidFill>
                  <a:schemeClr val="bg1"/>
                </a:solidFill>
              </a:rPr>
              <a:t>The number of high-volume trainees is low and falling</a:t>
            </a:r>
          </a:p>
        </p:txBody>
      </p:sp>
    </p:spTree>
    <p:extLst>
      <p:ext uri="{BB962C8B-B14F-4D97-AF65-F5344CB8AC3E}">
        <p14:creationId xmlns:p14="http://schemas.microsoft.com/office/powerpoint/2010/main" val="40901312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77872C-5B81-6E4A-727A-85E4825E8C9D}"/>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a:solidFill>
                  <a:srgbClr val="FFFFFF"/>
                </a:solidFill>
                <a:latin typeface="+mj-lt"/>
                <a:ea typeface="+mj-ea"/>
                <a:cs typeface="+mj-cs"/>
              </a:rPr>
              <a:t>Trainees – complex device implant/upgrades</a:t>
            </a:r>
          </a:p>
        </p:txBody>
      </p:sp>
      <p:pic>
        <p:nvPicPr>
          <p:cNvPr id="4" name="Content Placeholder 3">
            <a:extLst>
              <a:ext uri="{FF2B5EF4-FFF2-40B4-BE49-F238E27FC236}">
                <a16:creationId xmlns:a16="http://schemas.microsoft.com/office/drawing/2014/main" id="{E4F6615D-AA4F-5B3D-E498-5E5C58DE59E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3629" y="1966293"/>
            <a:ext cx="8244740" cy="4452160"/>
          </a:xfrm>
          <a:prstGeom prst="rect">
            <a:avLst/>
          </a:prstGeom>
        </p:spPr>
      </p:pic>
      <p:sp>
        <p:nvSpPr>
          <p:cNvPr id="5" name="TextBox 4">
            <a:extLst>
              <a:ext uri="{FF2B5EF4-FFF2-40B4-BE49-F238E27FC236}">
                <a16:creationId xmlns:a16="http://schemas.microsoft.com/office/drawing/2014/main" id="{3435B899-17DB-8B2C-3C74-4FCD5EF3752C}"/>
              </a:ext>
            </a:extLst>
          </p:cNvPr>
          <p:cNvSpPr txBox="1"/>
          <p:nvPr/>
        </p:nvSpPr>
        <p:spPr>
          <a:xfrm>
            <a:off x="8689436" y="439547"/>
            <a:ext cx="2926080" cy="646331"/>
          </a:xfrm>
          <a:prstGeom prst="rect">
            <a:avLst/>
          </a:prstGeom>
          <a:noFill/>
        </p:spPr>
        <p:txBody>
          <a:bodyPr wrap="square" rtlCol="0">
            <a:spAutoFit/>
          </a:bodyPr>
          <a:lstStyle/>
          <a:p>
            <a:r>
              <a:rPr lang="en-GB" dirty="0">
                <a:solidFill>
                  <a:schemeClr val="bg1"/>
                </a:solidFill>
              </a:rPr>
              <a:t>The number of high-volume trainees is low and falling</a:t>
            </a:r>
          </a:p>
        </p:txBody>
      </p:sp>
    </p:spTree>
    <p:extLst>
      <p:ext uri="{BB962C8B-B14F-4D97-AF65-F5344CB8AC3E}">
        <p14:creationId xmlns:p14="http://schemas.microsoft.com/office/powerpoint/2010/main" val="38401568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5F3F55-A2FD-E5F7-1136-B1FDD4EC0642}"/>
              </a:ext>
            </a:extLst>
          </p:cNvPr>
          <p:cNvSpPr>
            <a:spLocks noGrp="1"/>
          </p:cNvSpPr>
          <p:nvPr>
            <p:ph type="title"/>
          </p:nvPr>
        </p:nvSpPr>
        <p:spPr>
          <a:xfrm>
            <a:off x="1136397" y="502020"/>
            <a:ext cx="5323715" cy="1642970"/>
          </a:xfrm>
        </p:spPr>
        <p:txBody>
          <a:bodyPr anchor="b">
            <a:normAutofit/>
          </a:bodyPr>
          <a:lstStyle/>
          <a:p>
            <a:r>
              <a:rPr lang="en-GB" sz="4000"/>
              <a:t>Definitions </a:t>
            </a:r>
          </a:p>
        </p:txBody>
      </p:sp>
      <p:sp>
        <p:nvSpPr>
          <p:cNvPr id="3" name="Content Placeholder 2">
            <a:extLst>
              <a:ext uri="{FF2B5EF4-FFF2-40B4-BE49-F238E27FC236}">
                <a16:creationId xmlns:a16="http://schemas.microsoft.com/office/drawing/2014/main" id="{23600DBD-8433-D99E-F3F8-B4A17D37114F}"/>
              </a:ext>
            </a:extLst>
          </p:cNvPr>
          <p:cNvSpPr>
            <a:spLocks noGrp="1"/>
          </p:cNvSpPr>
          <p:nvPr>
            <p:ph idx="1"/>
          </p:nvPr>
        </p:nvSpPr>
        <p:spPr>
          <a:xfrm>
            <a:off x="1144924" y="2405894"/>
            <a:ext cx="4751302" cy="3535083"/>
          </a:xfrm>
        </p:spPr>
        <p:txBody>
          <a:bodyPr anchor="t">
            <a:normAutofit lnSpcReduction="10000"/>
          </a:bodyPr>
          <a:lstStyle/>
          <a:p>
            <a:r>
              <a:rPr lang="en-GB" sz="2000" dirty="0"/>
              <a:t>“Simple” devices</a:t>
            </a:r>
          </a:p>
          <a:p>
            <a:pPr lvl="1"/>
            <a:r>
              <a:rPr lang="en-GB" sz="2000" dirty="0"/>
              <a:t>AAIR, VVIR, DDDR pacemakers </a:t>
            </a:r>
          </a:p>
          <a:p>
            <a:r>
              <a:rPr lang="en-GB" sz="2000" dirty="0"/>
              <a:t>“Complex” devices</a:t>
            </a:r>
          </a:p>
          <a:p>
            <a:pPr lvl="1"/>
            <a:r>
              <a:rPr lang="en-GB" sz="2000" dirty="0"/>
              <a:t>Any ICD or CRT devices</a:t>
            </a:r>
          </a:p>
          <a:p>
            <a:pPr lvl="1"/>
            <a:endParaRPr lang="en-GB" sz="2000" dirty="0"/>
          </a:p>
          <a:p>
            <a:r>
              <a:rPr lang="en-GB" sz="2000" dirty="0"/>
              <a:t>Leadless cardiac pacemakers</a:t>
            </a:r>
          </a:p>
          <a:p>
            <a:pPr lvl="1"/>
            <a:r>
              <a:rPr lang="en-GB" sz="2000" dirty="0"/>
              <a:t>LCPS</a:t>
            </a:r>
          </a:p>
          <a:p>
            <a:pPr lvl="1"/>
            <a:r>
              <a:rPr lang="en-GB" sz="2000" dirty="0"/>
              <a:t>Micra principally – counted as “simple”</a:t>
            </a:r>
          </a:p>
          <a:p>
            <a:pPr lvl="1"/>
            <a:r>
              <a:rPr lang="en-GB" sz="2000" dirty="0"/>
              <a:t>A handful of WICS – counted as “complex”</a:t>
            </a:r>
          </a:p>
        </p:txBody>
      </p:sp>
      <p:sp>
        <p:nvSpPr>
          <p:cNvPr id="11" name="Rectangle 1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9405D8C6-7E7A-8E19-58B9-0F9280A1F843}"/>
              </a:ext>
            </a:extLst>
          </p:cNvPr>
          <p:cNvPicPr>
            <a:picLocks noChangeAspect="1"/>
          </p:cNvPicPr>
          <p:nvPr/>
        </p:nvPicPr>
        <p:blipFill rotWithShape="1">
          <a:blip r:embed="rId3"/>
          <a:srcRect l="8502" t="43519" r="7267" b="9931"/>
          <a:stretch/>
        </p:blipFill>
        <p:spPr>
          <a:xfrm>
            <a:off x="6295777" y="1425082"/>
            <a:ext cx="5439023" cy="4007812"/>
          </a:xfrm>
          <a:prstGeom prst="rect">
            <a:avLst/>
          </a:prstGeom>
        </p:spPr>
      </p:pic>
    </p:spTree>
    <p:extLst>
      <p:ext uri="{BB962C8B-B14F-4D97-AF65-F5344CB8AC3E}">
        <p14:creationId xmlns:p14="http://schemas.microsoft.com/office/powerpoint/2010/main" val="10232127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AD5C1DD9-8D60-B627-A50B-7C14EF0D50D7}"/>
              </a:ext>
            </a:extLst>
          </p:cNvPr>
          <p:cNvSpPr txBox="1"/>
          <p:nvPr/>
        </p:nvSpPr>
        <p:spPr>
          <a:xfrm>
            <a:off x="660041" y="2767106"/>
            <a:ext cx="2880828" cy="3071906"/>
          </a:xfrm>
          <a:prstGeom prst="rect">
            <a:avLst/>
          </a:prstGeom>
        </p:spPr>
        <p:txBody>
          <a:bodyPr vert="horz" lIns="91440" tIns="45720" rIns="91440" bIns="45720" rtlCol="0" anchor="t">
            <a:normAutofit lnSpcReduction="10000"/>
          </a:bodyPr>
          <a:lstStyle/>
          <a:p>
            <a:pPr>
              <a:lnSpc>
                <a:spcPct val="90000"/>
              </a:lnSpc>
              <a:spcBef>
                <a:spcPct val="0"/>
              </a:spcBef>
              <a:spcAft>
                <a:spcPts val="600"/>
              </a:spcAft>
            </a:pPr>
            <a:r>
              <a:rPr lang="en-US" sz="4000" kern="1200" dirty="0">
                <a:solidFill>
                  <a:srgbClr val="FFFFFF"/>
                </a:solidFill>
                <a:latin typeface="+mj-lt"/>
                <a:ea typeface="+mj-ea"/>
                <a:cs typeface="+mj-cs"/>
              </a:rPr>
              <a:t>Distribution of device procedure numbers and changes over time</a:t>
            </a:r>
          </a:p>
        </p:txBody>
      </p:sp>
      <p:pic>
        <p:nvPicPr>
          <p:cNvPr id="5" name="Picture 4">
            <a:extLst>
              <a:ext uri="{FF2B5EF4-FFF2-40B4-BE49-F238E27FC236}">
                <a16:creationId xmlns:a16="http://schemas.microsoft.com/office/drawing/2014/main" id="{633DECB5-9542-A879-28EA-EBFBF8A03F28}"/>
              </a:ext>
            </a:extLst>
          </p:cNvPr>
          <p:cNvPicPr>
            <a:picLocks noChangeAspect="1"/>
          </p:cNvPicPr>
          <p:nvPr/>
        </p:nvPicPr>
        <p:blipFill>
          <a:blip r:embed="rId2"/>
          <a:stretch>
            <a:fillRect/>
          </a:stretch>
        </p:blipFill>
        <p:spPr>
          <a:xfrm>
            <a:off x="4502428" y="1072316"/>
            <a:ext cx="7225748" cy="4713367"/>
          </a:xfrm>
          <a:prstGeom prst="rect">
            <a:avLst/>
          </a:prstGeom>
        </p:spPr>
      </p:pic>
      <p:sp>
        <p:nvSpPr>
          <p:cNvPr id="4" name="Text Placeholder 2">
            <a:extLst>
              <a:ext uri="{FF2B5EF4-FFF2-40B4-BE49-F238E27FC236}">
                <a16:creationId xmlns:a16="http://schemas.microsoft.com/office/drawing/2014/main" id="{330164DF-2785-4698-CF87-2BC8C7B5C685}"/>
              </a:ext>
            </a:extLst>
          </p:cNvPr>
          <p:cNvSpPr txBox="1">
            <a:spLocks/>
          </p:cNvSpPr>
          <p:nvPr/>
        </p:nvSpPr>
        <p:spPr>
          <a:xfrm>
            <a:off x="660042" y="806824"/>
            <a:ext cx="2919738" cy="1494117"/>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FFFFFF"/>
                </a:solidFill>
              </a:rPr>
              <a:t>There are comparatively few high-volume operators</a:t>
            </a:r>
          </a:p>
        </p:txBody>
      </p:sp>
    </p:spTree>
    <p:extLst>
      <p:ext uri="{BB962C8B-B14F-4D97-AF65-F5344CB8AC3E}">
        <p14:creationId xmlns:p14="http://schemas.microsoft.com/office/powerpoint/2010/main" val="33705884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C94925C-B71A-65C3-1A70-126A8C31A10C}"/>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600" kern="1200" dirty="0">
                <a:solidFill>
                  <a:srgbClr val="FFFFFF"/>
                </a:solidFill>
                <a:latin typeface="+mj-lt"/>
                <a:ea typeface="+mj-ea"/>
                <a:cs typeface="+mj-cs"/>
              </a:rPr>
              <a:t>All </a:t>
            </a:r>
            <a:r>
              <a:rPr lang="en-US" sz="2600" dirty="0">
                <a:solidFill>
                  <a:srgbClr val="FFFFFF"/>
                </a:solidFill>
              </a:rPr>
              <a:t>D</a:t>
            </a:r>
            <a:r>
              <a:rPr lang="en-US" sz="2600" kern="1200" dirty="0">
                <a:solidFill>
                  <a:srgbClr val="FFFFFF"/>
                </a:solidFill>
                <a:latin typeface="+mj-lt"/>
                <a:ea typeface="+mj-ea"/>
                <a:cs typeface="+mj-cs"/>
              </a:rPr>
              <a:t>evice </a:t>
            </a:r>
            <a:r>
              <a:rPr lang="en-US" sz="2600" dirty="0">
                <a:solidFill>
                  <a:srgbClr val="FFFFFF"/>
                </a:solidFill>
              </a:rPr>
              <a:t>I</a:t>
            </a:r>
            <a:r>
              <a:rPr lang="en-US" sz="2600" kern="1200" dirty="0">
                <a:solidFill>
                  <a:srgbClr val="FFFFFF"/>
                </a:solidFill>
                <a:latin typeface="+mj-lt"/>
                <a:ea typeface="+mj-ea"/>
                <a:cs typeface="+mj-cs"/>
              </a:rPr>
              <a:t>mplants/</a:t>
            </a:r>
            <a:r>
              <a:rPr lang="en-US" sz="2600" dirty="0">
                <a:solidFill>
                  <a:srgbClr val="FFFFFF"/>
                </a:solidFill>
              </a:rPr>
              <a:t>U</a:t>
            </a:r>
            <a:r>
              <a:rPr lang="en-US" sz="2600" kern="1200" dirty="0">
                <a:solidFill>
                  <a:srgbClr val="FFFFFF"/>
                </a:solidFill>
                <a:latin typeface="+mj-lt"/>
                <a:ea typeface="+mj-ea"/>
                <a:cs typeface="+mj-cs"/>
              </a:rPr>
              <a:t>pgrades, All Operators</a:t>
            </a:r>
          </a:p>
        </p:txBody>
      </p:sp>
      <p:sp>
        <p:nvSpPr>
          <p:cNvPr id="3" name="Text Placeholder 2">
            <a:extLst>
              <a:ext uri="{FF2B5EF4-FFF2-40B4-BE49-F238E27FC236}">
                <a16:creationId xmlns:a16="http://schemas.microsoft.com/office/drawing/2014/main" id="{46F57A32-C835-628C-9CCD-F9F9DF8D5AE6}"/>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A biphasic distribution – a lot of low-volume operators and a significant number (250+) of higher-volume operators</a:t>
            </a:r>
          </a:p>
        </p:txBody>
      </p:sp>
      <p:pic>
        <p:nvPicPr>
          <p:cNvPr id="5" name="Picture 4" descr="Chart, bar chart&#10;&#10;Description automatically generated">
            <a:extLst>
              <a:ext uri="{FF2B5EF4-FFF2-40B4-BE49-F238E27FC236}">
                <a16:creationId xmlns:a16="http://schemas.microsoft.com/office/drawing/2014/main" id="{CB067405-B65F-42D0-539E-B502F9CA0074}"/>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22598108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3348649-F588-53E2-AD93-69B94A2BACFF}"/>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500" kern="1200" dirty="0">
                <a:solidFill>
                  <a:srgbClr val="FFFFFF"/>
                </a:solidFill>
                <a:latin typeface="+mj-lt"/>
                <a:ea typeface="+mj-ea"/>
                <a:cs typeface="+mj-cs"/>
              </a:rPr>
              <a:t>All Device Implants/Upgrades, Excluding Trainees</a:t>
            </a:r>
          </a:p>
        </p:txBody>
      </p:sp>
      <p:sp>
        <p:nvSpPr>
          <p:cNvPr id="3" name="Text Placeholder 2">
            <a:extLst>
              <a:ext uri="{FF2B5EF4-FFF2-40B4-BE49-F238E27FC236}">
                <a16:creationId xmlns:a16="http://schemas.microsoft.com/office/drawing/2014/main" id="{D92BA128-5668-C5FD-DE22-E7777F4369DF}"/>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9CEB84C3-1DA3-9020-B0A5-78D60CA1CF37}"/>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16112596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8D35350-7402-B5C3-78B8-9BE840EE6638}"/>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600" kern="1200" dirty="0">
                <a:solidFill>
                  <a:srgbClr val="FFFFFF"/>
                </a:solidFill>
                <a:latin typeface="+mj-lt"/>
                <a:ea typeface="+mj-ea"/>
                <a:cs typeface="+mj-cs"/>
              </a:rPr>
              <a:t>All Device Implants/Upgrades, Trainees</a:t>
            </a:r>
          </a:p>
        </p:txBody>
      </p:sp>
      <p:sp>
        <p:nvSpPr>
          <p:cNvPr id="3" name="Text Placeholder 2">
            <a:extLst>
              <a:ext uri="{FF2B5EF4-FFF2-40B4-BE49-F238E27FC236}">
                <a16:creationId xmlns:a16="http://schemas.microsoft.com/office/drawing/2014/main" id="{F0FD8312-08F2-17A9-9C5E-21FD818A478F}"/>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9B511C4C-1002-D845-D5A6-9A78DD03F2CE}"/>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14599721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FC80FC2-7CA5-3AC2-C0DD-D57F59F364E7}"/>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600" kern="1200" dirty="0">
                <a:solidFill>
                  <a:srgbClr val="FFFFFF"/>
                </a:solidFill>
                <a:latin typeface="+mj-lt"/>
                <a:ea typeface="+mj-ea"/>
                <a:cs typeface="+mj-cs"/>
              </a:rPr>
              <a:t>All Device </a:t>
            </a:r>
            <a:r>
              <a:rPr lang="en-US" sz="2600" dirty="0">
                <a:solidFill>
                  <a:srgbClr val="FFFFFF"/>
                </a:solidFill>
              </a:rPr>
              <a:t>I</a:t>
            </a:r>
            <a:r>
              <a:rPr lang="en-US" sz="2600" kern="1200" dirty="0">
                <a:solidFill>
                  <a:srgbClr val="FFFFFF"/>
                </a:solidFill>
                <a:latin typeface="+mj-lt"/>
                <a:ea typeface="+mj-ea"/>
                <a:cs typeface="+mj-cs"/>
              </a:rPr>
              <a:t>mplants/Upgrades, divided by trainees and the remainder</a:t>
            </a:r>
          </a:p>
        </p:txBody>
      </p:sp>
      <p:sp>
        <p:nvSpPr>
          <p:cNvPr id="3" name="Text Placeholder 2">
            <a:extLst>
              <a:ext uri="{FF2B5EF4-FFF2-40B4-BE49-F238E27FC236}">
                <a16:creationId xmlns:a16="http://schemas.microsoft.com/office/drawing/2014/main" id="{DE7DF4E9-3372-6EFF-8B96-CABE9C8C9C55}"/>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There are only a handful of high-volume trainees</a:t>
            </a:r>
          </a:p>
        </p:txBody>
      </p:sp>
      <p:pic>
        <p:nvPicPr>
          <p:cNvPr id="5" name="Picture 4" descr="Chart, bar chart&#10;&#10;Description automatically generated">
            <a:extLst>
              <a:ext uri="{FF2B5EF4-FFF2-40B4-BE49-F238E27FC236}">
                <a16:creationId xmlns:a16="http://schemas.microsoft.com/office/drawing/2014/main" id="{C8EFB50A-8109-1BA8-9EBC-BF1EE3266AD9}"/>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15639134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6858CC2-FEC9-0904-7A70-925CF6980F39}"/>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600" kern="1200" dirty="0">
                <a:solidFill>
                  <a:srgbClr val="FFFFFF"/>
                </a:solidFill>
                <a:latin typeface="+mj-lt"/>
                <a:ea typeface="+mj-ea"/>
                <a:cs typeface="+mj-cs"/>
              </a:rPr>
              <a:t>Complex Implants</a:t>
            </a:r>
            <a:r>
              <a:rPr lang="en-US" sz="2600" dirty="0">
                <a:solidFill>
                  <a:srgbClr val="FFFFFF"/>
                </a:solidFill>
              </a:rPr>
              <a:t>/Upgrades, All Operators </a:t>
            </a:r>
            <a:endParaRPr lang="en-US" sz="2600" kern="1200" dirty="0">
              <a:solidFill>
                <a:srgbClr val="FFFFFF"/>
              </a:solidFill>
              <a:latin typeface="+mj-lt"/>
              <a:ea typeface="+mj-ea"/>
              <a:cs typeface="+mj-cs"/>
            </a:endParaRPr>
          </a:p>
        </p:txBody>
      </p:sp>
      <p:sp>
        <p:nvSpPr>
          <p:cNvPr id="3" name="Text Placeholder 2">
            <a:extLst>
              <a:ext uri="{FF2B5EF4-FFF2-40B4-BE49-F238E27FC236}">
                <a16:creationId xmlns:a16="http://schemas.microsoft.com/office/drawing/2014/main" id="{8A0BDDA2-A390-0E24-82A3-AD6E909B992E}"/>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a:solidFill>
                  <a:srgbClr val="FFFFFF"/>
                </a:solidFill>
                <a:latin typeface="+mn-lt"/>
                <a:ea typeface="+mn-ea"/>
                <a:cs typeface="+mn-cs"/>
              </a:rPr>
              <a:t>There is a gradual shift towards higher-volume operators</a:t>
            </a:r>
            <a:endParaRPr lang="en-US" sz="2000" kern="1200" dirty="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7FF7E5CC-EFDD-774C-9812-65423865101B}"/>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12501919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6955F9C-1253-58A8-E5C4-65A952999035}"/>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600" kern="1200" dirty="0">
                <a:solidFill>
                  <a:srgbClr val="FFFFFF"/>
                </a:solidFill>
                <a:latin typeface="+mj-lt"/>
                <a:ea typeface="+mj-ea"/>
                <a:cs typeface="+mj-cs"/>
              </a:rPr>
              <a:t>Complex Device Implants/Upgrades, Excluding Trainees</a:t>
            </a:r>
          </a:p>
        </p:txBody>
      </p:sp>
      <p:sp>
        <p:nvSpPr>
          <p:cNvPr id="3" name="Text Placeholder 2">
            <a:extLst>
              <a:ext uri="{FF2B5EF4-FFF2-40B4-BE49-F238E27FC236}">
                <a16:creationId xmlns:a16="http://schemas.microsoft.com/office/drawing/2014/main" id="{A2362F17-FE22-BEE9-C205-197A9FEC86D3}"/>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611524F1-4E3B-49A3-7C63-6F93BD81F35E}"/>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255454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4F45CAC-EB1F-00DE-D0C3-C03B80AE0B5E}"/>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600" kern="1200" dirty="0">
                <a:solidFill>
                  <a:srgbClr val="FFFFFF"/>
                </a:solidFill>
                <a:latin typeface="+mj-lt"/>
                <a:ea typeface="+mj-ea"/>
                <a:cs typeface="+mj-cs"/>
              </a:rPr>
              <a:t>Complex Device Implants/Upgrades, Trainees</a:t>
            </a:r>
          </a:p>
        </p:txBody>
      </p:sp>
      <p:sp>
        <p:nvSpPr>
          <p:cNvPr id="3" name="Text Placeholder 2">
            <a:extLst>
              <a:ext uri="{FF2B5EF4-FFF2-40B4-BE49-F238E27FC236}">
                <a16:creationId xmlns:a16="http://schemas.microsoft.com/office/drawing/2014/main" id="{5EAA98E7-5798-9928-6C5E-CAD32A23A7BD}"/>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B4A118EC-5463-FD7C-0C61-689097637D33}"/>
              </a:ext>
            </a:extLst>
          </p:cNvPr>
          <p:cNvPicPr>
            <a:picLocks noChangeAspect="1"/>
          </p:cNvPicPr>
          <p:nvPr/>
        </p:nvPicPr>
        <p:blipFill>
          <a:blip r:embed="rId2"/>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28539511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2BC12E9-0EB4-DA40-5B79-BCFCF0352CF1}"/>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600" kern="1200" dirty="0">
                <a:solidFill>
                  <a:srgbClr val="FFFFFF"/>
                </a:solidFill>
                <a:latin typeface="+mj-lt"/>
                <a:ea typeface="+mj-ea"/>
                <a:cs typeface="+mj-cs"/>
              </a:rPr>
              <a:t>Complex Implants/Upgrades, Trainees and the remainder</a:t>
            </a:r>
          </a:p>
        </p:txBody>
      </p:sp>
      <p:sp>
        <p:nvSpPr>
          <p:cNvPr id="3" name="Text Placeholder 2">
            <a:extLst>
              <a:ext uri="{FF2B5EF4-FFF2-40B4-BE49-F238E27FC236}">
                <a16:creationId xmlns:a16="http://schemas.microsoft.com/office/drawing/2014/main" id="{55B9F808-32CC-C888-F5C2-3E016F493C18}"/>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Very few high-volume trainees</a:t>
            </a:r>
          </a:p>
        </p:txBody>
      </p:sp>
      <p:pic>
        <p:nvPicPr>
          <p:cNvPr id="5" name="Picture 4" descr="Chart, bar chart&#10;&#10;Description automatically generated">
            <a:extLst>
              <a:ext uri="{FF2B5EF4-FFF2-40B4-BE49-F238E27FC236}">
                <a16:creationId xmlns:a16="http://schemas.microsoft.com/office/drawing/2014/main" id="{7E562B98-AEEA-3ECE-C49C-C502D456E738}"/>
              </a:ext>
            </a:extLst>
          </p:cNvPr>
          <p:cNvPicPr>
            <a:picLocks noChangeAspect="1"/>
          </p:cNvPicPr>
          <p:nvPr/>
        </p:nvPicPr>
        <p:blipFill>
          <a:blip r:embed="rId3"/>
          <a:stretch>
            <a:fillRect/>
          </a:stretch>
        </p:blipFill>
        <p:spPr>
          <a:xfrm>
            <a:off x="4502428" y="1020418"/>
            <a:ext cx="7225748" cy="4817164"/>
          </a:xfrm>
          <a:prstGeom prst="rect">
            <a:avLst/>
          </a:prstGeom>
        </p:spPr>
      </p:pic>
    </p:spTree>
    <p:extLst>
      <p:ext uri="{BB962C8B-B14F-4D97-AF65-F5344CB8AC3E}">
        <p14:creationId xmlns:p14="http://schemas.microsoft.com/office/powerpoint/2010/main" val="7898254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0BDBF0F-BC3C-1C97-3003-2BE0B2F2C414}"/>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en-US" sz="4800" kern="1200" dirty="0">
                <a:solidFill>
                  <a:srgbClr val="FFFFFF"/>
                </a:solidFill>
                <a:latin typeface="+mj-lt"/>
                <a:ea typeface="+mj-ea"/>
                <a:cs typeface="+mj-cs"/>
              </a:rPr>
              <a:t>Operator Volumes - Ablations</a:t>
            </a: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8FF9E7C-E0D9-5F14-E98F-7A034B7F329B}"/>
              </a:ext>
            </a:extLst>
          </p:cNvPr>
          <p:cNvSpPr txBox="1"/>
          <p:nvPr/>
        </p:nvSpPr>
        <p:spPr>
          <a:xfrm>
            <a:off x="4224670" y="4175051"/>
            <a:ext cx="5337544" cy="369332"/>
          </a:xfrm>
          <a:prstGeom prst="rect">
            <a:avLst/>
          </a:prstGeom>
          <a:noFill/>
        </p:spPr>
        <p:txBody>
          <a:bodyPr wrap="square" rtlCol="0">
            <a:spAutoFit/>
          </a:bodyPr>
          <a:lstStyle/>
          <a:p>
            <a:r>
              <a:rPr lang="en-GB" dirty="0">
                <a:solidFill>
                  <a:schemeClr val="bg1"/>
                </a:solidFill>
              </a:rPr>
              <a:t>1</a:t>
            </a:r>
            <a:r>
              <a:rPr lang="en-GB" baseline="30000" dirty="0">
                <a:solidFill>
                  <a:schemeClr val="bg1"/>
                </a:solidFill>
              </a:rPr>
              <a:t>st</a:t>
            </a:r>
            <a:r>
              <a:rPr lang="en-GB" dirty="0">
                <a:solidFill>
                  <a:schemeClr val="bg1"/>
                </a:solidFill>
              </a:rPr>
              <a:t> and 2</a:t>
            </a:r>
            <a:r>
              <a:rPr lang="en-GB" baseline="30000" dirty="0">
                <a:solidFill>
                  <a:schemeClr val="bg1"/>
                </a:solidFill>
              </a:rPr>
              <a:t>nd</a:t>
            </a:r>
            <a:r>
              <a:rPr lang="en-GB" dirty="0">
                <a:solidFill>
                  <a:schemeClr val="bg1"/>
                </a:solidFill>
              </a:rPr>
              <a:t> operator </a:t>
            </a:r>
          </a:p>
        </p:txBody>
      </p:sp>
    </p:spTree>
    <p:extLst>
      <p:ext uri="{BB962C8B-B14F-4D97-AF65-F5344CB8AC3E}">
        <p14:creationId xmlns:p14="http://schemas.microsoft.com/office/powerpoint/2010/main" val="1040895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72C6D8-E11F-F56C-3175-33C716E229AC}"/>
              </a:ext>
            </a:extLst>
          </p:cNvPr>
          <p:cNvSpPr>
            <a:spLocks noGrp="1"/>
          </p:cNvSpPr>
          <p:nvPr>
            <p:ph type="title"/>
          </p:nvPr>
        </p:nvSpPr>
        <p:spPr>
          <a:xfrm>
            <a:off x="914403" y="489508"/>
            <a:ext cx="3822698" cy="793192"/>
          </a:xfrm>
        </p:spPr>
        <p:txBody>
          <a:bodyPr anchor="b">
            <a:normAutofit/>
          </a:bodyPr>
          <a:lstStyle/>
          <a:p>
            <a:r>
              <a:rPr lang="en-GB" sz="4000" dirty="0"/>
              <a:t>Ablation</a:t>
            </a:r>
          </a:p>
        </p:txBody>
      </p:sp>
      <p:sp>
        <p:nvSpPr>
          <p:cNvPr id="3" name="Content Placeholder 2">
            <a:extLst>
              <a:ext uri="{FF2B5EF4-FFF2-40B4-BE49-F238E27FC236}">
                <a16:creationId xmlns:a16="http://schemas.microsoft.com/office/drawing/2014/main" id="{114299AA-E955-E362-CF27-EB2B4DAEBA5B}"/>
              </a:ext>
            </a:extLst>
          </p:cNvPr>
          <p:cNvSpPr>
            <a:spLocks noGrp="1"/>
          </p:cNvSpPr>
          <p:nvPr>
            <p:ph idx="1"/>
          </p:nvPr>
        </p:nvSpPr>
        <p:spPr>
          <a:xfrm>
            <a:off x="914402" y="1473200"/>
            <a:ext cx="4021112" cy="4355106"/>
          </a:xfrm>
        </p:spPr>
        <p:txBody>
          <a:bodyPr anchor="ctr">
            <a:normAutofit lnSpcReduction="10000"/>
          </a:bodyPr>
          <a:lstStyle/>
          <a:p>
            <a:r>
              <a:rPr lang="en-GB" sz="2000" dirty="0"/>
              <a:t>“Simple Atrial (A)”</a:t>
            </a:r>
          </a:p>
          <a:p>
            <a:pPr lvl="1"/>
            <a:r>
              <a:rPr lang="en-GB" sz="2000" dirty="0"/>
              <a:t>AV node ablation</a:t>
            </a:r>
          </a:p>
          <a:p>
            <a:pPr lvl="1"/>
            <a:r>
              <a:rPr lang="en-GB" sz="2000" dirty="0"/>
              <a:t>Slow pathway</a:t>
            </a:r>
          </a:p>
          <a:p>
            <a:pPr lvl="1"/>
            <a:r>
              <a:rPr lang="en-GB" sz="2000" dirty="0"/>
              <a:t>Accessory pathway</a:t>
            </a:r>
          </a:p>
          <a:p>
            <a:pPr lvl="1"/>
            <a:r>
              <a:rPr lang="en-GB" sz="2000" dirty="0"/>
              <a:t>Cavo-tricuspid isthmus</a:t>
            </a:r>
          </a:p>
          <a:p>
            <a:pPr lvl="1"/>
            <a:endParaRPr lang="en-GB" sz="2000" dirty="0"/>
          </a:p>
          <a:p>
            <a:r>
              <a:rPr lang="en-GB" sz="2000" dirty="0"/>
              <a:t>“Complex Atrial (A)”</a:t>
            </a:r>
          </a:p>
          <a:p>
            <a:pPr lvl="1"/>
            <a:r>
              <a:rPr lang="en-GB" sz="2000" dirty="0"/>
              <a:t>Atrial fibrillation</a:t>
            </a:r>
          </a:p>
          <a:p>
            <a:pPr lvl="1"/>
            <a:r>
              <a:rPr lang="en-GB" sz="2000" dirty="0"/>
              <a:t>Atrial tachycardia</a:t>
            </a:r>
          </a:p>
          <a:p>
            <a:pPr lvl="1"/>
            <a:r>
              <a:rPr lang="en-GB" sz="2000" dirty="0"/>
              <a:t>Anything else that isn’t simple</a:t>
            </a:r>
          </a:p>
          <a:p>
            <a:pPr lvl="1"/>
            <a:endParaRPr lang="en-GB" sz="2000" dirty="0"/>
          </a:p>
          <a:p>
            <a:r>
              <a:rPr lang="en-GB" sz="2000" dirty="0"/>
              <a:t>“Complex Ventricular (V)”</a:t>
            </a:r>
          </a:p>
          <a:p>
            <a:pPr lvl="1"/>
            <a:r>
              <a:rPr lang="en-GB" sz="2000" dirty="0"/>
              <a:t>Any ventricular target</a:t>
            </a:r>
          </a:p>
        </p:txBody>
      </p:sp>
      <p:pic>
        <p:nvPicPr>
          <p:cNvPr id="1026" name="Picture 2" descr="Diagram&#10;&#10;Description automatically generated">
            <a:extLst>
              <a:ext uri="{FF2B5EF4-FFF2-40B4-BE49-F238E27FC236}">
                <a16:creationId xmlns:a16="http://schemas.microsoft.com/office/drawing/2014/main" id="{BA98728F-E8FE-9981-BCE7-9F3717090E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40"/>
          <a:stretch/>
        </p:blipFill>
        <p:spPr bwMode="auto">
          <a:xfrm>
            <a:off x="4935514" y="1663493"/>
            <a:ext cx="7058071" cy="3531013"/>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A344AAA5-41F4-4862-97EF-688D31DC7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85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69E1A62C-2AAF-4B3E-8CDB-65E237080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26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47351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Rectangle 7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Rectangle 7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Rectangle 7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22954F7-5F1E-F000-5D06-C36D42695172}"/>
              </a:ext>
            </a:extLst>
          </p:cNvPr>
          <p:cNvSpPr txBox="1"/>
          <p:nvPr/>
        </p:nvSpPr>
        <p:spPr>
          <a:xfrm>
            <a:off x="699713" y="248038"/>
            <a:ext cx="7063721" cy="11592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0" i="0" u="none" strike="noStrike" kern="1200" cap="none" spc="0" normalizeH="0" baseline="0" noProof="0" dirty="0" err="1">
                <a:ln>
                  <a:noFill/>
                </a:ln>
                <a:solidFill>
                  <a:srgbClr val="FFFFFF"/>
                </a:solidFill>
                <a:effectLst/>
                <a:uLnTx/>
                <a:uFillTx/>
                <a:latin typeface="Calibri Light" panose="020F0302020204030204"/>
                <a:ea typeface="+mn-ea"/>
                <a:cs typeface="+mn-cs"/>
              </a:rPr>
              <a:t>Abalations</a:t>
            </a:r>
            <a:r>
              <a:rPr kumimoji="0" lang="en-US" sz="3200" b="0" i="0" u="none" strike="noStrike" kern="1200" cap="none" spc="0" normalizeH="0" baseline="0" noProof="0" dirty="0">
                <a:ln>
                  <a:noFill/>
                </a:ln>
                <a:solidFill>
                  <a:srgbClr val="FFFFFF"/>
                </a:solidFill>
                <a:effectLst/>
                <a:uLnTx/>
                <a:uFillTx/>
                <a:latin typeface="Calibri Light" panose="020F0302020204030204"/>
                <a:ea typeface="+mn-ea"/>
                <a:cs typeface="+mn-cs"/>
              </a:rPr>
              <a:t> – Operator Numbers</a:t>
            </a:r>
          </a:p>
        </p:txBody>
      </p:sp>
      <p:pic>
        <p:nvPicPr>
          <p:cNvPr id="7" name="Content Placeholder 3">
            <a:extLst>
              <a:ext uri="{FF2B5EF4-FFF2-40B4-BE49-F238E27FC236}">
                <a16:creationId xmlns:a16="http://schemas.microsoft.com/office/drawing/2014/main" id="{424A66BF-DDA1-8C44-173A-CEEE9B6CFA07}"/>
              </a:ext>
            </a:extLst>
          </p:cNvPr>
          <p:cNvPicPr>
            <a:picLocks noChangeAspect="1"/>
          </p:cNvPicPr>
          <p:nvPr/>
        </p:nvPicPr>
        <p:blipFill rotWithShape="1">
          <a:blip r:embed="rId3">
            <a:extLst>
              <a:ext uri="{28A0092B-C50C-407E-A947-70E740481C1C}">
                <a14:useLocalDpi xmlns:a14="http://schemas.microsoft.com/office/drawing/2010/main" val="0"/>
              </a:ext>
            </a:extLst>
          </a:blip>
          <a:srcRect t="26584" b="23568"/>
          <a:stretch/>
        </p:blipFill>
        <p:spPr>
          <a:xfrm>
            <a:off x="699713" y="2006600"/>
            <a:ext cx="10800000" cy="3511692"/>
          </a:xfrm>
          <a:prstGeom prst="rect">
            <a:avLst/>
          </a:prstGeom>
        </p:spPr>
      </p:pic>
      <p:pic>
        <p:nvPicPr>
          <p:cNvPr id="8" name="Content Placeholder 3">
            <a:extLst>
              <a:ext uri="{FF2B5EF4-FFF2-40B4-BE49-F238E27FC236}">
                <a16:creationId xmlns:a16="http://schemas.microsoft.com/office/drawing/2014/main" id="{458E46F5-5AE9-29DC-F31A-E3144ABCAC98}"/>
              </a:ext>
            </a:extLst>
          </p:cNvPr>
          <p:cNvPicPr>
            <a:picLocks noChangeAspect="1"/>
          </p:cNvPicPr>
          <p:nvPr/>
        </p:nvPicPr>
        <p:blipFill rotWithShape="1">
          <a:blip r:embed="rId3">
            <a:extLst>
              <a:ext uri="{28A0092B-C50C-407E-A947-70E740481C1C}">
                <a14:useLocalDpi xmlns:a14="http://schemas.microsoft.com/office/drawing/2010/main" val="0"/>
              </a:ext>
            </a:extLst>
          </a:blip>
          <a:srcRect t="92598"/>
          <a:stretch/>
        </p:blipFill>
        <p:spPr>
          <a:xfrm>
            <a:off x="692287" y="5518292"/>
            <a:ext cx="10800000" cy="521428"/>
          </a:xfrm>
          <a:prstGeom prst="rect">
            <a:avLst/>
          </a:prstGeom>
        </p:spPr>
      </p:pic>
      <p:sp>
        <p:nvSpPr>
          <p:cNvPr id="10" name="Rectangle 9">
            <a:extLst>
              <a:ext uri="{FF2B5EF4-FFF2-40B4-BE49-F238E27FC236}">
                <a16:creationId xmlns:a16="http://schemas.microsoft.com/office/drawing/2014/main" id="{31EB6F8B-A6C0-9529-5AE1-040E252FD5E9}"/>
              </a:ext>
            </a:extLst>
          </p:cNvPr>
          <p:cNvSpPr/>
          <p:nvPr/>
        </p:nvSpPr>
        <p:spPr>
          <a:xfrm>
            <a:off x="635000" y="2006600"/>
            <a:ext cx="102813" cy="4178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1142054-D825-F0FD-3CE8-1222EECDBBC9}"/>
              </a:ext>
            </a:extLst>
          </p:cNvPr>
          <p:cNvSpPr/>
          <p:nvPr/>
        </p:nvSpPr>
        <p:spPr>
          <a:xfrm>
            <a:off x="11466887" y="1861420"/>
            <a:ext cx="102813" cy="4178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2EBBB55-F1A7-25E2-65D6-8B16BB7245B4}"/>
              </a:ext>
            </a:extLst>
          </p:cNvPr>
          <p:cNvSpPr/>
          <p:nvPr/>
        </p:nvSpPr>
        <p:spPr>
          <a:xfrm>
            <a:off x="686406" y="5943600"/>
            <a:ext cx="11061094" cy="241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314496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29C2D7E-6001-063C-5125-629DF2D48650}"/>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Operators – Number of Procedures</a:t>
            </a:r>
          </a:p>
        </p:txBody>
      </p:sp>
      <p:graphicFrame>
        <p:nvGraphicFramePr>
          <p:cNvPr id="5" name="Content Placeholder 4">
            <a:extLst>
              <a:ext uri="{FF2B5EF4-FFF2-40B4-BE49-F238E27FC236}">
                <a16:creationId xmlns:a16="http://schemas.microsoft.com/office/drawing/2014/main" id="{A7D35740-2DAD-5B7A-5F81-FB5EE106D891}"/>
              </a:ext>
            </a:extLst>
          </p:cNvPr>
          <p:cNvGraphicFramePr>
            <a:graphicFrameLocks noGrp="1"/>
          </p:cNvGraphicFramePr>
          <p:nvPr>
            <p:ph idx="1"/>
            <p:extLst>
              <p:ext uri="{D42A27DB-BD31-4B8C-83A1-F6EECF244321}">
                <p14:modId xmlns:p14="http://schemas.microsoft.com/office/powerpoint/2010/main" val="2259165220"/>
              </p:ext>
            </p:extLst>
          </p:nvPr>
        </p:nvGraphicFramePr>
        <p:xfrm>
          <a:off x="4578118" y="467208"/>
          <a:ext cx="7074371" cy="5923610"/>
        </p:xfrm>
        <a:graphic>
          <a:graphicData uri="http://schemas.openxmlformats.org/drawingml/2006/table">
            <a:tbl>
              <a:tblPr firstRow="1" bandRow="1">
                <a:tableStyleId>{5C22544A-7EE6-4342-B048-85BDC9FD1C3A}</a:tableStyleId>
              </a:tblPr>
              <a:tblGrid>
                <a:gridCol w="4829519">
                  <a:extLst>
                    <a:ext uri="{9D8B030D-6E8A-4147-A177-3AD203B41FA5}">
                      <a16:colId xmlns:a16="http://schemas.microsoft.com/office/drawing/2014/main" val="3871592113"/>
                    </a:ext>
                  </a:extLst>
                </a:gridCol>
                <a:gridCol w="748284">
                  <a:extLst>
                    <a:ext uri="{9D8B030D-6E8A-4147-A177-3AD203B41FA5}">
                      <a16:colId xmlns:a16="http://schemas.microsoft.com/office/drawing/2014/main" val="3711508027"/>
                    </a:ext>
                  </a:extLst>
                </a:gridCol>
                <a:gridCol w="748284">
                  <a:extLst>
                    <a:ext uri="{9D8B030D-6E8A-4147-A177-3AD203B41FA5}">
                      <a16:colId xmlns:a16="http://schemas.microsoft.com/office/drawing/2014/main" val="3126528374"/>
                    </a:ext>
                  </a:extLst>
                </a:gridCol>
                <a:gridCol w="748284">
                  <a:extLst>
                    <a:ext uri="{9D8B030D-6E8A-4147-A177-3AD203B41FA5}">
                      <a16:colId xmlns:a16="http://schemas.microsoft.com/office/drawing/2014/main" val="582288212"/>
                    </a:ext>
                  </a:extLst>
                </a:gridCol>
              </a:tblGrid>
              <a:tr h="169246">
                <a:tc>
                  <a:txBody>
                    <a:bodyPr/>
                    <a:lstStyle/>
                    <a:p>
                      <a:pPr algn="l" fontAlgn="b"/>
                      <a:endParaRPr lang="en-GB" sz="900" b="0" i="0" u="none" strike="noStrike">
                        <a:solidFill>
                          <a:srgbClr val="000000"/>
                        </a:solidFill>
                        <a:effectLst/>
                        <a:latin typeface="+mn-lt"/>
                      </a:endParaRPr>
                    </a:p>
                  </a:txBody>
                  <a:tcPr marL="4999" marR="4999" marT="4999" marB="0" anchor="b"/>
                </a:tc>
                <a:tc>
                  <a:txBody>
                    <a:bodyPr/>
                    <a:lstStyle/>
                    <a:p>
                      <a:pPr algn="ctr" fontAlgn="b"/>
                      <a:r>
                        <a:rPr lang="en-GB" sz="900" b="1" u="none" strike="noStrike">
                          <a:effectLst/>
                          <a:latin typeface="+mn-lt"/>
                        </a:rPr>
                        <a:t>2019-2020</a:t>
                      </a:r>
                      <a:endParaRPr lang="en-GB" sz="900" b="1" i="0" u="none" strike="noStrike">
                        <a:solidFill>
                          <a:srgbClr val="000000"/>
                        </a:solidFill>
                        <a:effectLst/>
                        <a:latin typeface="+mn-lt"/>
                      </a:endParaRPr>
                    </a:p>
                  </a:txBody>
                  <a:tcPr marL="4999" marR="4999" marT="4999" marB="0" anchor="b"/>
                </a:tc>
                <a:tc>
                  <a:txBody>
                    <a:bodyPr/>
                    <a:lstStyle/>
                    <a:p>
                      <a:pPr algn="ctr" fontAlgn="b"/>
                      <a:r>
                        <a:rPr lang="en-GB" sz="900" b="1" u="none" strike="noStrike">
                          <a:effectLst/>
                          <a:latin typeface="+mn-lt"/>
                        </a:rPr>
                        <a:t>2020-2021</a:t>
                      </a:r>
                      <a:endParaRPr lang="en-GB" sz="900" b="1" i="0" u="none" strike="noStrike">
                        <a:solidFill>
                          <a:srgbClr val="000000"/>
                        </a:solidFill>
                        <a:effectLst/>
                        <a:latin typeface="+mn-lt"/>
                      </a:endParaRPr>
                    </a:p>
                  </a:txBody>
                  <a:tcPr marL="4999" marR="4999" marT="4999" marB="0" anchor="b"/>
                </a:tc>
                <a:tc>
                  <a:txBody>
                    <a:bodyPr/>
                    <a:lstStyle/>
                    <a:p>
                      <a:pPr algn="ctr" fontAlgn="b"/>
                      <a:r>
                        <a:rPr lang="en-GB" sz="900" b="1" u="none" strike="noStrike">
                          <a:effectLst/>
                          <a:latin typeface="+mn-lt"/>
                        </a:rPr>
                        <a:t>2021-2022</a:t>
                      </a:r>
                      <a:endParaRPr lang="en-GB" sz="900" b="1"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2035694833"/>
                  </a:ext>
                </a:extLst>
              </a:tr>
              <a:tr h="169246">
                <a:tc>
                  <a:txBody>
                    <a:bodyPr/>
                    <a:lstStyle/>
                    <a:p>
                      <a:pPr algn="l" fontAlgn="b"/>
                      <a:r>
                        <a:rPr lang="en-GB" sz="900" b="1" u="none" strike="noStrike">
                          <a:effectLst/>
                          <a:latin typeface="+mn-lt"/>
                        </a:rPr>
                        <a:t>Total Ablations</a:t>
                      </a:r>
                      <a:endParaRPr lang="en-GB" sz="900" b="1"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1"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1"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3657865721"/>
                  </a:ext>
                </a:extLst>
              </a:tr>
              <a:tr h="169246">
                <a:tc>
                  <a:txBody>
                    <a:bodyPr/>
                    <a:lstStyle/>
                    <a:p>
                      <a:pPr algn="l" fontAlgn="b"/>
                      <a:r>
                        <a:rPr lang="en-GB" sz="900" u="none" strike="noStrike">
                          <a:effectLst/>
                          <a:latin typeface="+mn-lt"/>
                        </a:rPr>
                        <a:t>Total number of operators performing an ablation</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398</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408</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422</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3798532349"/>
                  </a:ext>
                </a:extLst>
              </a:tr>
              <a:tr h="169246">
                <a:tc>
                  <a:txBody>
                    <a:bodyPr/>
                    <a:lstStyle/>
                    <a:p>
                      <a:pPr algn="l" fontAlgn="b"/>
                      <a:r>
                        <a:rPr lang="en-GB" sz="900" u="none" strike="noStrike" dirty="0">
                          <a:effectLst/>
                          <a:latin typeface="+mn-lt"/>
                        </a:rPr>
                        <a:t>  Cardiologists</a:t>
                      </a:r>
                      <a:endParaRPr lang="en-GB" sz="900" b="0" i="0" u="none" strike="noStrike" dirty="0">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297</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282</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268</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326777245"/>
                  </a:ext>
                </a:extLst>
              </a:tr>
              <a:tr h="169246">
                <a:tc>
                  <a:txBody>
                    <a:bodyPr/>
                    <a:lstStyle/>
                    <a:p>
                      <a:pPr algn="l" fontAlgn="b"/>
                      <a:r>
                        <a:rPr lang="en-GB" sz="900" u="none" strike="noStrike" dirty="0">
                          <a:effectLst/>
                          <a:latin typeface="+mn-lt"/>
                        </a:rPr>
                        <a:t>  Paediatric Cardiologists</a:t>
                      </a:r>
                      <a:endParaRPr lang="en-GB" sz="900" b="0" i="0" u="none" strike="noStrike" dirty="0">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14</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10</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9</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4167938691"/>
                  </a:ext>
                </a:extLst>
              </a:tr>
              <a:tr h="169246">
                <a:tc>
                  <a:txBody>
                    <a:bodyPr/>
                    <a:lstStyle/>
                    <a:p>
                      <a:pPr algn="l" fontAlgn="b"/>
                      <a:r>
                        <a:rPr lang="en-GB" sz="900" u="none" strike="noStrike" dirty="0">
                          <a:effectLst/>
                          <a:latin typeface="+mn-lt"/>
                        </a:rPr>
                        <a:t>  Trainees</a:t>
                      </a:r>
                      <a:endParaRPr lang="en-GB" sz="900" b="0" i="0" u="none" strike="noStrike" dirty="0">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53</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79</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96</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1907131971"/>
                  </a:ext>
                </a:extLst>
              </a:tr>
              <a:tr h="169246">
                <a:tc>
                  <a:txBody>
                    <a:bodyPr/>
                    <a:lstStyle/>
                    <a:p>
                      <a:pPr algn="l" fontAlgn="b"/>
                      <a:r>
                        <a:rPr lang="en-GB" sz="900" u="none" strike="noStrike">
                          <a:effectLst/>
                          <a:latin typeface="+mn-lt"/>
                        </a:rPr>
                        <a:t>  Not cardiologists</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5</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5</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1215365726"/>
                  </a:ext>
                </a:extLst>
              </a:tr>
              <a:tr h="169246">
                <a:tc>
                  <a:txBody>
                    <a:bodyPr/>
                    <a:lstStyle/>
                    <a:p>
                      <a:pPr algn="l" fontAlgn="b"/>
                      <a:r>
                        <a:rPr lang="en-GB" sz="900" u="none" strike="noStrike">
                          <a:effectLst/>
                          <a:latin typeface="+mn-lt"/>
                        </a:rPr>
                        <a:t>  Unknown</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29</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35</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44</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2871637312"/>
                  </a:ext>
                </a:extLst>
              </a:tr>
              <a:tr h="169246">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3307209925"/>
                  </a:ext>
                </a:extLst>
              </a:tr>
              <a:tr h="169246">
                <a:tc>
                  <a:txBody>
                    <a:bodyPr/>
                    <a:lstStyle/>
                    <a:p>
                      <a:pPr algn="l" fontAlgn="b"/>
                      <a:r>
                        <a:rPr lang="en-GB" sz="900" u="none" strike="noStrike">
                          <a:effectLst/>
                          <a:latin typeface="+mn-lt"/>
                        </a:rPr>
                        <a:t>QS 9 – Operators performing at least 50 ablations per year</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201</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177</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212</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500987676"/>
                  </a:ext>
                </a:extLst>
              </a:tr>
              <a:tr h="169246">
                <a:tc>
                  <a:txBody>
                    <a:bodyPr/>
                    <a:lstStyle/>
                    <a:p>
                      <a:pPr algn="l" fontAlgn="b"/>
                      <a:r>
                        <a:rPr lang="en-GB" sz="900" u="none" strike="noStrike">
                          <a:effectLst/>
                          <a:latin typeface="+mn-lt"/>
                        </a:rPr>
                        <a:t>QS 9 – Trainees performing at least 50 ablations per year</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14</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2386275899"/>
                  </a:ext>
                </a:extLst>
              </a:tr>
              <a:tr h="169246">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4288353625"/>
                  </a:ext>
                </a:extLst>
              </a:tr>
              <a:tr h="169246">
                <a:tc>
                  <a:txBody>
                    <a:bodyPr/>
                    <a:lstStyle/>
                    <a:p>
                      <a:pPr algn="l" fontAlgn="b"/>
                      <a:r>
                        <a:rPr lang="en-GB" sz="900" b="1" u="none" strike="noStrike">
                          <a:effectLst/>
                          <a:latin typeface="+mn-lt"/>
                        </a:rPr>
                        <a:t>Simple Ablation</a:t>
                      </a:r>
                      <a:endParaRPr lang="en-GB" sz="900" b="1"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1"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1"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2869742555"/>
                  </a:ext>
                </a:extLst>
              </a:tr>
              <a:tr h="169246">
                <a:tc>
                  <a:txBody>
                    <a:bodyPr/>
                    <a:lstStyle/>
                    <a:p>
                      <a:pPr algn="l" fontAlgn="b"/>
                      <a:r>
                        <a:rPr lang="en-GB" sz="900" u="none" strike="noStrike">
                          <a:effectLst/>
                          <a:latin typeface="+mn-lt"/>
                        </a:rPr>
                        <a:t>Total number of operators performing simple ablation</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371</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381</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397</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1257171867"/>
                  </a:ext>
                </a:extLst>
              </a:tr>
              <a:tr h="169246">
                <a:tc>
                  <a:txBody>
                    <a:bodyPr/>
                    <a:lstStyle/>
                    <a:p>
                      <a:pPr algn="l" fontAlgn="b"/>
                      <a:r>
                        <a:rPr lang="en-GB" sz="900" u="none" strike="noStrike" dirty="0">
                          <a:effectLst/>
                          <a:latin typeface="+mn-lt"/>
                        </a:rPr>
                        <a:t>  Cardiologists</a:t>
                      </a:r>
                      <a:endParaRPr lang="en-GB" sz="900" b="0" i="0" u="none" strike="noStrike" dirty="0">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281</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270</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260</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1660095723"/>
                  </a:ext>
                </a:extLst>
              </a:tr>
              <a:tr h="169246">
                <a:tc>
                  <a:txBody>
                    <a:bodyPr/>
                    <a:lstStyle/>
                    <a:p>
                      <a:pPr algn="l" fontAlgn="b"/>
                      <a:r>
                        <a:rPr lang="en-GB" sz="900" u="none" strike="noStrike" dirty="0">
                          <a:effectLst/>
                          <a:latin typeface="+mn-lt"/>
                        </a:rPr>
                        <a:t>  Paediatric Cardiologists</a:t>
                      </a:r>
                      <a:endParaRPr lang="en-GB" sz="900" b="0" i="0" u="none" strike="noStrike" dirty="0">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13</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9</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9</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3595587278"/>
                  </a:ext>
                </a:extLst>
              </a:tr>
              <a:tr h="169246">
                <a:tc>
                  <a:txBody>
                    <a:bodyPr/>
                    <a:lstStyle/>
                    <a:p>
                      <a:pPr algn="l" fontAlgn="b"/>
                      <a:r>
                        <a:rPr lang="en-GB" sz="900" u="none" strike="noStrike" dirty="0">
                          <a:effectLst/>
                          <a:latin typeface="+mn-lt"/>
                        </a:rPr>
                        <a:t>  Trainees</a:t>
                      </a:r>
                      <a:endParaRPr lang="en-GB" sz="900" b="0" i="0" u="none" strike="noStrike" dirty="0">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46</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74</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90</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904419418"/>
                  </a:ext>
                </a:extLst>
              </a:tr>
              <a:tr h="169246">
                <a:tc>
                  <a:txBody>
                    <a:bodyPr/>
                    <a:lstStyle/>
                    <a:p>
                      <a:pPr algn="l" fontAlgn="b"/>
                      <a:r>
                        <a:rPr lang="en-GB" sz="900" u="none" strike="noStrike">
                          <a:effectLst/>
                          <a:latin typeface="+mn-lt"/>
                        </a:rPr>
                        <a:t>  Not cardiologists</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0</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3978670844"/>
                  </a:ext>
                </a:extLst>
              </a:tr>
              <a:tr h="169246">
                <a:tc>
                  <a:txBody>
                    <a:bodyPr/>
                    <a:lstStyle/>
                    <a:p>
                      <a:pPr algn="l" fontAlgn="b"/>
                      <a:r>
                        <a:rPr lang="en-GB" sz="900" u="none" strike="noStrike">
                          <a:effectLst/>
                          <a:latin typeface="+mn-lt"/>
                        </a:rPr>
                        <a:t>  Unknown</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28</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28</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36</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1762276033"/>
                  </a:ext>
                </a:extLst>
              </a:tr>
              <a:tr h="169246">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702509397"/>
                  </a:ext>
                </a:extLst>
              </a:tr>
              <a:tr h="169246">
                <a:tc>
                  <a:txBody>
                    <a:bodyPr/>
                    <a:lstStyle/>
                    <a:p>
                      <a:pPr algn="l" fontAlgn="b"/>
                      <a:r>
                        <a:rPr lang="en-GB" sz="900" u="none" strike="noStrike">
                          <a:effectLst/>
                          <a:latin typeface="+mn-lt"/>
                        </a:rPr>
                        <a:t>QS 10 – Operators performing at least 25 simple ablations per year</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178</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157</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178</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2619642395"/>
                  </a:ext>
                </a:extLst>
              </a:tr>
              <a:tr h="169246">
                <a:tc>
                  <a:txBody>
                    <a:bodyPr/>
                    <a:lstStyle/>
                    <a:p>
                      <a:pPr algn="l" fontAlgn="b"/>
                      <a:r>
                        <a:rPr lang="en-GB" sz="900" u="none" strike="noStrike">
                          <a:effectLst/>
                          <a:latin typeface="+mn-lt"/>
                        </a:rPr>
                        <a:t>QS 10 – Trainees performing at least 25 simple ablations per year</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11</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1408549138"/>
                  </a:ext>
                </a:extLst>
              </a:tr>
              <a:tr h="169246">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1"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3150818339"/>
                  </a:ext>
                </a:extLst>
              </a:tr>
              <a:tr h="169246">
                <a:tc>
                  <a:txBody>
                    <a:bodyPr/>
                    <a:lstStyle/>
                    <a:p>
                      <a:pPr algn="l" fontAlgn="b"/>
                      <a:r>
                        <a:rPr lang="en-GB" sz="900" b="1" u="none" strike="noStrike">
                          <a:effectLst/>
                          <a:latin typeface="+mn-lt"/>
                        </a:rPr>
                        <a:t>Complex Ablation</a:t>
                      </a:r>
                      <a:endParaRPr lang="en-GB" sz="900" b="1"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1"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3624767084"/>
                  </a:ext>
                </a:extLst>
              </a:tr>
              <a:tr h="169246">
                <a:tc>
                  <a:txBody>
                    <a:bodyPr/>
                    <a:lstStyle/>
                    <a:p>
                      <a:pPr algn="l" fontAlgn="b"/>
                      <a:r>
                        <a:rPr lang="en-GB" sz="900" u="none" strike="noStrike">
                          <a:effectLst/>
                          <a:latin typeface="+mn-lt"/>
                        </a:rPr>
                        <a:t>Total number of operators performing complex ablation</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346</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341</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354</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2997505194"/>
                  </a:ext>
                </a:extLst>
              </a:tr>
              <a:tr h="169246">
                <a:tc>
                  <a:txBody>
                    <a:bodyPr/>
                    <a:lstStyle/>
                    <a:p>
                      <a:pPr algn="l" fontAlgn="b"/>
                      <a:r>
                        <a:rPr lang="en-GB" sz="900" u="none" strike="noStrike" dirty="0">
                          <a:effectLst/>
                          <a:latin typeface="+mn-lt"/>
                        </a:rPr>
                        <a:t>  Cardiologists</a:t>
                      </a:r>
                      <a:endParaRPr lang="en-GB" sz="900" b="0" i="0" u="none" strike="noStrike" dirty="0">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269</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248</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243</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577239210"/>
                  </a:ext>
                </a:extLst>
              </a:tr>
              <a:tr h="169246">
                <a:tc>
                  <a:txBody>
                    <a:bodyPr/>
                    <a:lstStyle/>
                    <a:p>
                      <a:pPr algn="l" fontAlgn="b"/>
                      <a:r>
                        <a:rPr lang="en-GB" sz="900" u="none" strike="noStrike" dirty="0">
                          <a:effectLst/>
                          <a:latin typeface="+mn-lt"/>
                        </a:rPr>
                        <a:t>  Paediatric Cardiologists</a:t>
                      </a:r>
                      <a:endParaRPr lang="en-GB" sz="900" b="0" i="0" u="none" strike="noStrike" dirty="0">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10</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9</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7</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2262816733"/>
                  </a:ext>
                </a:extLst>
              </a:tr>
              <a:tr h="169246">
                <a:tc>
                  <a:txBody>
                    <a:bodyPr/>
                    <a:lstStyle/>
                    <a:p>
                      <a:pPr algn="l" fontAlgn="b"/>
                      <a:r>
                        <a:rPr lang="en-GB" sz="900" u="none" strike="noStrike" dirty="0">
                          <a:effectLst/>
                          <a:latin typeface="+mn-lt"/>
                        </a:rPr>
                        <a:t>  Trainees</a:t>
                      </a:r>
                      <a:endParaRPr lang="en-GB" sz="900" b="0" i="0" u="none" strike="noStrike" dirty="0">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40</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52</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61</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4225030222"/>
                  </a:ext>
                </a:extLst>
              </a:tr>
              <a:tr h="169246">
                <a:tc>
                  <a:txBody>
                    <a:bodyPr/>
                    <a:lstStyle/>
                    <a:p>
                      <a:pPr algn="l" fontAlgn="b"/>
                      <a:r>
                        <a:rPr lang="en-GB" sz="900" u="none" strike="noStrike">
                          <a:effectLst/>
                          <a:latin typeface="+mn-lt"/>
                        </a:rPr>
                        <a:t>  Not cardiologists</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5</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153305843"/>
                  </a:ext>
                </a:extLst>
              </a:tr>
              <a:tr h="169246">
                <a:tc>
                  <a:txBody>
                    <a:bodyPr/>
                    <a:lstStyle/>
                    <a:p>
                      <a:pPr algn="l" fontAlgn="b"/>
                      <a:r>
                        <a:rPr lang="en-GB" sz="900" u="none" strike="noStrike" dirty="0">
                          <a:effectLst/>
                          <a:latin typeface="+mn-lt"/>
                        </a:rPr>
                        <a:t>  Unknown</a:t>
                      </a:r>
                      <a:endParaRPr lang="en-GB" sz="900" b="0" i="0" u="none" strike="noStrike" dirty="0">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22</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30</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40</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3701948631"/>
                  </a:ext>
                </a:extLst>
              </a:tr>
              <a:tr h="169246">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tc>
                  <a:txBody>
                    <a:bodyPr/>
                    <a:lstStyle/>
                    <a:p>
                      <a:pPr algn="l" fontAlgn="b"/>
                      <a:r>
                        <a:rPr lang="en-GB" sz="900" u="none" strike="noStrike">
                          <a:effectLst/>
                          <a:latin typeface="+mn-lt"/>
                        </a:rPr>
                        <a:t> </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903388487"/>
                  </a:ext>
                </a:extLst>
              </a:tr>
              <a:tr h="169246">
                <a:tc>
                  <a:txBody>
                    <a:bodyPr/>
                    <a:lstStyle/>
                    <a:p>
                      <a:pPr algn="l" fontAlgn="b"/>
                      <a:r>
                        <a:rPr lang="en-GB" sz="900" u="none" strike="noStrike">
                          <a:effectLst/>
                          <a:latin typeface="+mn-lt"/>
                        </a:rPr>
                        <a:t>QS11 – Operators performing at least 50 ablations, with at least 25 being complex</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191</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161</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202</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2979636084"/>
                  </a:ext>
                </a:extLst>
              </a:tr>
              <a:tr h="169246">
                <a:tc>
                  <a:txBody>
                    <a:bodyPr/>
                    <a:lstStyle/>
                    <a:p>
                      <a:pPr algn="l" fontAlgn="b"/>
                      <a:r>
                        <a:rPr lang="en-GB" sz="900" u="none" strike="noStrike">
                          <a:effectLst/>
                          <a:latin typeface="+mn-lt"/>
                        </a:rPr>
                        <a:t>QS11 – Operators performing at least 50 complex ablations per annum</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139</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75</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129</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2329628557"/>
                  </a:ext>
                </a:extLst>
              </a:tr>
              <a:tr h="169246">
                <a:tc>
                  <a:txBody>
                    <a:bodyPr/>
                    <a:lstStyle/>
                    <a:p>
                      <a:pPr algn="l" fontAlgn="b"/>
                      <a:r>
                        <a:rPr lang="en-GB" sz="900" u="none" strike="noStrike">
                          <a:effectLst/>
                          <a:latin typeface="+mn-lt"/>
                        </a:rPr>
                        <a:t>QS11 – Trainees performing at least 50 ablations, with at least 25 being complex</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2</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3</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13</a:t>
                      </a:r>
                      <a:endParaRPr lang="en-GB" sz="900" b="0" i="0" u="none" strike="noStrike">
                        <a:solidFill>
                          <a:srgbClr val="000000"/>
                        </a:solidFill>
                        <a:effectLst/>
                        <a:latin typeface="+mn-lt"/>
                      </a:endParaRPr>
                    </a:p>
                  </a:txBody>
                  <a:tcPr marL="4999" marR="4999" marT="4999" marB="0" anchor="b"/>
                </a:tc>
                <a:extLst>
                  <a:ext uri="{0D108BD9-81ED-4DB2-BD59-A6C34878D82A}">
                    <a16:rowId xmlns:a16="http://schemas.microsoft.com/office/drawing/2014/main" val="2232887690"/>
                  </a:ext>
                </a:extLst>
              </a:tr>
              <a:tr h="169246">
                <a:tc>
                  <a:txBody>
                    <a:bodyPr/>
                    <a:lstStyle/>
                    <a:p>
                      <a:pPr algn="l" fontAlgn="b"/>
                      <a:r>
                        <a:rPr lang="en-GB" sz="900" u="none" strike="noStrike">
                          <a:effectLst/>
                          <a:latin typeface="+mn-lt"/>
                        </a:rPr>
                        <a:t>QS11 – Trainees performing at least 50 complex ablations per annum</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0</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a:effectLst/>
                          <a:latin typeface="+mn-lt"/>
                        </a:rPr>
                        <a:t>0</a:t>
                      </a:r>
                      <a:endParaRPr lang="en-GB" sz="900" b="0" i="0" u="none" strike="noStrike">
                        <a:solidFill>
                          <a:srgbClr val="000000"/>
                        </a:solidFill>
                        <a:effectLst/>
                        <a:latin typeface="+mn-lt"/>
                      </a:endParaRPr>
                    </a:p>
                  </a:txBody>
                  <a:tcPr marL="4999" marR="4999" marT="4999" marB="0" anchor="b"/>
                </a:tc>
                <a:tc>
                  <a:txBody>
                    <a:bodyPr/>
                    <a:lstStyle/>
                    <a:p>
                      <a:pPr algn="r" fontAlgn="b"/>
                      <a:r>
                        <a:rPr lang="en-GB" sz="900" u="none" strike="noStrike" dirty="0">
                          <a:effectLst/>
                          <a:latin typeface="+mn-lt"/>
                        </a:rPr>
                        <a:t>3</a:t>
                      </a:r>
                      <a:endParaRPr lang="en-GB" sz="900" b="0" i="0" u="none" strike="noStrike" dirty="0">
                        <a:solidFill>
                          <a:srgbClr val="000000"/>
                        </a:solidFill>
                        <a:effectLst/>
                        <a:latin typeface="+mn-lt"/>
                      </a:endParaRPr>
                    </a:p>
                  </a:txBody>
                  <a:tcPr marL="4999" marR="4999" marT="4999" marB="0" anchor="b"/>
                </a:tc>
                <a:extLst>
                  <a:ext uri="{0D108BD9-81ED-4DB2-BD59-A6C34878D82A}">
                    <a16:rowId xmlns:a16="http://schemas.microsoft.com/office/drawing/2014/main" val="2744896911"/>
                  </a:ext>
                </a:extLst>
              </a:tr>
            </a:tbl>
          </a:graphicData>
        </a:graphic>
      </p:graphicFrame>
      <p:sp>
        <p:nvSpPr>
          <p:cNvPr id="3" name="Text Placeholder 2">
            <a:extLst>
              <a:ext uri="{FF2B5EF4-FFF2-40B4-BE49-F238E27FC236}">
                <a16:creationId xmlns:a16="http://schemas.microsoft.com/office/drawing/2014/main" id="{5472064C-F0F4-7965-2CB3-E98466A26BAE}"/>
              </a:ext>
            </a:extLst>
          </p:cNvPr>
          <p:cNvSpPr txBox="1">
            <a:spLocks/>
          </p:cNvSpPr>
          <p:nvPr/>
        </p:nvSpPr>
        <p:spPr>
          <a:xfrm>
            <a:off x="660042" y="806824"/>
            <a:ext cx="2919738" cy="1494117"/>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FFFFFF"/>
                </a:solidFill>
              </a:rPr>
              <a:t>A marked increase in the number of trainees involved with at least one ablation – 46 in 2019/20 to 90 in 2021/22</a:t>
            </a:r>
          </a:p>
        </p:txBody>
      </p:sp>
    </p:spTree>
    <p:extLst>
      <p:ext uri="{BB962C8B-B14F-4D97-AF65-F5344CB8AC3E}">
        <p14:creationId xmlns:p14="http://schemas.microsoft.com/office/powerpoint/2010/main" val="1827378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AC18FE-827E-B498-28A5-BD7FEB658F53}"/>
              </a:ext>
            </a:extLst>
          </p:cNvPr>
          <p:cNvSpPr>
            <a:spLocks noGrp="1"/>
          </p:cNvSpPr>
          <p:nvPr>
            <p:ph type="title"/>
          </p:nvPr>
        </p:nvSpPr>
        <p:spPr>
          <a:xfrm>
            <a:off x="586478" y="1683756"/>
            <a:ext cx="3115265" cy="2396359"/>
          </a:xfrm>
        </p:spPr>
        <p:txBody>
          <a:bodyPr anchor="b">
            <a:normAutofit/>
          </a:bodyPr>
          <a:lstStyle/>
          <a:p>
            <a:pPr algn="r"/>
            <a:r>
              <a:rPr lang="en-GB" sz="4000" dirty="0">
                <a:solidFill>
                  <a:srgbClr val="FFFFFF"/>
                </a:solidFill>
              </a:rPr>
              <a:t>Ablations and Operators 2021-22</a:t>
            </a:r>
          </a:p>
        </p:txBody>
      </p:sp>
      <p:graphicFrame>
        <p:nvGraphicFramePr>
          <p:cNvPr id="4" name="Content Placeholder 3">
            <a:extLst>
              <a:ext uri="{FF2B5EF4-FFF2-40B4-BE49-F238E27FC236}">
                <a16:creationId xmlns:a16="http://schemas.microsoft.com/office/drawing/2014/main" id="{62BFD7BF-2117-D9C8-3C6A-48F982AA94BD}"/>
              </a:ext>
            </a:extLst>
          </p:cNvPr>
          <p:cNvGraphicFramePr>
            <a:graphicFrameLocks noGrp="1"/>
          </p:cNvGraphicFramePr>
          <p:nvPr>
            <p:ph idx="1"/>
            <p:extLst>
              <p:ext uri="{D42A27DB-BD31-4B8C-83A1-F6EECF244321}">
                <p14:modId xmlns:p14="http://schemas.microsoft.com/office/powerpoint/2010/main" val="977433878"/>
              </p:ext>
            </p:extLst>
          </p:nvPr>
        </p:nvGraphicFramePr>
        <p:xfrm>
          <a:off x="4905052" y="10139"/>
          <a:ext cx="6666833" cy="68478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2789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693D7C-0662-9579-2495-080B38E0BE04}"/>
              </a:ext>
            </a:extLst>
          </p:cNvPr>
          <p:cNvSpPr>
            <a:spLocks noGrp="1"/>
          </p:cNvSpPr>
          <p:nvPr>
            <p:ph type="title"/>
          </p:nvPr>
        </p:nvSpPr>
        <p:spPr>
          <a:xfrm>
            <a:off x="5596501" y="489508"/>
            <a:ext cx="5754896" cy="1667569"/>
          </a:xfrm>
        </p:spPr>
        <p:txBody>
          <a:bodyPr anchor="b">
            <a:normAutofit/>
          </a:bodyPr>
          <a:lstStyle/>
          <a:p>
            <a:r>
              <a:rPr lang="en-GB" sz="4000"/>
              <a:t>Trainees and Ablation</a:t>
            </a:r>
          </a:p>
        </p:txBody>
      </p:sp>
      <p:pic>
        <p:nvPicPr>
          <p:cNvPr id="5" name="Content Placeholder 4" descr="Chart, histogram&#10;&#10;Description automatically generated">
            <a:extLst>
              <a:ext uri="{FF2B5EF4-FFF2-40B4-BE49-F238E27FC236}">
                <a16:creationId xmlns:a16="http://schemas.microsoft.com/office/drawing/2014/main" id="{17BA4F82-2B2E-1D6E-1111-49A5FCD14669}"/>
              </a:ext>
            </a:extLst>
          </p:cNvPr>
          <p:cNvPicPr>
            <a:picLocks noChangeAspect="1"/>
          </p:cNvPicPr>
          <p:nvPr/>
        </p:nvPicPr>
        <p:blipFill>
          <a:blip r:embed="rId3"/>
          <a:stretch>
            <a:fillRect/>
          </a:stretch>
        </p:blipFill>
        <p:spPr>
          <a:xfrm>
            <a:off x="248348" y="1728040"/>
            <a:ext cx="5102879" cy="3401919"/>
          </a:xfrm>
          <a:prstGeom prst="rect">
            <a:avLst/>
          </a:prstGeom>
        </p:spPr>
      </p:pic>
      <p:sp>
        <p:nvSpPr>
          <p:cNvPr id="9" name="Content Placeholder 8">
            <a:extLst>
              <a:ext uri="{FF2B5EF4-FFF2-40B4-BE49-F238E27FC236}">
                <a16:creationId xmlns:a16="http://schemas.microsoft.com/office/drawing/2014/main" id="{E1676CFD-70C2-D197-EF81-EA9EB3098EA9}"/>
              </a:ext>
            </a:extLst>
          </p:cNvPr>
          <p:cNvSpPr>
            <a:spLocks noGrp="1"/>
          </p:cNvSpPr>
          <p:nvPr>
            <p:ph idx="1"/>
          </p:nvPr>
        </p:nvSpPr>
        <p:spPr>
          <a:xfrm>
            <a:off x="5596502" y="2405894"/>
            <a:ext cx="5754896" cy="3197464"/>
          </a:xfrm>
        </p:spPr>
        <p:txBody>
          <a:bodyPr anchor="t">
            <a:normAutofit/>
          </a:bodyPr>
          <a:lstStyle/>
          <a:p>
            <a:r>
              <a:rPr lang="en-US" sz="1700"/>
              <a:t>This chart demonstrates the numbers of trainees performing high and low volumes of procedures.</a:t>
            </a:r>
          </a:p>
          <a:p>
            <a:r>
              <a:rPr lang="en-US" sz="1700"/>
              <a:t>The proportion of trainees performing fewer procedures was markedly higher in 2020/2021 compared with previous years. </a:t>
            </a:r>
          </a:p>
          <a:p>
            <a:r>
              <a:rPr lang="en-US" sz="1700"/>
              <a:t>This has rebounded, and figures for all ablation in 2021/2022 look more like the years before the pandemic</a:t>
            </a:r>
          </a:p>
          <a:p>
            <a:r>
              <a:rPr lang="en-US" sz="1700"/>
              <a:t>However, the number of trainees performing high volumes of complex ablation has not yet recovered completely.</a:t>
            </a:r>
          </a:p>
        </p:txBody>
      </p:sp>
      <p:sp>
        <p:nvSpPr>
          <p:cNvPr id="16" name="Rectangle 15">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10179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693D7C-0662-9579-2495-080B38E0BE04}"/>
              </a:ext>
            </a:extLst>
          </p:cNvPr>
          <p:cNvSpPr>
            <a:spLocks noGrp="1"/>
          </p:cNvSpPr>
          <p:nvPr>
            <p:ph type="title"/>
          </p:nvPr>
        </p:nvSpPr>
        <p:spPr>
          <a:xfrm>
            <a:off x="914402" y="489508"/>
            <a:ext cx="5181597" cy="1655482"/>
          </a:xfrm>
        </p:spPr>
        <p:txBody>
          <a:bodyPr anchor="b">
            <a:normAutofit/>
          </a:bodyPr>
          <a:lstStyle/>
          <a:p>
            <a:pPr algn="r"/>
            <a:r>
              <a:rPr lang="en-GB" sz="4000"/>
              <a:t>Trainees and Ablation</a:t>
            </a:r>
          </a:p>
        </p:txBody>
      </p:sp>
      <p:sp>
        <p:nvSpPr>
          <p:cNvPr id="9" name="Content Placeholder 8">
            <a:extLst>
              <a:ext uri="{FF2B5EF4-FFF2-40B4-BE49-F238E27FC236}">
                <a16:creationId xmlns:a16="http://schemas.microsoft.com/office/drawing/2014/main" id="{E1676CFD-70C2-D197-EF81-EA9EB3098EA9}"/>
              </a:ext>
            </a:extLst>
          </p:cNvPr>
          <p:cNvSpPr>
            <a:spLocks noGrp="1"/>
          </p:cNvSpPr>
          <p:nvPr>
            <p:ph idx="1"/>
          </p:nvPr>
        </p:nvSpPr>
        <p:spPr>
          <a:xfrm>
            <a:off x="914402" y="2418408"/>
            <a:ext cx="5181598" cy="3409898"/>
          </a:xfrm>
        </p:spPr>
        <p:txBody>
          <a:bodyPr anchor="t">
            <a:normAutofit/>
          </a:bodyPr>
          <a:lstStyle/>
          <a:p>
            <a:pPr algn="r"/>
            <a:r>
              <a:rPr lang="en-US" sz="1900"/>
              <a:t>This chart demonstrates the numbers of trainees performing high and low volumes of procedures.</a:t>
            </a:r>
          </a:p>
          <a:p>
            <a:pPr algn="r"/>
            <a:r>
              <a:rPr lang="en-US" sz="1900"/>
              <a:t>The proportion of trainees performing fewer procedures was markedly higher in 2020/2021 compared with previous years. </a:t>
            </a:r>
          </a:p>
          <a:p>
            <a:pPr algn="r"/>
            <a:r>
              <a:rPr lang="en-US" sz="1900"/>
              <a:t>This has rebounded, and figures for all ablation in 2021/2022 look more like the years before the pandemic</a:t>
            </a:r>
          </a:p>
          <a:p>
            <a:pPr algn="r"/>
            <a:r>
              <a:rPr lang="en-US" sz="1900"/>
              <a:t>However, the number of trainees performing high volumes of complex ablation has not yet recovered completely.</a:t>
            </a:r>
          </a:p>
        </p:txBody>
      </p:sp>
      <p:sp>
        <p:nvSpPr>
          <p:cNvPr id="16" name="Rectangle 15">
            <a:extLst>
              <a:ext uri="{FF2B5EF4-FFF2-40B4-BE49-F238E27FC236}">
                <a16:creationId xmlns:a16="http://schemas.microsoft.com/office/drawing/2014/main" id="{A344AAA5-41F4-4862-97EF-688D31DC7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85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9E1A62C-2AAF-4B3E-8CDB-65E237080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26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566C5915-6CF6-FC08-D8E9-ED39BEC9C109}"/>
              </a:ext>
            </a:extLst>
          </p:cNvPr>
          <p:cNvGrpSpPr>
            <a:grpSpLocks noChangeAspect="1"/>
          </p:cNvGrpSpPr>
          <p:nvPr/>
        </p:nvGrpSpPr>
        <p:grpSpPr>
          <a:xfrm>
            <a:off x="6675120" y="757362"/>
            <a:ext cx="4957638" cy="4957638"/>
            <a:chOff x="1695451" y="-1371600"/>
            <a:chExt cx="10972800" cy="10972800"/>
          </a:xfrm>
        </p:grpSpPr>
        <p:graphicFrame>
          <p:nvGraphicFramePr>
            <p:cNvPr id="4" name="Chart 3">
              <a:extLst>
                <a:ext uri="{FF2B5EF4-FFF2-40B4-BE49-F238E27FC236}">
                  <a16:creationId xmlns:a16="http://schemas.microsoft.com/office/drawing/2014/main" id="{FDD01697-8523-1B77-31DF-0C3B7AA8E3D3}"/>
                </a:ext>
              </a:extLst>
            </p:cNvPr>
            <p:cNvGraphicFramePr>
              <a:graphicFrameLocks/>
            </p:cNvGraphicFramePr>
            <p:nvPr/>
          </p:nvGraphicFramePr>
          <p:xfrm>
            <a:off x="1695451" y="4114800"/>
            <a:ext cx="5486400" cy="5486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ACD69AB8-7389-DDED-61AC-649B5991DE91}"/>
                </a:ext>
              </a:extLst>
            </p:cNvPr>
            <p:cNvGraphicFramePr>
              <a:graphicFrameLocks/>
            </p:cNvGraphicFramePr>
            <p:nvPr/>
          </p:nvGraphicFramePr>
          <p:xfrm>
            <a:off x="7181851" y="4114800"/>
            <a:ext cx="5486400" cy="5486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0CF8C246-D895-A618-CBF0-889F299C9D68}"/>
                </a:ext>
              </a:extLst>
            </p:cNvPr>
            <p:cNvGraphicFramePr>
              <a:graphicFrameLocks/>
            </p:cNvGraphicFramePr>
            <p:nvPr/>
          </p:nvGraphicFramePr>
          <p:xfrm>
            <a:off x="1695451" y="-1371600"/>
            <a:ext cx="5486400" cy="54864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560AE64F-A1C0-8F19-8070-C2670072B68F}"/>
                </a:ext>
              </a:extLst>
            </p:cNvPr>
            <p:cNvGraphicFramePr>
              <a:graphicFrameLocks/>
            </p:cNvGraphicFramePr>
            <p:nvPr/>
          </p:nvGraphicFramePr>
          <p:xfrm>
            <a:off x="7181851" y="-1371600"/>
            <a:ext cx="5486400" cy="5486400"/>
          </p:xfrm>
          <a:graphic>
            <a:graphicData uri="http://schemas.openxmlformats.org/drawingml/2006/chart">
              <c:chart xmlns:c="http://schemas.openxmlformats.org/drawingml/2006/chart" xmlns:r="http://schemas.openxmlformats.org/officeDocument/2006/relationships" r:id="rId6"/>
            </a:graphicData>
          </a:graphic>
        </p:graphicFrame>
      </p:grpSp>
    </p:spTree>
    <p:extLst>
      <p:ext uri="{BB962C8B-B14F-4D97-AF65-F5344CB8AC3E}">
        <p14:creationId xmlns:p14="http://schemas.microsoft.com/office/powerpoint/2010/main" val="1490010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0BDBF0F-BC3C-1C97-3003-2BE0B2F2C414}"/>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en-US" sz="4800" kern="1200" dirty="0">
                <a:solidFill>
                  <a:srgbClr val="FFFFFF"/>
                </a:solidFill>
                <a:latin typeface="+mj-lt"/>
                <a:ea typeface="+mj-ea"/>
                <a:cs typeface="+mj-cs"/>
              </a:rPr>
              <a:t>NICE Guidelines</a:t>
            </a: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41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DAE68A6-B465-0E31-9E7E-5BA84FDDC434}"/>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Standards for complex and simple devices</a:t>
            </a:r>
          </a:p>
        </p:txBody>
      </p:sp>
      <p:sp>
        <p:nvSpPr>
          <p:cNvPr id="3" name="Text Placeholder 2">
            <a:extLst>
              <a:ext uri="{FF2B5EF4-FFF2-40B4-BE49-F238E27FC236}">
                <a16:creationId xmlns:a16="http://schemas.microsoft.com/office/drawing/2014/main" id="{EA07F99C-E89F-0B7C-E46F-B2C657D4ADE8}"/>
              </a:ext>
            </a:extLst>
          </p:cNvPr>
          <p:cNvSpPr>
            <a:spLocks noGrp="1"/>
          </p:cNvSpPr>
          <p:nvPr>
            <p:ph type="body" idx="1"/>
          </p:nvPr>
        </p:nvSpPr>
        <p:spPr>
          <a:xfrm>
            <a:off x="660042" y="806824"/>
            <a:ext cx="2919738" cy="1494117"/>
          </a:xfrm>
        </p:spPr>
        <p:txBody>
          <a:bodyPr vert="horz" lIns="91440" tIns="45720" rIns="91440" bIns="45720" rtlCol="0" anchor="b">
            <a:normAutofit/>
          </a:bodyPr>
          <a:lstStyle/>
          <a:p>
            <a:r>
              <a:rPr lang="en-US" sz="2000" kern="1200" dirty="0">
                <a:solidFill>
                  <a:srgbClr val="FFFFFF"/>
                </a:solidFill>
                <a:latin typeface="+mn-lt"/>
                <a:ea typeface="+mn-ea"/>
                <a:cs typeface="+mn-cs"/>
              </a:rPr>
              <a:t>A data entry issue?</a:t>
            </a:r>
          </a:p>
        </p:txBody>
      </p:sp>
      <p:pic>
        <p:nvPicPr>
          <p:cNvPr id="5" name="Picture 4">
            <a:extLst>
              <a:ext uri="{FF2B5EF4-FFF2-40B4-BE49-F238E27FC236}">
                <a16:creationId xmlns:a16="http://schemas.microsoft.com/office/drawing/2014/main" id="{2478C2E8-76C8-26F8-A4EF-C8B01B8B27C6}"/>
              </a:ext>
            </a:extLst>
          </p:cNvPr>
          <p:cNvPicPr>
            <a:picLocks noChangeAspect="1"/>
          </p:cNvPicPr>
          <p:nvPr/>
        </p:nvPicPr>
        <p:blipFill>
          <a:blip r:embed="rId2"/>
          <a:stretch>
            <a:fillRect/>
          </a:stretch>
        </p:blipFill>
        <p:spPr>
          <a:xfrm>
            <a:off x="4502428" y="1617203"/>
            <a:ext cx="7225748" cy="3623594"/>
          </a:xfrm>
          <a:prstGeom prst="rect">
            <a:avLst/>
          </a:prstGeom>
        </p:spPr>
      </p:pic>
    </p:spTree>
    <p:extLst>
      <p:ext uri="{BB962C8B-B14F-4D97-AF65-F5344CB8AC3E}">
        <p14:creationId xmlns:p14="http://schemas.microsoft.com/office/powerpoint/2010/main" val="2459043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4AF9F27-2C79-9D44-E0D0-7379BD648F88}"/>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NICE – Compliance Sinus Node Disease</a:t>
            </a:r>
          </a:p>
        </p:txBody>
      </p:sp>
      <p:sp>
        <p:nvSpPr>
          <p:cNvPr id="3" name="Text Placeholder 2">
            <a:extLst>
              <a:ext uri="{FF2B5EF4-FFF2-40B4-BE49-F238E27FC236}">
                <a16:creationId xmlns:a16="http://schemas.microsoft.com/office/drawing/2014/main" id="{388ED481-0B00-60FB-1418-5C69FB3DFA77}"/>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a:extLst>
              <a:ext uri="{FF2B5EF4-FFF2-40B4-BE49-F238E27FC236}">
                <a16:creationId xmlns:a16="http://schemas.microsoft.com/office/drawing/2014/main" id="{C9E43CC3-ECC5-380D-A670-D814DAEDF8EF}"/>
              </a:ext>
            </a:extLst>
          </p:cNvPr>
          <p:cNvPicPr>
            <a:picLocks noChangeAspect="1"/>
          </p:cNvPicPr>
          <p:nvPr/>
        </p:nvPicPr>
        <p:blipFill>
          <a:blip r:embed="rId2"/>
          <a:stretch>
            <a:fillRect/>
          </a:stretch>
        </p:blipFill>
        <p:spPr>
          <a:xfrm>
            <a:off x="4502428" y="1514321"/>
            <a:ext cx="7225748" cy="3829357"/>
          </a:xfrm>
          <a:prstGeom prst="rect">
            <a:avLst/>
          </a:prstGeom>
        </p:spPr>
      </p:pic>
    </p:spTree>
    <p:extLst>
      <p:ext uri="{BB962C8B-B14F-4D97-AF65-F5344CB8AC3E}">
        <p14:creationId xmlns:p14="http://schemas.microsoft.com/office/powerpoint/2010/main" val="17762833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8805EE3-67CA-C179-9FB7-C90B6E0D220D}"/>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NICE Compliance – AV Block</a:t>
            </a:r>
          </a:p>
        </p:txBody>
      </p:sp>
      <p:sp>
        <p:nvSpPr>
          <p:cNvPr id="3" name="Text Placeholder 2">
            <a:extLst>
              <a:ext uri="{FF2B5EF4-FFF2-40B4-BE49-F238E27FC236}">
                <a16:creationId xmlns:a16="http://schemas.microsoft.com/office/drawing/2014/main" id="{87B6ACBA-B827-4B84-CA6D-685E45815F49}"/>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a:extLst>
              <a:ext uri="{FF2B5EF4-FFF2-40B4-BE49-F238E27FC236}">
                <a16:creationId xmlns:a16="http://schemas.microsoft.com/office/drawing/2014/main" id="{4B0852A0-B229-1333-131B-202DCE24DA6C}"/>
              </a:ext>
            </a:extLst>
          </p:cNvPr>
          <p:cNvPicPr>
            <a:picLocks noChangeAspect="1"/>
          </p:cNvPicPr>
          <p:nvPr/>
        </p:nvPicPr>
        <p:blipFill>
          <a:blip r:embed="rId3"/>
          <a:stretch>
            <a:fillRect/>
          </a:stretch>
        </p:blipFill>
        <p:spPr>
          <a:xfrm>
            <a:off x="4502428" y="1514321"/>
            <a:ext cx="7225748" cy="3829357"/>
          </a:xfrm>
          <a:prstGeom prst="rect">
            <a:avLst/>
          </a:prstGeom>
        </p:spPr>
      </p:pic>
    </p:spTree>
    <p:extLst>
      <p:ext uri="{BB962C8B-B14F-4D97-AF65-F5344CB8AC3E}">
        <p14:creationId xmlns:p14="http://schemas.microsoft.com/office/powerpoint/2010/main" val="10703717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E767754-A0B5-F7D6-8A35-3F098457A35E}"/>
              </a:ext>
            </a:extLst>
          </p:cNvPr>
          <p:cNvSpPr>
            <a:spLocks noGrp="1"/>
          </p:cNvSpPr>
          <p:nvPr>
            <p:ph type="title"/>
          </p:nvPr>
        </p:nvSpPr>
        <p:spPr>
          <a:xfrm>
            <a:off x="660041" y="2767106"/>
            <a:ext cx="2880828" cy="3071906"/>
          </a:xfrm>
        </p:spPr>
        <p:txBody>
          <a:bodyPr vert="horz" lIns="91440" tIns="45720" rIns="91440" bIns="45720" rtlCol="0" anchor="t">
            <a:normAutofit fontScale="90000"/>
          </a:bodyPr>
          <a:lstStyle/>
          <a:p>
            <a:r>
              <a:rPr lang="en-US" sz="4000" kern="1200" dirty="0">
                <a:solidFill>
                  <a:srgbClr val="FFFFFF"/>
                </a:solidFill>
                <a:latin typeface="+mj-lt"/>
                <a:ea typeface="+mj-ea"/>
                <a:cs typeface="+mj-cs"/>
              </a:rPr>
              <a:t>NICE Compliance – Appropriate Pacemaker Type</a:t>
            </a:r>
          </a:p>
        </p:txBody>
      </p:sp>
      <p:sp>
        <p:nvSpPr>
          <p:cNvPr id="3" name="Text Placeholder 2">
            <a:extLst>
              <a:ext uri="{FF2B5EF4-FFF2-40B4-BE49-F238E27FC236}">
                <a16:creationId xmlns:a16="http://schemas.microsoft.com/office/drawing/2014/main" id="{5875D174-4DA1-1826-BF9F-5A1897563378}"/>
              </a:ext>
            </a:extLst>
          </p:cNvPr>
          <p:cNvSpPr>
            <a:spLocks noGrp="1"/>
          </p:cNvSpPr>
          <p:nvPr>
            <p:ph type="body" idx="1"/>
          </p:nvPr>
        </p:nvSpPr>
        <p:spPr>
          <a:xfrm>
            <a:off x="660042" y="806824"/>
            <a:ext cx="2919738" cy="1494117"/>
          </a:xfrm>
        </p:spPr>
        <p:txBody>
          <a:bodyPr vert="horz" lIns="91440" tIns="45720" rIns="91440" bIns="45720" rtlCol="0" anchor="b">
            <a:normAutofit/>
          </a:bodyPr>
          <a:lstStyle/>
          <a:p>
            <a:endParaRPr lang="en-US" sz="2000" kern="1200">
              <a:solidFill>
                <a:srgbClr val="FFFFFF"/>
              </a:solidFill>
              <a:latin typeface="+mn-lt"/>
              <a:ea typeface="+mn-ea"/>
              <a:cs typeface="+mn-cs"/>
            </a:endParaRPr>
          </a:p>
        </p:txBody>
      </p:sp>
      <p:pic>
        <p:nvPicPr>
          <p:cNvPr id="5" name="Picture 4" descr="Chart, bar chart&#10;&#10;Description automatically generated">
            <a:extLst>
              <a:ext uri="{FF2B5EF4-FFF2-40B4-BE49-F238E27FC236}">
                <a16:creationId xmlns:a16="http://schemas.microsoft.com/office/drawing/2014/main" id="{E4ED1587-132B-5830-95AD-8E007F1B5CCF}"/>
              </a:ext>
            </a:extLst>
          </p:cNvPr>
          <p:cNvPicPr>
            <a:picLocks noChangeAspect="1"/>
          </p:cNvPicPr>
          <p:nvPr/>
        </p:nvPicPr>
        <p:blipFill>
          <a:blip r:embed="rId2"/>
          <a:stretch>
            <a:fillRect/>
          </a:stretch>
        </p:blipFill>
        <p:spPr>
          <a:xfrm>
            <a:off x="4502428" y="1020417"/>
            <a:ext cx="7225748" cy="4817165"/>
          </a:xfrm>
          <a:prstGeom prst="rect">
            <a:avLst/>
          </a:prstGeom>
        </p:spPr>
      </p:pic>
    </p:spTree>
    <p:extLst>
      <p:ext uri="{BB962C8B-B14F-4D97-AF65-F5344CB8AC3E}">
        <p14:creationId xmlns:p14="http://schemas.microsoft.com/office/powerpoint/2010/main" val="31703779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84CC30C290334F8F2D4D6AFC9A12E5" ma:contentTypeVersion="20" ma:contentTypeDescription="Create a new document." ma:contentTypeScope="" ma:versionID="562766c7c6fc5d01cc4f960654ef53bd">
  <xsd:schema xmlns:xsd="http://www.w3.org/2001/XMLSchema" xmlns:xs="http://www.w3.org/2001/XMLSchema" xmlns:p="http://schemas.microsoft.com/office/2006/metadata/properties" xmlns:ns2="c87ab028-8257-48fa-bbf6-93c162f87ccb" xmlns:ns3="8c0ec423-5f39-4cd1-9015-37fc60afb156" targetNamespace="http://schemas.microsoft.com/office/2006/metadata/properties" ma:root="true" ma:fieldsID="b4c69cb0e09ab330cd8464a81a01e82c" ns2:_="" ns3:_="">
    <xsd:import namespace="c87ab028-8257-48fa-bbf6-93c162f87ccb"/>
    <xsd:import namespace="8c0ec423-5f39-4cd1-9015-37fc60afb156"/>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3:Numbe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7ab028-8257-48fa-bbf6-93c162f87cc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6" nillable="true" ma:displayName="Taxonomy Catch All Column" ma:hidden="true" ma:list="{af84e715-a139-431f-967b-1ba19f8f2abf}" ma:internalName="TaxCatchAll" ma:showField="CatchAllData" ma:web="c87ab028-8257-48fa-bbf6-93c162f87cc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c0ec423-5f39-4cd1-9015-37fc60afb156"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description="" ma:internalName="MediaServiceAutoTags" ma:readOnly="true">
      <xsd:simpleType>
        <xsd:restriction base="dms:Text"/>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Number" ma:index="18" nillable="true" ma:displayName="Number" ma:internalName="Number">
      <xsd:simpleType>
        <xsd:restriction base="dms:Number"/>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5e3038f7-01d3-45c6-9ff3-08a5a011bcb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c0ec423-5f39-4cd1-9015-37fc60afb156">
      <Terms xmlns="http://schemas.microsoft.com/office/infopath/2007/PartnerControls"/>
    </lcf76f155ced4ddcb4097134ff3c332f>
    <Number xmlns="8c0ec423-5f39-4cd1-9015-37fc60afb156" xsi:nil="true"/>
    <TaxCatchAll xmlns="c87ab028-8257-48fa-bbf6-93c162f87ccb" xsi:nil="true"/>
  </documentManagement>
</p:properties>
</file>

<file path=customXml/itemProps1.xml><?xml version="1.0" encoding="utf-8"?>
<ds:datastoreItem xmlns:ds="http://schemas.openxmlformats.org/officeDocument/2006/customXml" ds:itemID="{6DC08AA9-81D4-4F91-B13E-1524CF3E6251}"/>
</file>

<file path=customXml/itemProps2.xml><?xml version="1.0" encoding="utf-8"?>
<ds:datastoreItem xmlns:ds="http://schemas.openxmlformats.org/officeDocument/2006/customXml" ds:itemID="{58BD2747-A827-49AC-AFB1-96401BF68A9C}">
  <ds:schemaRefs>
    <ds:schemaRef ds:uri="http://schemas.microsoft.com/sharepoint/v3/contenttype/forms"/>
  </ds:schemaRefs>
</ds:datastoreItem>
</file>

<file path=customXml/itemProps3.xml><?xml version="1.0" encoding="utf-8"?>
<ds:datastoreItem xmlns:ds="http://schemas.openxmlformats.org/officeDocument/2006/customXml" ds:itemID="{5D7EBD00-196C-44ED-89CF-020B83EDEDAE}">
  <ds:schemaRefs>
    <ds:schemaRef ds:uri="http://schemas.microsoft.com/office/2006/metadata/properties"/>
    <ds:schemaRef ds:uri="http://schemas.openxmlformats.org/package/2006/metadata/core-properties"/>
    <ds:schemaRef ds:uri="http://schemas.microsoft.com/office/2006/documentManagement/types"/>
    <ds:schemaRef ds:uri="http://purl.org/dc/dcmitype/"/>
    <ds:schemaRef ds:uri="http://purl.org/dc/elements/1.1/"/>
    <ds:schemaRef ds:uri="http://www.w3.org/XML/1998/namespace"/>
    <ds:schemaRef ds:uri="http://schemas.microsoft.com/office/infopath/2007/PartnerControls"/>
    <ds:schemaRef ds:uri="0e2b15c8-92b0-4273-a371-459f09c04329"/>
    <ds:schemaRef ds:uri="a99d81a8-c2eb-4d39-bffb-4a7fa7cee23c"/>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57637</TotalTime>
  <Words>6629</Words>
  <Application>Microsoft Office PowerPoint</Application>
  <PresentationFormat>Widescreen</PresentationFormat>
  <Paragraphs>1545</Paragraphs>
  <Slides>121</Slides>
  <Notes>53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121</vt:i4>
      </vt:variant>
    </vt:vector>
  </HeadingPairs>
  <TitlesOfParts>
    <vt:vector size="131" baseType="lpstr">
      <vt:lpstr>Arial</vt:lpstr>
      <vt:lpstr>BlinkMacSystemFont</vt:lpstr>
      <vt:lpstr>Calibri</vt:lpstr>
      <vt:lpstr>Calibri Light</vt:lpstr>
      <vt:lpstr>Cambria Math</vt:lpstr>
      <vt:lpstr>DIN 2014 Bold</vt:lpstr>
      <vt:lpstr>Helvetica</vt:lpstr>
      <vt:lpstr>Nexus Sans</vt:lpstr>
      <vt:lpstr>Office Theme</vt:lpstr>
      <vt:lpstr>Office Theme 2013 - 2022</vt:lpstr>
      <vt:lpstr>Devices and Ablations NICOR 2023 Report</vt:lpstr>
      <vt:lpstr>Conflicts of interest  (past 3 years)</vt:lpstr>
      <vt:lpstr>Structure</vt:lpstr>
      <vt:lpstr>1st April 2021 – 31st March 2022</vt:lpstr>
      <vt:lpstr>NICOR – National Institute for Cardiovascular Outcomes Research</vt:lpstr>
      <vt:lpstr>PowerPoint Presentation</vt:lpstr>
      <vt:lpstr>Procedure Numbers</vt:lpstr>
      <vt:lpstr>Definitions </vt:lpstr>
      <vt:lpstr>Ablation</vt:lpstr>
      <vt:lpstr>Devices</vt:lpstr>
      <vt:lpstr>All device procedures over time</vt:lpstr>
      <vt:lpstr>All device procedures over time</vt:lpstr>
      <vt:lpstr>All device procedures over time</vt:lpstr>
      <vt:lpstr>Device Procedures</vt:lpstr>
      <vt:lpstr>Procedures in more detail</vt:lpstr>
      <vt:lpstr>Reported Activity – England &amp; Wales</vt:lpstr>
      <vt:lpstr>Annual device numbers</vt:lpstr>
      <vt:lpstr>Devices over time</vt:lpstr>
      <vt:lpstr>Devices as a proportion of activity</vt:lpstr>
      <vt:lpstr>Devices – Total Implants</vt:lpstr>
      <vt:lpstr>Devices per million population</vt:lpstr>
      <vt:lpstr>Ablation</vt:lpstr>
      <vt:lpstr>It’s the same for ablations. But even more so.</vt:lpstr>
      <vt:lpstr>Projections</vt:lpstr>
      <vt:lpstr>Recovery in ablation numbers by region</vt:lpstr>
      <vt:lpstr>Yearly Ablation Numbers</vt:lpstr>
      <vt:lpstr>AVNRT</vt:lpstr>
      <vt:lpstr>Accessory Pathways</vt:lpstr>
      <vt:lpstr>Simple – Multi-target Ablation</vt:lpstr>
      <vt:lpstr>AV Node Ablation</vt:lpstr>
      <vt:lpstr>Typical Atrial Flutter</vt:lpstr>
      <vt:lpstr>AF Ablation</vt:lpstr>
      <vt:lpstr>Cryoablation for AF</vt:lpstr>
      <vt:lpstr>Ectopic Atrial Tachycardia / Intra-Atrial Re-Entry Tachycardia</vt:lpstr>
      <vt:lpstr>PVCs and Focal VT</vt:lpstr>
      <vt:lpstr>VT Ablation - Scar</vt:lpstr>
      <vt:lpstr>Congenital Heart Disease Ablation </vt:lpstr>
      <vt:lpstr>“New” Technology</vt:lpstr>
      <vt:lpstr>Complex device implants – new implants and upgrades</vt:lpstr>
      <vt:lpstr>Subcutaneous ICDs</vt:lpstr>
      <vt:lpstr>Leadless Cardiac Pacemakers</vt:lpstr>
      <vt:lpstr>Cryoablation in AF</vt:lpstr>
      <vt:lpstr>No data on pulsed field ablation</vt:lpstr>
      <vt:lpstr>Data Completeness –  Devices   Target = ≥90%</vt:lpstr>
      <vt:lpstr>Data Completeness - Devices</vt:lpstr>
      <vt:lpstr>Demographic Fields Completeness - Devices</vt:lpstr>
      <vt:lpstr>Percentage completeness of various fields</vt:lpstr>
      <vt:lpstr>GMC Field Completeness</vt:lpstr>
      <vt:lpstr>Clinical Simple Fields Completeness</vt:lpstr>
      <vt:lpstr>Clinical Complex Fields Completeness</vt:lpstr>
      <vt:lpstr>Procedure field completeness</vt:lpstr>
      <vt:lpstr>Validation Trends</vt:lpstr>
      <vt:lpstr>Validation Against Generator</vt:lpstr>
      <vt:lpstr>Data Completeness – Ablation   Target = ≥90%</vt:lpstr>
      <vt:lpstr>Demographics</vt:lpstr>
      <vt:lpstr>Clinical (Simple)</vt:lpstr>
      <vt:lpstr>Clinical (Complex)</vt:lpstr>
      <vt:lpstr>GMC</vt:lpstr>
      <vt:lpstr>Procedure details</vt:lpstr>
      <vt:lpstr>Ablation Validity</vt:lpstr>
      <vt:lpstr>Hospital Volumes</vt:lpstr>
      <vt:lpstr>Hospitals Meeting Standards</vt:lpstr>
      <vt:lpstr>Hospitals Meeting Standards</vt:lpstr>
      <vt:lpstr>Hospitals Meeting Standards - Pacemakers</vt:lpstr>
      <vt:lpstr>Hospitals Meeting Standards - Complex</vt:lpstr>
      <vt:lpstr>Device Implant Count – Low Volume Centres</vt:lpstr>
      <vt:lpstr>Hospital Volumes Over Time</vt:lpstr>
      <vt:lpstr>Hospital Volumes</vt:lpstr>
      <vt:lpstr>Hospitals Meeting Standards</vt:lpstr>
      <vt:lpstr>Hospitals Meeting Standards – All Ablation</vt:lpstr>
      <vt:lpstr>Quality Standard (5) – Catheter Ablation. Centres. </vt:lpstr>
      <vt:lpstr>Quality Standard (6) – AF Ablation. Centres.</vt:lpstr>
      <vt:lpstr>Quality Standard (6) – AF Ablation. Centres.</vt:lpstr>
      <vt:lpstr>Operator Volumes - Devices</vt:lpstr>
      <vt:lpstr>Note</vt:lpstr>
      <vt:lpstr>Operator Volumes</vt:lpstr>
      <vt:lpstr>PowerPoint Presentation</vt:lpstr>
      <vt:lpstr>Trainees – all device implants/upgrades</vt:lpstr>
      <vt:lpstr>Trainees – complex device implant/upgrades</vt:lpstr>
      <vt:lpstr>PowerPoint Presentation</vt:lpstr>
      <vt:lpstr>All Device Implants/Upgrades, All Operators</vt:lpstr>
      <vt:lpstr>All Device Implants/Upgrades, Excluding Trainees</vt:lpstr>
      <vt:lpstr>All Device Implants/Upgrades, Trainees</vt:lpstr>
      <vt:lpstr>All Device Implants/Upgrades, divided by trainees and the remainder</vt:lpstr>
      <vt:lpstr>Complex Implants/Upgrades, All Operators </vt:lpstr>
      <vt:lpstr>Complex Device Implants/Upgrades, Excluding Trainees</vt:lpstr>
      <vt:lpstr>Complex Device Implants/Upgrades, Trainees</vt:lpstr>
      <vt:lpstr>Complex Implants/Upgrades, Trainees and the remainder</vt:lpstr>
      <vt:lpstr>Operator Volumes - Ablations</vt:lpstr>
      <vt:lpstr>PowerPoint Presentation</vt:lpstr>
      <vt:lpstr>Operators – Number of Procedures</vt:lpstr>
      <vt:lpstr>Ablations and Operators 2021-22</vt:lpstr>
      <vt:lpstr>Trainees and Ablation</vt:lpstr>
      <vt:lpstr>Trainees and Ablation</vt:lpstr>
      <vt:lpstr>NICE Guidelines</vt:lpstr>
      <vt:lpstr>Standards for complex and simple devices</vt:lpstr>
      <vt:lpstr>NICE – Compliance Sinus Node Disease</vt:lpstr>
      <vt:lpstr>NICE Compliance – AV Block</vt:lpstr>
      <vt:lpstr>NICE Compliance – Appropriate Pacemaker Type</vt:lpstr>
      <vt:lpstr>NICE Primary Prevention ICDs</vt:lpstr>
      <vt:lpstr>NICE ICDs Secondary Prevention</vt:lpstr>
      <vt:lpstr>NICE Compliance – Appropriate ICD Type</vt:lpstr>
      <vt:lpstr>Re-intervention rates</vt:lpstr>
      <vt:lpstr>Reintervention rates - devices</vt:lpstr>
      <vt:lpstr>Legend - Explanation</vt:lpstr>
      <vt:lpstr>Pacemaker Reintervention rates</vt:lpstr>
      <vt:lpstr>Complex Device Reintervention rates</vt:lpstr>
      <vt:lpstr>Reintervention rates for ablation procedures, 2015/16 to 2020/21</vt:lpstr>
      <vt:lpstr>Reintervention rates for ablation procedures, 2015/16 to 2020/21</vt:lpstr>
      <vt:lpstr>PowerPoint Presentation</vt:lpstr>
      <vt:lpstr>PowerPoint Presentation</vt:lpstr>
      <vt:lpstr>Reintervention Rates</vt:lpstr>
      <vt:lpstr>Reintervention Rates</vt:lpstr>
      <vt:lpstr>Reintervention Rates</vt:lpstr>
      <vt:lpstr>1-Year Simple Atrial Re-Intervention Rate</vt:lpstr>
      <vt:lpstr>2-Year Simple Atrial Re-Intervention Rate</vt:lpstr>
      <vt:lpstr>1-Year Complex Atrial Re-Intervention Rates</vt:lpstr>
      <vt:lpstr>2-Year Complex Atrial Re-Intervention</vt:lpstr>
      <vt:lpstr>1-Year Complex Ventricular Re-Intervention Rates</vt:lpstr>
      <vt:lpstr>2-Year Complex Ventricular Re-Intervention Rates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Ablation Data</dc:title>
  <dc:creator>Mark Dayer</dc:creator>
  <cp:lastModifiedBy>COLSTON, Sarah (NHS ARDEN AND GREATER EAST MIDLANDS COMMISSIONING SUPPORT UNIT)</cp:lastModifiedBy>
  <cp:revision>83</cp:revision>
  <dcterms:created xsi:type="dcterms:W3CDTF">2023-01-23T21:15:47Z</dcterms:created>
  <dcterms:modified xsi:type="dcterms:W3CDTF">2023-06-07T16:27:39Z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0x010100E484CC30C290334F8F2D4D6AFC9A12E5</vt:lpwstr>
  </property>
</Properties>
</file>