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 id="2147483660" r:id="rId5"/>
  </p:sldMasterIdLst>
  <p:notesMasterIdLst>
    <p:notesMasterId r:id="rId127"/>
  </p:notesMasterIdLst>
  <p:sldIdLst>
    <p:sldId id="256" r:id="rId6"/>
    <p:sldId id="469" r:id="rId7"/>
    <p:sldId id="468" r:id="rId8"/>
    <p:sldId id="456" r:id="rId9"/>
    <p:sldId id="455" r:id="rId10"/>
    <p:sldId id="495" r:id="rId11"/>
    <p:sldId id="458" r:id="rId12"/>
    <p:sldId id="490" r:id="rId13"/>
    <p:sldId id="491" r:id="rId14"/>
    <p:sldId id="493" r:id="rId15"/>
    <p:sldId id="379" r:id="rId16"/>
    <p:sldId id="459" r:id="rId17"/>
    <p:sldId id="460" r:id="rId18"/>
    <p:sldId id="380" r:id="rId19"/>
    <p:sldId id="355" r:id="rId20"/>
    <p:sldId id="345" r:id="rId21"/>
    <p:sldId id="353" r:id="rId22"/>
    <p:sldId id="341" r:id="rId23"/>
    <p:sldId id="352" r:id="rId24"/>
    <p:sldId id="436" r:id="rId25"/>
    <p:sldId id="371" r:id="rId26"/>
    <p:sldId id="387" r:id="rId27"/>
    <p:sldId id="461" r:id="rId28"/>
    <p:sldId id="465" r:id="rId29"/>
    <p:sldId id="466" r:id="rId30"/>
    <p:sldId id="389" r:id="rId31"/>
    <p:sldId id="391" r:id="rId32"/>
    <p:sldId id="392" r:id="rId33"/>
    <p:sldId id="393" r:id="rId34"/>
    <p:sldId id="394" r:id="rId35"/>
    <p:sldId id="395" r:id="rId36"/>
    <p:sldId id="396" r:id="rId37"/>
    <p:sldId id="397" r:id="rId38"/>
    <p:sldId id="398" r:id="rId39"/>
    <p:sldId id="399" r:id="rId40"/>
    <p:sldId id="400" r:id="rId41"/>
    <p:sldId id="401" r:id="rId42"/>
    <p:sldId id="467" r:id="rId43"/>
    <p:sldId id="450" r:id="rId44"/>
    <p:sldId id="452" r:id="rId45"/>
    <p:sldId id="451" r:id="rId46"/>
    <p:sldId id="454" r:id="rId47"/>
    <p:sldId id="492" r:id="rId48"/>
    <p:sldId id="473" r:id="rId49"/>
    <p:sldId id="349" r:id="rId50"/>
    <p:sldId id="369" r:id="rId51"/>
    <p:sldId id="358" r:id="rId52"/>
    <p:sldId id="372" r:id="rId53"/>
    <p:sldId id="362" r:id="rId54"/>
    <p:sldId id="361" r:id="rId55"/>
    <p:sldId id="378" r:id="rId56"/>
    <p:sldId id="375" r:id="rId57"/>
    <p:sldId id="350" r:id="rId58"/>
    <p:sldId id="402" r:id="rId59"/>
    <p:sldId id="403" r:id="rId60"/>
    <p:sldId id="404" r:id="rId61"/>
    <p:sldId id="405" r:id="rId62"/>
    <p:sldId id="406" r:id="rId63"/>
    <p:sldId id="407" r:id="rId64"/>
    <p:sldId id="409" r:id="rId65"/>
    <p:sldId id="385" r:id="rId66"/>
    <p:sldId id="440" r:id="rId67"/>
    <p:sldId id="439" r:id="rId68"/>
    <p:sldId id="433" r:id="rId69"/>
    <p:sldId id="432" r:id="rId70"/>
    <p:sldId id="370" r:id="rId71"/>
    <p:sldId id="354" r:id="rId72"/>
    <p:sldId id="477" r:id="rId73"/>
    <p:sldId id="494" r:id="rId74"/>
    <p:sldId id="411" r:id="rId75"/>
    <p:sldId id="412" r:id="rId76"/>
    <p:sldId id="413" r:id="rId77"/>
    <p:sldId id="414" r:id="rId78"/>
    <p:sldId id="470" r:id="rId79"/>
    <p:sldId id="496" r:id="rId80"/>
    <p:sldId id="344" r:id="rId81"/>
    <p:sldId id="447" r:id="rId82"/>
    <p:sldId id="474" r:id="rId83"/>
    <p:sldId id="475" r:id="rId84"/>
    <p:sldId id="338" r:id="rId85"/>
    <p:sldId id="364" r:id="rId86"/>
    <p:sldId id="365" r:id="rId87"/>
    <p:sldId id="368" r:id="rId88"/>
    <p:sldId id="434" r:id="rId89"/>
    <p:sldId id="366" r:id="rId90"/>
    <p:sldId id="367" r:id="rId91"/>
    <p:sldId id="376" r:id="rId92"/>
    <p:sldId id="435" r:id="rId93"/>
    <p:sldId id="476" r:id="rId94"/>
    <p:sldId id="471" r:id="rId95"/>
    <p:sldId id="423" r:id="rId96"/>
    <p:sldId id="424" r:id="rId97"/>
    <p:sldId id="425" r:id="rId98"/>
    <p:sldId id="426" r:id="rId99"/>
    <p:sldId id="478" r:id="rId100"/>
    <p:sldId id="446" r:id="rId101"/>
    <p:sldId id="445" r:id="rId102"/>
    <p:sldId id="444" r:id="rId103"/>
    <p:sldId id="360" r:id="rId104"/>
    <p:sldId id="443" r:id="rId105"/>
    <p:sldId id="442" r:id="rId106"/>
    <p:sldId id="359" r:id="rId107"/>
    <p:sldId id="428" r:id="rId108"/>
    <p:sldId id="441" r:id="rId109"/>
    <p:sldId id="416" r:id="rId110"/>
    <p:sldId id="438" r:id="rId111"/>
    <p:sldId id="429" r:id="rId112"/>
    <p:sldId id="449" r:id="rId113"/>
    <p:sldId id="481" r:id="rId114"/>
    <p:sldId id="497" r:id="rId115"/>
    <p:sldId id="498" r:id="rId116"/>
    <p:sldId id="479" r:id="rId117"/>
    <p:sldId id="480" r:id="rId118"/>
    <p:sldId id="415" r:id="rId119"/>
    <p:sldId id="417" r:id="rId120"/>
    <p:sldId id="418" r:id="rId121"/>
    <p:sldId id="419" r:id="rId122"/>
    <p:sldId id="420" r:id="rId123"/>
    <p:sldId id="421" r:id="rId124"/>
    <p:sldId id="422" r:id="rId125"/>
    <p:sldId id="482" r:id="rId12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472C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A2D6113-C9DF-43AF-8E81-52D0E3D3E3A4}" v="2" dt="2023-06-07T16:27:34.981"/>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8FD4443E-F989-4FC4-A0C8-D5A2AF1F390B}" styleName="Dark Style 1 - Accent 5">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5"/>
          </a:solidFill>
        </a:fill>
      </a:tcStyle>
    </a:wholeTbl>
    <a:band1H>
      <a:tcStyle>
        <a:tcBdr/>
        <a:fill>
          <a:solidFill>
            <a:schemeClr val="accent5">
              <a:shade val="60000"/>
            </a:schemeClr>
          </a:solidFill>
        </a:fill>
      </a:tcStyle>
    </a:band1H>
    <a:band1V>
      <a:tcStyle>
        <a:tcBdr/>
        <a:fill>
          <a:solidFill>
            <a:schemeClr val="accent5">
              <a:shade val="60000"/>
            </a:schemeClr>
          </a:solidFill>
        </a:fill>
      </a:tcStyle>
    </a:band1V>
    <a:lastCol>
      <a:tcTxStyle b="on"/>
      <a:tcStyle>
        <a:tcBdr>
          <a:left>
            <a:ln w="25400" cmpd="sng">
              <a:solidFill>
                <a:schemeClr val="lt1"/>
              </a:solidFill>
            </a:ln>
          </a:left>
        </a:tcBdr>
        <a:fill>
          <a:solidFill>
            <a:schemeClr val="accent5">
              <a:shade val="60000"/>
            </a:schemeClr>
          </a:solidFill>
        </a:fill>
      </a:tcStyle>
    </a:lastCol>
    <a:firstCol>
      <a:tcTxStyle b="on"/>
      <a:tcStyle>
        <a:tcBdr>
          <a:right>
            <a:ln w="25400" cmpd="sng">
              <a:solidFill>
                <a:schemeClr val="lt1"/>
              </a:solidFill>
            </a:ln>
          </a:right>
        </a:tcBdr>
        <a:fill>
          <a:solidFill>
            <a:schemeClr val="accent5">
              <a:shade val="60000"/>
            </a:schemeClr>
          </a:solidFill>
        </a:fill>
      </a:tcStyle>
    </a:firstCol>
    <a:lastRow>
      <a:tcTxStyle b="on"/>
      <a:tcStyle>
        <a:tcBdr>
          <a:top>
            <a:ln w="25400" cmpd="sng">
              <a:solidFill>
                <a:schemeClr val="lt1"/>
              </a:solidFill>
            </a:ln>
          </a:top>
        </a:tcBdr>
        <a:fill>
          <a:solidFill>
            <a:schemeClr val="accent5">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8799B23B-EC83-4686-B30A-512413B5E67A}" styleName="Light Style 3 - Acc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7317"/>
    <p:restoredTop sz="92330"/>
  </p:normalViewPr>
  <p:slideViewPr>
    <p:cSldViewPr snapToGrid="0">
      <p:cViewPr varScale="1">
        <p:scale>
          <a:sx n="105" d="100"/>
          <a:sy n="105" d="100"/>
        </p:scale>
        <p:origin x="1272" y="108"/>
      </p:cViewPr>
      <p:guideLst/>
    </p:cSldViewPr>
  </p:slideViewPr>
  <p:outlineViewPr>
    <p:cViewPr>
      <p:scale>
        <a:sx n="33" d="100"/>
        <a:sy n="33" d="100"/>
      </p:scale>
      <p:origin x="0" y="-46136"/>
    </p:cViewPr>
  </p:outlineViewPr>
  <p:notesTextViewPr>
    <p:cViewPr>
      <p:scale>
        <a:sx n="1" d="1"/>
        <a:sy n="1" d="1"/>
      </p:scale>
      <p:origin x="0" y="0"/>
    </p:cViewPr>
  </p:notesTextViewPr>
  <p:sorterViewPr>
    <p:cViewPr>
      <p:scale>
        <a:sx n="1" d="1"/>
        <a:sy n="1" d="1"/>
      </p:scale>
      <p:origin x="0" y="0"/>
    </p:cViewPr>
  </p:sorterViewPr>
  <p:gridSpacing cx="72008" cy="72008"/>
</p:viewPr>
</file>

<file path=ppt/_rels/presentation.xml.rels><?xml version="1.0" encoding="UTF-8" standalone="yes"?>
<Relationships xmlns="http://schemas.openxmlformats.org/package/2006/relationships"><Relationship Id="rId117" Type="http://schemas.openxmlformats.org/officeDocument/2006/relationships/slide" Target="slides/slide112.xml"/><Relationship Id="rId21" Type="http://schemas.openxmlformats.org/officeDocument/2006/relationships/slide" Target="slides/slide16.xml"/><Relationship Id="rId42" Type="http://schemas.openxmlformats.org/officeDocument/2006/relationships/slide" Target="slides/slide37.xml"/><Relationship Id="rId63" Type="http://schemas.openxmlformats.org/officeDocument/2006/relationships/slide" Target="slides/slide58.xml"/><Relationship Id="rId84" Type="http://schemas.openxmlformats.org/officeDocument/2006/relationships/slide" Target="slides/slide79.xml"/><Relationship Id="rId16" Type="http://schemas.openxmlformats.org/officeDocument/2006/relationships/slide" Target="slides/slide11.xml"/><Relationship Id="rId107" Type="http://schemas.openxmlformats.org/officeDocument/2006/relationships/slide" Target="slides/slide102.xml"/><Relationship Id="rId11" Type="http://schemas.openxmlformats.org/officeDocument/2006/relationships/slide" Target="slides/slide6.xml"/><Relationship Id="rId32" Type="http://schemas.openxmlformats.org/officeDocument/2006/relationships/slide" Target="slides/slide27.xml"/><Relationship Id="rId37" Type="http://schemas.openxmlformats.org/officeDocument/2006/relationships/slide" Target="slides/slide32.xml"/><Relationship Id="rId53" Type="http://schemas.openxmlformats.org/officeDocument/2006/relationships/slide" Target="slides/slide48.xml"/><Relationship Id="rId58" Type="http://schemas.openxmlformats.org/officeDocument/2006/relationships/slide" Target="slides/slide53.xml"/><Relationship Id="rId74" Type="http://schemas.openxmlformats.org/officeDocument/2006/relationships/slide" Target="slides/slide69.xml"/><Relationship Id="rId79" Type="http://schemas.openxmlformats.org/officeDocument/2006/relationships/slide" Target="slides/slide74.xml"/><Relationship Id="rId102" Type="http://schemas.openxmlformats.org/officeDocument/2006/relationships/slide" Target="slides/slide97.xml"/><Relationship Id="rId123" Type="http://schemas.openxmlformats.org/officeDocument/2006/relationships/slide" Target="slides/slide118.xml"/><Relationship Id="rId128" Type="http://schemas.openxmlformats.org/officeDocument/2006/relationships/presProps" Target="presProps.xml"/><Relationship Id="rId5" Type="http://schemas.openxmlformats.org/officeDocument/2006/relationships/slideMaster" Target="slideMasters/slideMaster2.xml"/><Relationship Id="rId90" Type="http://schemas.openxmlformats.org/officeDocument/2006/relationships/slide" Target="slides/slide85.xml"/><Relationship Id="rId95" Type="http://schemas.openxmlformats.org/officeDocument/2006/relationships/slide" Target="slides/slide90.xml"/><Relationship Id="rId22" Type="http://schemas.openxmlformats.org/officeDocument/2006/relationships/slide" Target="slides/slide17.xml"/><Relationship Id="rId27" Type="http://schemas.openxmlformats.org/officeDocument/2006/relationships/slide" Target="slides/slide22.xml"/><Relationship Id="rId43" Type="http://schemas.openxmlformats.org/officeDocument/2006/relationships/slide" Target="slides/slide38.xml"/><Relationship Id="rId48" Type="http://schemas.openxmlformats.org/officeDocument/2006/relationships/slide" Target="slides/slide43.xml"/><Relationship Id="rId64" Type="http://schemas.openxmlformats.org/officeDocument/2006/relationships/slide" Target="slides/slide59.xml"/><Relationship Id="rId69" Type="http://schemas.openxmlformats.org/officeDocument/2006/relationships/slide" Target="slides/slide64.xml"/><Relationship Id="rId113" Type="http://schemas.openxmlformats.org/officeDocument/2006/relationships/slide" Target="slides/slide108.xml"/><Relationship Id="rId118" Type="http://schemas.openxmlformats.org/officeDocument/2006/relationships/slide" Target="slides/slide113.xml"/><Relationship Id="rId80" Type="http://schemas.openxmlformats.org/officeDocument/2006/relationships/slide" Target="slides/slide75.xml"/><Relationship Id="rId85" Type="http://schemas.openxmlformats.org/officeDocument/2006/relationships/slide" Target="slides/slide80.xml"/><Relationship Id="rId12" Type="http://schemas.openxmlformats.org/officeDocument/2006/relationships/slide" Target="slides/slide7.xml"/><Relationship Id="rId17" Type="http://schemas.openxmlformats.org/officeDocument/2006/relationships/slide" Target="slides/slide12.xml"/><Relationship Id="rId33" Type="http://schemas.openxmlformats.org/officeDocument/2006/relationships/slide" Target="slides/slide28.xml"/><Relationship Id="rId38" Type="http://schemas.openxmlformats.org/officeDocument/2006/relationships/slide" Target="slides/slide33.xml"/><Relationship Id="rId59" Type="http://schemas.openxmlformats.org/officeDocument/2006/relationships/slide" Target="slides/slide54.xml"/><Relationship Id="rId103" Type="http://schemas.openxmlformats.org/officeDocument/2006/relationships/slide" Target="slides/slide98.xml"/><Relationship Id="rId108" Type="http://schemas.openxmlformats.org/officeDocument/2006/relationships/slide" Target="slides/slide103.xml"/><Relationship Id="rId124" Type="http://schemas.openxmlformats.org/officeDocument/2006/relationships/slide" Target="slides/slide119.xml"/><Relationship Id="rId129" Type="http://schemas.openxmlformats.org/officeDocument/2006/relationships/viewProps" Target="viewProps.xml"/><Relationship Id="rId54" Type="http://schemas.openxmlformats.org/officeDocument/2006/relationships/slide" Target="slides/slide49.xml"/><Relationship Id="rId70" Type="http://schemas.openxmlformats.org/officeDocument/2006/relationships/slide" Target="slides/slide65.xml"/><Relationship Id="rId75" Type="http://schemas.openxmlformats.org/officeDocument/2006/relationships/slide" Target="slides/slide70.xml"/><Relationship Id="rId91" Type="http://schemas.openxmlformats.org/officeDocument/2006/relationships/slide" Target="slides/slide86.xml"/><Relationship Id="rId96" Type="http://schemas.openxmlformats.org/officeDocument/2006/relationships/slide" Target="slides/slide91.xml"/><Relationship Id="rId1" Type="http://schemas.openxmlformats.org/officeDocument/2006/relationships/customXml" Target="../customXml/item1.xml"/><Relationship Id="rId6" Type="http://schemas.openxmlformats.org/officeDocument/2006/relationships/slide" Target="slides/slide1.xml"/><Relationship Id="rId23" Type="http://schemas.openxmlformats.org/officeDocument/2006/relationships/slide" Target="slides/slide18.xml"/><Relationship Id="rId28" Type="http://schemas.openxmlformats.org/officeDocument/2006/relationships/slide" Target="slides/slide23.xml"/><Relationship Id="rId49" Type="http://schemas.openxmlformats.org/officeDocument/2006/relationships/slide" Target="slides/slide44.xml"/><Relationship Id="rId114" Type="http://schemas.openxmlformats.org/officeDocument/2006/relationships/slide" Target="slides/slide109.xml"/><Relationship Id="rId119" Type="http://schemas.openxmlformats.org/officeDocument/2006/relationships/slide" Target="slides/slide114.xml"/><Relationship Id="rId44" Type="http://schemas.openxmlformats.org/officeDocument/2006/relationships/slide" Target="slides/slide39.xml"/><Relationship Id="rId60" Type="http://schemas.openxmlformats.org/officeDocument/2006/relationships/slide" Target="slides/slide55.xml"/><Relationship Id="rId65" Type="http://schemas.openxmlformats.org/officeDocument/2006/relationships/slide" Target="slides/slide60.xml"/><Relationship Id="rId81" Type="http://schemas.openxmlformats.org/officeDocument/2006/relationships/slide" Target="slides/slide76.xml"/><Relationship Id="rId86" Type="http://schemas.openxmlformats.org/officeDocument/2006/relationships/slide" Target="slides/slide81.xml"/><Relationship Id="rId130" Type="http://schemas.openxmlformats.org/officeDocument/2006/relationships/theme" Target="theme/theme1.xml"/><Relationship Id="rId13" Type="http://schemas.openxmlformats.org/officeDocument/2006/relationships/slide" Target="slides/slide8.xml"/><Relationship Id="rId18" Type="http://schemas.openxmlformats.org/officeDocument/2006/relationships/slide" Target="slides/slide13.xml"/><Relationship Id="rId39" Type="http://schemas.openxmlformats.org/officeDocument/2006/relationships/slide" Target="slides/slide34.xml"/><Relationship Id="rId109" Type="http://schemas.openxmlformats.org/officeDocument/2006/relationships/slide" Target="slides/slide104.xml"/><Relationship Id="rId34" Type="http://schemas.openxmlformats.org/officeDocument/2006/relationships/slide" Target="slides/slide29.xml"/><Relationship Id="rId50" Type="http://schemas.openxmlformats.org/officeDocument/2006/relationships/slide" Target="slides/slide45.xml"/><Relationship Id="rId55" Type="http://schemas.openxmlformats.org/officeDocument/2006/relationships/slide" Target="slides/slide50.xml"/><Relationship Id="rId76" Type="http://schemas.openxmlformats.org/officeDocument/2006/relationships/slide" Target="slides/slide71.xml"/><Relationship Id="rId97" Type="http://schemas.openxmlformats.org/officeDocument/2006/relationships/slide" Target="slides/slide92.xml"/><Relationship Id="rId104" Type="http://schemas.openxmlformats.org/officeDocument/2006/relationships/slide" Target="slides/slide99.xml"/><Relationship Id="rId120" Type="http://schemas.openxmlformats.org/officeDocument/2006/relationships/slide" Target="slides/slide115.xml"/><Relationship Id="rId125" Type="http://schemas.openxmlformats.org/officeDocument/2006/relationships/slide" Target="slides/slide120.xml"/><Relationship Id="rId7" Type="http://schemas.openxmlformats.org/officeDocument/2006/relationships/slide" Target="slides/slide2.xml"/><Relationship Id="rId71" Type="http://schemas.openxmlformats.org/officeDocument/2006/relationships/slide" Target="slides/slide66.xml"/><Relationship Id="rId92" Type="http://schemas.openxmlformats.org/officeDocument/2006/relationships/slide" Target="slides/slide87.xml"/><Relationship Id="rId2" Type="http://schemas.openxmlformats.org/officeDocument/2006/relationships/customXml" Target="../customXml/item2.xml"/><Relationship Id="rId29" Type="http://schemas.openxmlformats.org/officeDocument/2006/relationships/slide" Target="slides/slide24.xml"/><Relationship Id="rId24" Type="http://schemas.openxmlformats.org/officeDocument/2006/relationships/slide" Target="slides/slide19.xml"/><Relationship Id="rId40" Type="http://schemas.openxmlformats.org/officeDocument/2006/relationships/slide" Target="slides/slide35.xml"/><Relationship Id="rId45" Type="http://schemas.openxmlformats.org/officeDocument/2006/relationships/slide" Target="slides/slide40.xml"/><Relationship Id="rId66" Type="http://schemas.openxmlformats.org/officeDocument/2006/relationships/slide" Target="slides/slide61.xml"/><Relationship Id="rId87" Type="http://schemas.openxmlformats.org/officeDocument/2006/relationships/slide" Target="slides/slide82.xml"/><Relationship Id="rId110" Type="http://schemas.openxmlformats.org/officeDocument/2006/relationships/slide" Target="slides/slide105.xml"/><Relationship Id="rId115" Type="http://schemas.openxmlformats.org/officeDocument/2006/relationships/slide" Target="slides/slide110.xml"/><Relationship Id="rId131" Type="http://schemas.openxmlformats.org/officeDocument/2006/relationships/tableStyles" Target="tableStyles.xml"/><Relationship Id="rId61" Type="http://schemas.openxmlformats.org/officeDocument/2006/relationships/slide" Target="slides/slide56.xml"/><Relationship Id="rId82" Type="http://schemas.openxmlformats.org/officeDocument/2006/relationships/slide" Target="slides/slide77.xml"/><Relationship Id="rId19" Type="http://schemas.openxmlformats.org/officeDocument/2006/relationships/slide" Target="slides/slide14.xml"/><Relationship Id="rId14" Type="http://schemas.openxmlformats.org/officeDocument/2006/relationships/slide" Target="slides/slide9.xml"/><Relationship Id="rId30" Type="http://schemas.openxmlformats.org/officeDocument/2006/relationships/slide" Target="slides/slide25.xml"/><Relationship Id="rId35" Type="http://schemas.openxmlformats.org/officeDocument/2006/relationships/slide" Target="slides/slide30.xml"/><Relationship Id="rId56" Type="http://schemas.openxmlformats.org/officeDocument/2006/relationships/slide" Target="slides/slide51.xml"/><Relationship Id="rId77" Type="http://schemas.openxmlformats.org/officeDocument/2006/relationships/slide" Target="slides/slide72.xml"/><Relationship Id="rId100" Type="http://schemas.openxmlformats.org/officeDocument/2006/relationships/slide" Target="slides/slide95.xml"/><Relationship Id="rId105" Type="http://schemas.openxmlformats.org/officeDocument/2006/relationships/slide" Target="slides/slide100.xml"/><Relationship Id="rId126" Type="http://schemas.openxmlformats.org/officeDocument/2006/relationships/slide" Target="slides/slide121.xml"/><Relationship Id="rId8" Type="http://schemas.openxmlformats.org/officeDocument/2006/relationships/slide" Target="slides/slide3.xml"/><Relationship Id="rId51" Type="http://schemas.openxmlformats.org/officeDocument/2006/relationships/slide" Target="slides/slide46.xml"/><Relationship Id="rId72" Type="http://schemas.openxmlformats.org/officeDocument/2006/relationships/slide" Target="slides/slide67.xml"/><Relationship Id="rId93" Type="http://schemas.openxmlformats.org/officeDocument/2006/relationships/slide" Target="slides/slide88.xml"/><Relationship Id="rId98" Type="http://schemas.openxmlformats.org/officeDocument/2006/relationships/slide" Target="slides/slide93.xml"/><Relationship Id="rId121" Type="http://schemas.openxmlformats.org/officeDocument/2006/relationships/slide" Target="slides/slide116.xml"/><Relationship Id="rId3" Type="http://schemas.openxmlformats.org/officeDocument/2006/relationships/customXml" Target="../customXml/item3.xml"/><Relationship Id="rId25" Type="http://schemas.openxmlformats.org/officeDocument/2006/relationships/slide" Target="slides/slide20.xml"/><Relationship Id="rId46" Type="http://schemas.openxmlformats.org/officeDocument/2006/relationships/slide" Target="slides/slide41.xml"/><Relationship Id="rId67" Type="http://schemas.openxmlformats.org/officeDocument/2006/relationships/slide" Target="slides/slide62.xml"/><Relationship Id="rId116" Type="http://schemas.openxmlformats.org/officeDocument/2006/relationships/slide" Target="slides/slide111.xml"/><Relationship Id="rId20" Type="http://schemas.openxmlformats.org/officeDocument/2006/relationships/slide" Target="slides/slide15.xml"/><Relationship Id="rId41" Type="http://schemas.openxmlformats.org/officeDocument/2006/relationships/slide" Target="slides/slide36.xml"/><Relationship Id="rId62" Type="http://schemas.openxmlformats.org/officeDocument/2006/relationships/slide" Target="slides/slide57.xml"/><Relationship Id="rId83" Type="http://schemas.openxmlformats.org/officeDocument/2006/relationships/slide" Target="slides/slide78.xml"/><Relationship Id="rId88" Type="http://schemas.openxmlformats.org/officeDocument/2006/relationships/slide" Target="slides/slide83.xml"/><Relationship Id="rId111" Type="http://schemas.openxmlformats.org/officeDocument/2006/relationships/slide" Target="slides/slide106.xml"/><Relationship Id="rId132" Type="http://schemas.microsoft.com/office/2016/11/relationships/changesInfo" Target="changesInfos/changesInfo1.xml"/><Relationship Id="rId15" Type="http://schemas.openxmlformats.org/officeDocument/2006/relationships/slide" Target="slides/slide10.xml"/><Relationship Id="rId36" Type="http://schemas.openxmlformats.org/officeDocument/2006/relationships/slide" Target="slides/slide31.xml"/><Relationship Id="rId57" Type="http://schemas.openxmlformats.org/officeDocument/2006/relationships/slide" Target="slides/slide52.xml"/><Relationship Id="rId106" Type="http://schemas.openxmlformats.org/officeDocument/2006/relationships/slide" Target="slides/slide101.xml"/><Relationship Id="rId127" Type="http://schemas.openxmlformats.org/officeDocument/2006/relationships/notesMaster" Target="notesMasters/notesMaster1.xml"/><Relationship Id="rId10" Type="http://schemas.openxmlformats.org/officeDocument/2006/relationships/slide" Target="slides/slide5.xml"/><Relationship Id="rId31" Type="http://schemas.openxmlformats.org/officeDocument/2006/relationships/slide" Target="slides/slide26.xml"/><Relationship Id="rId52" Type="http://schemas.openxmlformats.org/officeDocument/2006/relationships/slide" Target="slides/slide47.xml"/><Relationship Id="rId73" Type="http://schemas.openxmlformats.org/officeDocument/2006/relationships/slide" Target="slides/slide68.xml"/><Relationship Id="rId78" Type="http://schemas.openxmlformats.org/officeDocument/2006/relationships/slide" Target="slides/slide73.xml"/><Relationship Id="rId94" Type="http://schemas.openxmlformats.org/officeDocument/2006/relationships/slide" Target="slides/slide89.xml"/><Relationship Id="rId99" Type="http://schemas.openxmlformats.org/officeDocument/2006/relationships/slide" Target="slides/slide94.xml"/><Relationship Id="rId101" Type="http://schemas.openxmlformats.org/officeDocument/2006/relationships/slide" Target="slides/slide96.xml"/><Relationship Id="rId122" Type="http://schemas.openxmlformats.org/officeDocument/2006/relationships/slide" Target="slides/slide117.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slide" Target="slides/slide21.xml"/><Relationship Id="rId47" Type="http://schemas.openxmlformats.org/officeDocument/2006/relationships/slide" Target="slides/slide42.xml"/><Relationship Id="rId68" Type="http://schemas.openxmlformats.org/officeDocument/2006/relationships/slide" Target="slides/slide63.xml"/><Relationship Id="rId89" Type="http://schemas.openxmlformats.org/officeDocument/2006/relationships/slide" Target="slides/slide84.xml"/><Relationship Id="rId112" Type="http://schemas.openxmlformats.org/officeDocument/2006/relationships/slide" Target="slides/slide107.xml"/><Relationship Id="rId133"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OLSTON, Sarah (NHS ARDEN AND GREATER EAST MIDLANDS COMMISSIONING SUPPORT UNIT)" userId="078ea9ed-f6f4-44fe-80de-868ac787b1df" providerId="ADAL" clId="{FA2D6113-C9DF-43AF-8E81-52D0E3D3E3A4}"/>
    <pc:docChg chg="modSld">
      <pc:chgData name="COLSTON, Sarah (NHS ARDEN AND GREATER EAST MIDLANDS COMMISSIONING SUPPORT UNIT)" userId="078ea9ed-f6f4-44fe-80de-868ac787b1df" providerId="ADAL" clId="{FA2D6113-C9DF-43AF-8E81-52D0E3D3E3A4}" dt="2023-06-07T16:27:34.980" v="34" actId="20577"/>
      <pc:docMkLst>
        <pc:docMk/>
      </pc:docMkLst>
      <pc:sldChg chg="addSp modSp mod">
        <pc:chgData name="COLSTON, Sarah (NHS ARDEN AND GREATER EAST MIDLANDS COMMISSIONING SUPPORT UNIT)" userId="078ea9ed-f6f4-44fe-80de-868ac787b1df" providerId="ADAL" clId="{FA2D6113-C9DF-43AF-8E81-52D0E3D3E3A4}" dt="2023-06-07T16:24:02.782" v="6" actId="1076"/>
        <pc:sldMkLst>
          <pc:docMk/>
          <pc:sldMk cId="1034864151" sldId="256"/>
        </pc:sldMkLst>
        <pc:spChg chg="mod">
          <ac:chgData name="COLSTON, Sarah (NHS ARDEN AND GREATER EAST MIDLANDS COMMISSIONING SUPPORT UNIT)" userId="078ea9ed-f6f4-44fe-80de-868ac787b1df" providerId="ADAL" clId="{FA2D6113-C9DF-43AF-8E81-52D0E3D3E3A4}" dt="2023-06-07T16:22:37.230" v="0" actId="2711"/>
          <ac:spMkLst>
            <pc:docMk/>
            <pc:sldMk cId="1034864151" sldId="256"/>
            <ac:spMk id="2" creationId="{36F12B14-53AC-EECE-6CCB-1E2AD453CAEE}"/>
          </ac:spMkLst>
        </pc:spChg>
        <pc:spChg chg="mod">
          <ac:chgData name="COLSTON, Sarah (NHS ARDEN AND GREATER EAST MIDLANDS COMMISSIONING SUPPORT UNIT)" userId="078ea9ed-f6f4-44fe-80de-868ac787b1df" providerId="ADAL" clId="{FA2D6113-C9DF-43AF-8E81-52D0E3D3E3A4}" dt="2023-06-07T16:23:10.582" v="1" actId="2711"/>
          <ac:spMkLst>
            <pc:docMk/>
            <pc:sldMk cId="1034864151" sldId="256"/>
            <ac:spMk id="3" creationId="{F2260B00-630B-3D71-B5F3-6FF470265543}"/>
          </ac:spMkLst>
        </pc:spChg>
        <pc:picChg chg="add mod">
          <ac:chgData name="COLSTON, Sarah (NHS ARDEN AND GREATER EAST MIDLANDS COMMISSIONING SUPPORT UNIT)" userId="078ea9ed-f6f4-44fe-80de-868ac787b1df" providerId="ADAL" clId="{FA2D6113-C9DF-43AF-8E81-52D0E3D3E3A4}" dt="2023-06-07T16:24:02.782" v="6" actId="1076"/>
          <ac:picMkLst>
            <pc:docMk/>
            <pc:sldMk cId="1034864151" sldId="256"/>
            <ac:picMk id="5" creationId="{CD0ED5F5-A1D1-997C-C5AF-26D059176C2D}"/>
          </ac:picMkLst>
        </pc:picChg>
      </pc:sldChg>
      <pc:sldChg chg="modSp">
        <pc:chgData name="COLSTON, Sarah (NHS ARDEN AND GREATER EAST MIDLANDS COMMISSIONING SUPPORT UNIT)" userId="078ea9ed-f6f4-44fe-80de-868ac787b1df" providerId="ADAL" clId="{FA2D6113-C9DF-43AF-8E81-52D0E3D3E3A4}" dt="2023-06-07T16:27:34.980" v="34" actId="20577"/>
        <pc:sldMkLst>
          <pc:docMk/>
          <pc:sldMk cId="1895015208" sldId="349"/>
        </pc:sldMkLst>
        <pc:spChg chg="mod">
          <ac:chgData name="COLSTON, Sarah (NHS ARDEN AND GREATER EAST MIDLANDS COMMISSIONING SUPPORT UNIT)" userId="078ea9ed-f6f4-44fe-80de-868ac787b1df" providerId="ADAL" clId="{FA2D6113-C9DF-43AF-8E81-52D0E3D3E3A4}" dt="2023-06-07T16:27:34.980" v="34" actId="20577"/>
          <ac:spMkLst>
            <pc:docMk/>
            <pc:sldMk cId="1895015208" sldId="349"/>
            <ac:spMk id="7" creationId="{1191F516-0129-0CD2-2E3C-D6C4E94D435C}"/>
          </ac:spMkLst>
        </pc:spChg>
      </pc:sldChg>
      <pc:sldChg chg="modSp mod">
        <pc:chgData name="COLSTON, Sarah (NHS ARDEN AND GREATER EAST MIDLANDS COMMISSIONING SUPPORT UNIT)" userId="078ea9ed-f6f4-44fe-80de-868ac787b1df" providerId="ADAL" clId="{FA2D6113-C9DF-43AF-8E81-52D0E3D3E3A4}" dt="2023-06-07T16:25:59.099" v="25" actId="20577"/>
        <pc:sldMkLst>
          <pc:docMk/>
          <pc:sldMk cId="2508947102" sldId="387"/>
        </pc:sldMkLst>
        <pc:spChg chg="mod">
          <ac:chgData name="COLSTON, Sarah (NHS ARDEN AND GREATER EAST MIDLANDS COMMISSIONING SUPPORT UNIT)" userId="078ea9ed-f6f4-44fe-80de-868ac787b1df" providerId="ADAL" clId="{FA2D6113-C9DF-43AF-8E81-52D0E3D3E3A4}" dt="2023-06-07T16:25:59.099" v="25" actId="20577"/>
          <ac:spMkLst>
            <pc:docMk/>
            <pc:sldMk cId="2508947102" sldId="387"/>
            <ac:spMk id="3" creationId="{267F6D3C-6A82-7C87-0921-C11BC3D0EEC0}"/>
          </ac:spMkLst>
        </pc:spChg>
      </pc:sldChg>
      <pc:sldChg chg="modSp mod">
        <pc:chgData name="COLSTON, Sarah (NHS ARDEN AND GREATER EAST MIDLANDS COMMISSIONING SUPPORT UNIT)" userId="078ea9ed-f6f4-44fe-80de-868ac787b1df" providerId="ADAL" clId="{FA2D6113-C9DF-43AF-8E81-52D0E3D3E3A4}" dt="2023-06-07T16:27:03.155" v="32" actId="20577"/>
        <pc:sldMkLst>
          <pc:docMk/>
          <pc:sldMk cId="1690744187" sldId="397"/>
        </pc:sldMkLst>
        <pc:spChg chg="mod">
          <ac:chgData name="COLSTON, Sarah (NHS ARDEN AND GREATER EAST MIDLANDS COMMISSIONING SUPPORT UNIT)" userId="078ea9ed-f6f4-44fe-80de-868ac787b1df" providerId="ADAL" clId="{FA2D6113-C9DF-43AF-8E81-52D0E3D3E3A4}" dt="2023-06-07T16:27:03.155" v="32" actId="20577"/>
          <ac:spMkLst>
            <pc:docMk/>
            <pc:sldMk cId="1690744187" sldId="397"/>
            <ac:spMk id="9" creationId="{D1E35ADA-6E01-9039-F510-02709DCCE02A}"/>
          </ac:spMkLst>
        </pc:spChg>
      </pc:sldChg>
      <pc:sldChg chg="modSp mod">
        <pc:chgData name="COLSTON, Sarah (NHS ARDEN AND GREATER EAST MIDLANDS COMMISSIONING SUPPORT UNIT)" userId="078ea9ed-f6f4-44fe-80de-868ac787b1df" providerId="ADAL" clId="{FA2D6113-C9DF-43AF-8E81-52D0E3D3E3A4}" dt="2023-06-07T16:27:16.775" v="33" actId="20577"/>
        <pc:sldMkLst>
          <pc:docMk/>
          <pc:sldMk cId="631269923" sldId="401"/>
        </pc:sldMkLst>
        <pc:spChg chg="mod">
          <ac:chgData name="COLSTON, Sarah (NHS ARDEN AND GREATER EAST MIDLANDS COMMISSIONING SUPPORT UNIT)" userId="078ea9ed-f6f4-44fe-80de-868ac787b1df" providerId="ADAL" clId="{FA2D6113-C9DF-43AF-8E81-52D0E3D3E3A4}" dt="2023-06-07T16:27:16.775" v="33" actId="20577"/>
          <ac:spMkLst>
            <pc:docMk/>
            <pc:sldMk cId="631269923" sldId="401"/>
            <ac:spMk id="9" creationId="{790E045E-AAA1-C3B4-B964-468870A85449}"/>
          </ac:spMkLst>
        </pc:spChg>
      </pc:sldChg>
      <pc:sldChg chg="modSp mod">
        <pc:chgData name="COLSTON, Sarah (NHS ARDEN AND GREATER EAST MIDLANDS COMMISSIONING SUPPORT UNIT)" userId="078ea9ed-f6f4-44fe-80de-868ac787b1df" providerId="ADAL" clId="{FA2D6113-C9DF-43AF-8E81-52D0E3D3E3A4}" dt="2023-06-07T16:26:22.050" v="31" actId="20577"/>
        <pc:sldMkLst>
          <pc:docMk/>
          <pc:sldMk cId="674139612" sldId="493"/>
        </pc:sldMkLst>
        <pc:spChg chg="mod">
          <ac:chgData name="COLSTON, Sarah (NHS ARDEN AND GREATER EAST MIDLANDS COMMISSIONING SUPPORT UNIT)" userId="078ea9ed-f6f4-44fe-80de-868ac787b1df" providerId="ADAL" clId="{FA2D6113-C9DF-43AF-8E81-52D0E3D3E3A4}" dt="2023-06-07T16:26:22.050" v="31" actId="20577"/>
          <ac:spMkLst>
            <pc:docMk/>
            <pc:sldMk cId="674139612" sldId="493"/>
            <ac:spMk id="3" creationId="{267F6D3C-6A82-7C87-0921-C11BC3D0EEC0}"/>
          </ac:spMkLst>
        </pc:spChg>
      </pc:sldChg>
    </pc:docChg>
  </pc:docChgLst>
</pc:chgInfo>
</file>

<file path=ppt/charts/_rels/chart1.xml.rels><?xml version="1.0" encoding="UTF-8" standalone="yes"?>
<Relationships xmlns="http://schemas.openxmlformats.org/package/2006/relationships"><Relationship Id="rId3" Type="http://schemas.openxmlformats.org/officeDocument/2006/relationships/oleObject" Target="file:///\\Users\markdayer\Desktop\NICOR%202023%20Report\Projected%20Ablation%20Numbers.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Users\markdayer\Desktop\NICOR%202023%20Report\Report%202023\GMC%20Numbers%20and%20Quality%20Standards.xlsx"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file:///\\Users\markdayer\Desktop\NICOR%202023%20Report\Report%202023\3%20Year%20Data%20GMC.xlsx" TargetMode="External"/><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oleObject" Target="file:///\\Users\markdayer\Desktop\NICOR%202023%20Report\Report%202023\3%20Year%20Data%20GMC.xlsx" TargetMode="External"/><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oleObject" Target="file:///\\Users\markdayer\Desktop\NICOR%202023%20Report\Report%202023\3%20Year%20Data%20GMC.xlsx" TargetMode="External"/><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oleObject" Target="file:///\\Users\markdayer\Desktop\NICOR%202023%20Report\Report%202023\3%20Year%20Data%20GMC.xlsx" TargetMode="External"/><Relationship Id="rId2" Type="http://schemas.microsoft.com/office/2011/relationships/chartColorStyle" Target="colors6.xml"/><Relationship Id="rId1" Type="http://schemas.microsoft.com/office/2011/relationships/chartStyle" Target="style6.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0" i="0" u="none" strike="noStrike" kern="1200" spc="0" baseline="0">
                <a:solidFill>
                  <a:schemeClr val="tx1">
                    <a:lumMod val="65000"/>
                    <a:lumOff val="35000"/>
                  </a:schemeClr>
                </a:solidFill>
                <a:latin typeface="+mn-lt"/>
                <a:ea typeface="+mn-ea"/>
                <a:cs typeface="+mn-cs"/>
              </a:defRPr>
            </a:pPr>
            <a:r>
              <a:rPr lang="en-GB" sz="1600"/>
              <a:t>Total Ablation Numbers - Actual vs. Projected</a:t>
            </a:r>
          </a:p>
        </c:rich>
      </c:tx>
      <c:layout>
        <c:manualLayout>
          <c:xMode val="edge"/>
          <c:yMode val="edge"/>
          <c:x val="0.15961738627236621"/>
          <c:y val="8.0901510373866906E-2"/>
        </c:manualLayout>
      </c:layout>
      <c:overlay val="0"/>
      <c:spPr>
        <a:noFill/>
        <a:ln>
          <a:noFill/>
        </a:ln>
        <a:effectLst/>
      </c:spPr>
      <c:txPr>
        <a:bodyPr rot="0" spcFirstLastPara="1" vertOverflow="ellipsis" vert="horz" wrap="square" anchor="ctr" anchorCtr="1"/>
        <a:lstStyle/>
        <a:p>
          <a:pPr>
            <a:defRPr sz="1600" b="0" i="0" u="none" strike="noStrike" kern="1200" spc="0" baseline="0">
              <a:solidFill>
                <a:schemeClr val="tx1">
                  <a:lumMod val="65000"/>
                  <a:lumOff val="35000"/>
                </a:schemeClr>
              </a:solidFill>
              <a:latin typeface="+mn-lt"/>
              <a:ea typeface="+mn-ea"/>
              <a:cs typeface="+mn-cs"/>
            </a:defRPr>
          </a:pPr>
          <a:endParaRPr lang="en-US"/>
        </a:p>
      </c:txPr>
    </c:title>
    <c:autoTitleDeleted val="0"/>
    <c:view3D>
      <c:rotX val="15"/>
      <c:rotY val="20"/>
      <c:depthPercent val="100"/>
      <c:rAngAx val="1"/>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bar3DChart>
        <c:barDir val="col"/>
        <c:grouping val="standard"/>
        <c:varyColors val="0"/>
        <c:ser>
          <c:idx val="0"/>
          <c:order val="0"/>
          <c:tx>
            <c:v>Actual</c:v>
          </c:tx>
          <c:spPr>
            <a:solidFill>
              <a:schemeClr val="accent1"/>
            </a:solidFill>
            <a:ln>
              <a:noFill/>
            </a:ln>
            <a:effectLst/>
            <a:sp3d/>
          </c:spPr>
          <c:invertIfNegative val="0"/>
          <c:cat>
            <c:strRef>
              <c:f>Data!$B$1:$I$1</c:f>
              <c:strCache>
                <c:ptCount val="8"/>
                <c:pt idx="0">
                  <c:v>2014/15</c:v>
                </c:pt>
                <c:pt idx="1">
                  <c:v>2015/16</c:v>
                </c:pt>
                <c:pt idx="2">
                  <c:v>2016/17</c:v>
                </c:pt>
                <c:pt idx="3">
                  <c:v>2017/18</c:v>
                </c:pt>
                <c:pt idx="4">
                  <c:v>2018/19</c:v>
                </c:pt>
                <c:pt idx="5">
                  <c:v>2019/20</c:v>
                </c:pt>
                <c:pt idx="6">
                  <c:v>2020/21</c:v>
                </c:pt>
                <c:pt idx="7">
                  <c:v>2021/22</c:v>
                </c:pt>
              </c:strCache>
            </c:strRef>
          </c:cat>
          <c:val>
            <c:numRef>
              <c:f>Data!$B$6:$I$6</c:f>
              <c:numCache>
                <c:formatCode>#,##0</c:formatCode>
                <c:ptCount val="8"/>
                <c:pt idx="0">
                  <c:v>15769</c:v>
                </c:pt>
                <c:pt idx="1">
                  <c:v>17847</c:v>
                </c:pt>
                <c:pt idx="2">
                  <c:v>18758</c:v>
                </c:pt>
                <c:pt idx="3">
                  <c:v>19209</c:v>
                </c:pt>
                <c:pt idx="4">
                  <c:v>19867</c:v>
                </c:pt>
                <c:pt idx="5">
                  <c:v>20408</c:v>
                </c:pt>
                <c:pt idx="6">
                  <c:v>13340</c:v>
                </c:pt>
                <c:pt idx="7">
                  <c:v>18187</c:v>
                </c:pt>
              </c:numCache>
            </c:numRef>
          </c:val>
          <c:extLst>
            <c:ext xmlns:c16="http://schemas.microsoft.com/office/drawing/2014/chart" uri="{C3380CC4-5D6E-409C-BE32-E72D297353CC}">
              <c16:uniqueId val="{00000000-534C-3C4C-B973-8E23F8F44303}"/>
            </c:ext>
          </c:extLst>
        </c:ser>
        <c:ser>
          <c:idx val="1"/>
          <c:order val="1"/>
          <c:tx>
            <c:v>Projected (2015)</c:v>
          </c:tx>
          <c:spPr>
            <a:solidFill>
              <a:schemeClr val="accent2"/>
            </a:solidFill>
            <a:ln>
              <a:noFill/>
            </a:ln>
            <a:effectLst/>
            <a:sp3d/>
          </c:spPr>
          <c:invertIfNegative val="0"/>
          <c:val>
            <c:numRef>
              <c:f>Data!$B$7:$I$7</c:f>
              <c:numCache>
                <c:formatCode>#,##0</c:formatCode>
                <c:ptCount val="8"/>
                <c:pt idx="0">
                  <c:v>15769</c:v>
                </c:pt>
                <c:pt idx="1">
                  <c:v>17847</c:v>
                </c:pt>
                <c:pt idx="2">
                  <c:v>18578</c:v>
                </c:pt>
                <c:pt idx="3">
                  <c:v>19209</c:v>
                </c:pt>
                <c:pt idx="4">
                  <c:v>19867</c:v>
                </c:pt>
                <c:pt idx="5">
                  <c:v>20408</c:v>
                </c:pt>
                <c:pt idx="6">
                  <c:v>21087</c:v>
                </c:pt>
                <c:pt idx="7">
                  <c:v>21710</c:v>
                </c:pt>
              </c:numCache>
            </c:numRef>
          </c:val>
          <c:extLst>
            <c:ext xmlns:c16="http://schemas.microsoft.com/office/drawing/2014/chart" uri="{C3380CC4-5D6E-409C-BE32-E72D297353CC}">
              <c16:uniqueId val="{00000001-534C-3C4C-B973-8E23F8F44303}"/>
            </c:ext>
          </c:extLst>
        </c:ser>
        <c:dLbls>
          <c:showLegendKey val="0"/>
          <c:showVal val="0"/>
          <c:showCatName val="0"/>
          <c:showSerName val="0"/>
          <c:showPercent val="0"/>
          <c:showBubbleSize val="0"/>
        </c:dLbls>
        <c:gapWidth val="150"/>
        <c:shape val="box"/>
        <c:axId val="772469136"/>
        <c:axId val="772628272"/>
        <c:axId val="410853120"/>
      </c:bar3DChart>
      <c:catAx>
        <c:axId val="772469136"/>
        <c:scaling>
          <c:orientation val="minMax"/>
        </c:scaling>
        <c:delete val="0"/>
        <c:axPos val="b"/>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772628272"/>
        <c:crosses val="autoZero"/>
        <c:auto val="1"/>
        <c:lblAlgn val="ctr"/>
        <c:lblOffset val="100"/>
        <c:noMultiLvlLbl val="0"/>
      </c:catAx>
      <c:valAx>
        <c:axId val="772628272"/>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crossAx val="772469136"/>
        <c:crosses val="autoZero"/>
        <c:crossBetween val="between"/>
      </c:valAx>
      <c:serAx>
        <c:axId val="410853120"/>
        <c:scaling>
          <c:orientation val="minMax"/>
        </c:scaling>
        <c:delete val="1"/>
        <c:axPos val="b"/>
        <c:majorTickMark val="none"/>
        <c:minorTickMark val="none"/>
        <c:tickLblPos val="nextTo"/>
        <c:crossAx val="772628272"/>
        <c:crosses val="autoZero"/>
      </c:serAx>
      <c:dTable>
        <c:showHorzBorder val="1"/>
        <c:showVertBorder val="1"/>
        <c:showOutline val="1"/>
        <c:showKeys val="1"/>
        <c:spPr>
          <a:noFill/>
          <a:ln w="9525" cap="flat" cmpd="sng" algn="ctr">
            <a:solidFill>
              <a:schemeClr val="tx1">
                <a:lumMod val="15000"/>
                <a:lumOff val="85000"/>
              </a:schemeClr>
            </a:solidFill>
            <a:round/>
          </a:ln>
          <a:effectLst/>
        </c:spPr>
        <c:txPr>
          <a:bodyPr rot="0" spcFirstLastPara="1" vertOverflow="ellipsis" vert="horz" wrap="square" anchor="ctr" anchorCtr="1"/>
          <a:lstStyle/>
          <a:p>
            <a:pPr rtl="0">
              <a:defRPr sz="900" b="0" i="0" u="none" strike="noStrike" kern="1200" baseline="0">
                <a:solidFill>
                  <a:schemeClr val="tx1">
                    <a:lumMod val="65000"/>
                    <a:lumOff val="35000"/>
                  </a:schemeClr>
                </a:solidFill>
                <a:latin typeface="+mn-lt"/>
                <a:ea typeface="+mn-ea"/>
                <a:cs typeface="+mn-cs"/>
              </a:defRPr>
            </a:pPr>
            <a:endParaRPr lang="en-US"/>
          </a:p>
        </c:txPr>
      </c:dTable>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15"/>
      <c:rotY val="20"/>
      <c:depthPercent val="100"/>
      <c:rAngAx val="1"/>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bar3DChart>
        <c:barDir val="col"/>
        <c:grouping val="standard"/>
        <c:varyColors val="0"/>
        <c:ser>
          <c:idx val="0"/>
          <c:order val="0"/>
          <c:tx>
            <c:v>2021-22</c:v>
          </c:tx>
          <c:spPr>
            <a:solidFill>
              <a:schemeClr val="accent2"/>
            </a:solidFill>
            <a:ln>
              <a:noFill/>
            </a:ln>
            <a:effectLst/>
            <a:sp3d/>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'2021-22 - Data'!$P$42:$P$53</c:f>
              <c:strCache>
                <c:ptCount val="12"/>
                <c:pt idx="0">
                  <c:v>1-24</c:v>
                </c:pt>
                <c:pt idx="1">
                  <c:v>25-49</c:v>
                </c:pt>
                <c:pt idx="2">
                  <c:v>50-74</c:v>
                </c:pt>
                <c:pt idx="3">
                  <c:v>75-99</c:v>
                </c:pt>
                <c:pt idx="4">
                  <c:v>100-124</c:v>
                </c:pt>
                <c:pt idx="5">
                  <c:v>125-149</c:v>
                </c:pt>
                <c:pt idx="6">
                  <c:v>150-174</c:v>
                </c:pt>
                <c:pt idx="7">
                  <c:v>175-199</c:v>
                </c:pt>
                <c:pt idx="8">
                  <c:v>200-224</c:v>
                </c:pt>
                <c:pt idx="9">
                  <c:v>225-249</c:v>
                </c:pt>
                <c:pt idx="10">
                  <c:v>250-274</c:v>
                </c:pt>
                <c:pt idx="11">
                  <c:v>275-299</c:v>
                </c:pt>
              </c:strCache>
            </c:strRef>
          </c:cat>
          <c:val>
            <c:numRef>
              <c:f>'2021-22 - Data'!$R$42:$R$53</c:f>
              <c:numCache>
                <c:formatCode>General</c:formatCode>
                <c:ptCount val="12"/>
                <c:pt idx="0">
                  <c:v>161</c:v>
                </c:pt>
                <c:pt idx="1">
                  <c:v>49</c:v>
                </c:pt>
                <c:pt idx="2">
                  <c:v>61</c:v>
                </c:pt>
                <c:pt idx="3">
                  <c:v>43</c:v>
                </c:pt>
                <c:pt idx="4">
                  <c:v>42</c:v>
                </c:pt>
                <c:pt idx="5">
                  <c:v>30</c:v>
                </c:pt>
                <c:pt idx="6">
                  <c:v>20</c:v>
                </c:pt>
                <c:pt idx="7">
                  <c:v>7</c:v>
                </c:pt>
                <c:pt idx="8">
                  <c:v>5</c:v>
                </c:pt>
                <c:pt idx="9">
                  <c:v>2</c:v>
                </c:pt>
                <c:pt idx="10">
                  <c:v>1</c:v>
                </c:pt>
                <c:pt idx="11">
                  <c:v>1</c:v>
                </c:pt>
              </c:numCache>
            </c:numRef>
          </c:val>
          <c:extLst>
            <c:ext xmlns:c16="http://schemas.microsoft.com/office/drawing/2014/chart" uri="{C3380CC4-5D6E-409C-BE32-E72D297353CC}">
              <c16:uniqueId val="{00000000-1B7B-0046-8D40-C3CDB65AA381}"/>
            </c:ext>
          </c:extLst>
        </c:ser>
        <c:dLbls>
          <c:showLegendKey val="0"/>
          <c:showVal val="0"/>
          <c:showCatName val="0"/>
          <c:showSerName val="0"/>
          <c:showPercent val="0"/>
          <c:showBubbleSize val="0"/>
        </c:dLbls>
        <c:gapWidth val="150"/>
        <c:shape val="box"/>
        <c:axId val="647652159"/>
        <c:axId val="2048807088"/>
        <c:axId val="2130479807"/>
      </c:bar3DChart>
      <c:catAx>
        <c:axId val="647652159"/>
        <c:scaling>
          <c:orientation val="minMax"/>
        </c:scaling>
        <c:delete val="0"/>
        <c:axPos val="b"/>
        <c:title>
          <c:tx>
            <c:rich>
              <a:bodyPr rot="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r>
                  <a:rPr lang="en-GB" sz="1400"/>
                  <a:t>Number of Ablations</a:t>
                </a:r>
              </a:p>
            </c:rich>
          </c:tx>
          <c:overlay val="0"/>
          <c:spPr>
            <a:noFill/>
            <a:ln>
              <a:noFill/>
            </a:ln>
            <a:effectLst/>
          </c:spPr>
          <c:txPr>
            <a:bodyPr rot="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crossAx val="2048807088"/>
        <c:crosses val="autoZero"/>
        <c:auto val="1"/>
        <c:lblAlgn val="ctr"/>
        <c:lblOffset val="100"/>
        <c:noMultiLvlLbl val="0"/>
      </c:catAx>
      <c:valAx>
        <c:axId val="2048807088"/>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r>
                  <a:rPr lang="en-GB" sz="1400"/>
                  <a:t>Number of Operators</a:t>
                </a:r>
              </a:p>
            </c:rich>
          </c:tx>
          <c:overlay val="0"/>
          <c:spPr>
            <a:noFill/>
            <a:ln>
              <a:noFill/>
            </a:ln>
            <a:effectLst/>
          </c:spPr>
          <c:txPr>
            <a:bodyPr rot="-54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crossAx val="647652159"/>
        <c:crosses val="autoZero"/>
        <c:crossBetween val="between"/>
      </c:valAx>
      <c:serAx>
        <c:axId val="2130479807"/>
        <c:scaling>
          <c:orientation val="minMax"/>
        </c:scaling>
        <c:delete val="1"/>
        <c:axPos val="b"/>
        <c:majorTickMark val="none"/>
        <c:minorTickMark val="none"/>
        <c:tickLblPos val="nextTo"/>
        <c:crossAx val="2048807088"/>
        <c:crosses val="autoZero"/>
      </c:ser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sz="1400"/>
              <a:t>Complex Ablation: 15-29 Procedures</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v>Ablation - 20-39</c:v>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bg1"/>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Trainees!$A$4:$A$8</c:f>
              <c:strCache>
                <c:ptCount val="5"/>
                <c:pt idx="0">
                  <c:v>2017/18</c:v>
                </c:pt>
                <c:pt idx="1">
                  <c:v>2018/19</c:v>
                </c:pt>
                <c:pt idx="2">
                  <c:v>2019/20</c:v>
                </c:pt>
                <c:pt idx="3">
                  <c:v>2020/21</c:v>
                </c:pt>
                <c:pt idx="4">
                  <c:v>2021/22</c:v>
                </c:pt>
              </c:strCache>
            </c:strRef>
          </c:cat>
          <c:val>
            <c:numRef>
              <c:f>Trainees!$E$4:$E$8</c:f>
              <c:numCache>
                <c:formatCode>General</c:formatCode>
                <c:ptCount val="5"/>
                <c:pt idx="0">
                  <c:v>4</c:v>
                </c:pt>
                <c:pt idx="1">
                  <c:v>5</c:v>
                </c:pt>
                <c:pt idx="2">
                  <c:v>7</c:v>
                </c:pt>
                <c:pt idx="3">
                  <c:v>16</c:v>
                </c:pt>
                <c:pt idx="4">
                  <c:v>13</c:v>
                </c:pt>
              </c:numCache>
            </c:numRef>
          </c:val>
          <c:extLst>
            <c:ext xmlns:c16="http://schemas.microsoft.com/office/drawing/2014/chart" uri="{C3380CC4-5D6E-409C-BE32-E72D297353CC}">
              <c16:uniqueId val="{00000000-FA03-0F45-804B-EC9838E0509A}"/>
            </c:ext>
          </c:extLst>
        </c:ser>
        <c:dLbls>
          <c:showLegendKey val="0"/>
          <c:showVal val="0"/>
          <c:showCatName val="0"/>
          <c:showSerName val="0"/>
          <c:showPercent val="0"/>
          <c:showBubbleSize val="0"/>
        </c:dLbls>
        <c:gapWidth val="50"/>
        <c:axId val="235259807"/>
        <c:axId val="383388351"/>
      </c:barChart>
      <c:catAx>
        <c:axId val="235259807"/>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383388351"/>
        <c:crosses val="autoZero"/>
        <c:auto val="1"/>
        <c:lblAlgn val="ctr"/>
        <c:lblOffset val="100"/>
        <c:noMultiLvlLbl val="0"/>
      </c:catAx>
      <c:valAx>
        <c:axId val="383388351"/>
        <c:scaling>
          <c:orientation val="minMax"/>
          <c:max val="20"/>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235259807"/>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sz="1400"/>
              <a:t>Complex Ablation: 30+ Procedures</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v>Complex Ablation 30+</c:v>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bg1"/>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Trainees!$A$4:$A$8</c:f>
              <c:strCache>
                <c:ptCount val="5"/>
                <c:pt idx="0">
                  <c:v>2017/18</c:v>
                </c:pt>
                <c:pt idx="1">
                  <c:v>2018/19</c:v>
                </c:pt>
                <c:pt idx="2">
                  <c:v>2019/20</c:v>
                </c:pt>
                <c:pt idx="3">
                  <c:v>2020/21</c:v>
                </c:pt>
                <c:pt idx="4">
                  <c:v>2021/22</c:v>
                </c:pt>
              </c:strCache>
            </c:strRef>
          </c:cat>
          <c:val>
            <c:numRef>
              <c:f>Trainees!$F$4:$F$8</c:f>
              <c:numCache>
                <c:formatCode>General</c:formatCode>
                <c:ptCount val="5"/>
                <c:pt idx="0">
                  <c:v>18</c:v>
                </c:pt>
                <c:pt idx="1">
                  <c:v>18</c:v>
                </c:pt>
                <c:pt idx="2">
                  <c:v>13</c:v>
                </c:pt>
                <c:pt idx="3">
                  <c:v>9</c:v>
                </c:pt>
                <c:pt idx="4">
                  <c:v>12</c:v>
                </c:pt>
              </c:numCache>
            </c:numRef>
          </c:val>
          <c:extLst>
            <c:ext xmlns:c16="http://schemas.microsoft.com/office/drawing/2014/chart" uri="{C3380CC4-5D6E-409C-BE32-E72D297353CC}">
              <c16:uniqueId val="{00000000-D3F8-054F-8B2B-747ABE239E0E}"/>
            </c:ext>
          </c:extLst>
        </c:ser>
        <c:dLbls>
          <c:showLegendKey val="0"/>
          <c:showVal val="0"/>
          <c:showCatName val="0"/>
          <c:showSerName val="0"/>
          <c:showPercent val="0"/>
          <c:showBubbleSize val="0"/>
        </c:dLbls>
        <c:gapWidth val="50"/>
        <c:axId val="235259807"/>
        <c:axId val="383388351"/>
      </c:barChart>
      <c:catAx>
        <c:axId val="235259807"/>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383388351"/>
        <c:crosses val="autoZero"/>
        <c:auto val="1"/>
        <c:lblAlgn val="ctr"/>
        <c:lblOffset val="100"/>
        <c:noMultiLvlLbl val="0"/>
      </c:catAx>
      <c:valAx>
        <c:axId val="383388351"/>
        <c:scaling>
          <c:orientation val="minMax"/>
          <c:max val="20"/>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235259807"/>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sz="1400"/>
              <a:t>All Ablation: 20-39 Procedures</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v>Ablation - 20-39</c:v>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bg1"/>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Trainees!$A$4:$A$8</c:f>
              <c:strCache>
                <c:ptCount val="5"/>
                <c:pt idx="0">
                  <c:v>2017/18</c:v>
                </c:pt>
                <c:pt idx="1">
                  <c:v>2018/19</c:v>
                </c:pt>
                <c:pt idx="2">
                  <c:v>2019/20</c:v>
                </c:pt>
                <c:pt idx="3">
                  <c:v>2020/21</c:v>
                </c:pt>
                <c:pt idx="4">
                  <c:v>2021/22</c:v>
                </c:pt>
              </c:strCache>
            </c:strRef>
          </c:cat>
          <c:val>
            <c:numRef>
              <c:f>Trainees!$B$4:$B$8</c:f>
              <c:numCache>
                <c:formatCode>General</c:formatCode>
                <c:ptCount val="5"/>
                <c:pt idx="0">
                  <c:v>4</c:v>
                </c:pt>
                <c:pt idx="1">
                  <c:v>7</c:v>
                </c:pt>
                <c:pt idx="2">
                  <c:v>8</c:v>
                </c:pt>
                <c:pt idx="3">
                  <c:v>15</c:v>
                </c:pt>
                <c:pt idx="4">
                  <c:v>8</c:v>
                </c:pt>
              </c:numCache>
            </c:numRef>
          </c:val>
          <c:extLst>
            <c:ext xmlns:c16="http://schemas.microsoft.com/office/drawing/2014/chart" uri="{C3380CC4-5D6E-409C-BE32-E72D297353CC}">
              <c16:uniqueId val="{00000000-2F48-394A-9CB5-E2D4F4AA2725}"/>
            </c:ext>
          </c:extLst>
        </c:ser>
        <c:dLbls>
          <c:showLegendKey val="0"/>
          <c:showVal val="0"/>
          <c:showCatName val="0"/>
          <c:showSerName val="0"/>
          <c:showPercent val="0"/>
          <c:showBubbleSize val="0"/>
        </c:dLbls>
        <c:gapWidth val="50"/>
        <c:axId val="235259807"/>
        <c:axId val="383388351"/>
      </c:barChart>
      <c:catAx>
        <c:axId val="235259807"/>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383388351"/>
        <c:crosses val="autoZero"/>
        <c:auto val="1"/>
        <c:lblAlgn val="ctr"/>
        <c:lblOffset val="100"/>
        <c:noMultiLvlLbl val="0"/>
      </c:catAx>
      <c:valAx>
        <c:axId val="383388351"/>
        <c:scaling>
          <c:orientation val="minMax"/>
          <c:max val="20"/>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235259807"/>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sz="1400"/>
              <a:t>All Ablation: 40+ Procedures</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v>Ablation - 40+</c:v>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bg1"/>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Trainees!$A$4:$A$8</c:f>
              <c:strCache>
                <c:ptCount val="5"/>
                <c:pt idx="0">
                  <c:v>2017/18</c:v>
                </c:pt>
                <c:pt idx="1">
                  <c:v>2018/19</c:v>
                </c:pt>
                <c:pt idx="2">
                  <c:v>2019/20</c:v>
                </c:pt>
                <c:pt idx="3">
                  <c:v>2020/21</c:v>
                </c:pt>
                <c:pt idx="4">
                  <c:v>2021/22</c:v>
                </c:pt>
              </c:strCache>
            </c:strRef>
          </c:cat>
          <c:val>
            <c:numRef>
              <c:f>Trainees!$C$4:$C$8</c:f>
              <c:numCache>
                <c:formatCode>General</c:formatCode>
                <c:ptCount val="5"/>
                <c:pt idx="0">
                  <c:v>20</c:v>
                </c:pt>
                <c:pt idx="1">
                  <c:v>20</c:v>
                </c:pt>
                <c:pt idx="2">
                  <c:v>18</c:v>
                </c:pt>
                <c:pt idx="3">
                  <c:v>14</c:v>
                </c:pt>
                <c:pt idx="4">
                  <c:v>19</c:v>
                </c:pt>
              </c:numCache>
            </c:numRef>
          </c:val>
          <c:extLst>
            <c:ext xmlns:c16="http://schemas.microsoft.com/office/drawing/2014/chart" uri="{C3380CC4-5D6E-409C-BE32-E72D297353CC}">
              <c16:uniqueId val="{00000000-A4E7-3946-879B-01AFE14A813F}"/>
            </c:ext>
          </c:extLst>
        </c:ser>
        <c:dLbls>
          <c:showLegendKey val="0"/>
          <c:showVal val="0"/>
          <c:showCatName val="0"/>
          <c:showSerName val="0"/>
          <c:showPercent val="0"/>
          <c:showBubbleSize val="0"/>
        </c:dLbls>
        <c:gapWidth val="50"/>
        <c:axId val="235259807"/>
        <c:axId val="383388351"/>
      </c:barChart>
      <c:catAx>
        <c:axId val="235259807"/>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383388351"/>
        <c:crosses val="autoZero"/>
        <c:auto val="1"/>
        <c:lblAlgn val="ctr"/>
        <c:lblOffset val="100"/>
        <c:noMultiLvlLbl val="0"/>
      </c:catAx>
      <c:valAx>
        <c:axId val="383388351"/>
        <c:scaling>
          <c:orientation val="minMax"/>
          <c:max val="20"/>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235259807"/>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2">
  <a:schemeClr val="accent2"/>
  <a:schemeClr val="accent4"/>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8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8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5C95DA5-8B58-E04B-9E9D-C1B1F0702F9C}" type="doc">
      <dgm:prSet loTypeId="urn:microsoft.com/office/officeart/2005/8/layout/process1" loCatId="" qsTypeId="urn:microsoft.com/office/officeart/2005/8/quickstyle/simple1" qsCatId="simple" csTypeId="urn:microsoft.com/office/officeart/2005/8/colors/accent1_2" csCatId="accent1" phldr="1"/>
      <dgm:spPr/>
    </dgm:pt>
    <dgm:pt modelId="{20BEC823-41B7-274E-85BB-038C01798A26}">
      <dgm:prSet phldrT="[Text]"/>
      <dgm:spPr/>
      <dgm:t>
        <a:bodyPr/>
        <a:lstStyle/>
        <a:p>
          <a:r>
            <a:rPr lang="en-GB"/>
            <a:t>UCL (2011)</a:t>
          </a:r>
        </a:p>
      </dgm:t>
    </dgm:pt>
    <dgm:pt modelId="{112C91AC-D1C9-1840-A49A-C4BD32E1C2C0}" type="parTrans" cxnId="{180E723F-9167-124D-8CB2-3962C0E12FFE}">
      <dgm:prSet/>
      <dgm:spPr/>
      <dgm:t>
        <a:bodyPr/>
        <a:lstStyle/>
        <a:p>
          <a:endParaRPr lang="en-GB"/>
        </a:p>
      </dgm:t>
    </dgm:pt>
    <dgm:pt modelId="{F79F0B44-0BB4-C64E-AE53-481EC16700B0}" type="sibTrans" cxnId="{180E723F-9167-124D-8CB2-3962C0E12FFE}">
      <dgm:prSet/>
      <dgm:spPr/>
      <dgm:t>
        <a:bodyPr/>
        <a:lstStyle/>
        <a:p>
          <a:endParaRPr lang="en-GB"/>
        </a:p>
      </dgm:t>
    </dgm:pt>
    <dgm:pt modelId="{75B23346-9D5D-F44A-B10B-31B3EE070ABC}">
      <dgm:prSet phldrT="[Text]"/>
      <dgm:spPr/>
      <dgm:t>
        <a:bodyPr/>
        <a:lstStyle/>
        <a:p>
          <a:r>
            <a:rPr lang="en-GB"/>
            <a:t>Barts</a:t>
          </a:r>
        </a:p>
      </dgm:t>
    </dgm:pt>
    <dgm:pt modelId="{0CD0D106-D1D6-A24B-ADDB-A9091083E10A}" type="parTrans" cxnId="{0776EB62-B126-E24B-9480-4B811DF78EF3}">
      <dgm:prSet/>
      <dgm:spPr/>
      <dgm:t>
        <a:bodyPr/>
        <a:lstStyle/>
        <a:p>
          <a:endParaRPr lang="en-GB"/>
        </a:p>
      </dgm:t>
    </dgm:pt>
    <dgm:pt modelId="{25A9295E-D007-9A47-87A1-1E07FB2CA745}" type="sibTrans" cxnId="{0776EB62-B126-E24B-9480-4B811DF78EF3}">
      <dgm:prSet/>
      <dgm:spPr/>
      <dgm:t>
        <a:bodyPr/>
        <a:lstStyle/>
        <a:p>
          <a:endParaRPr lang="en-GB"/>
        </a:p>
      </dgm:t>
    </dgm:pt>
    <dgm:pt modelId="{521CDFAD-5526-AB40-A236-D8B5DC26A873}">
      <dgm:prSet phldrT="[Text]"/>
      <dgm:spPr/>
      <dgm:t>
        <a:bodyPr/>
        <a:lstStyle/>
        <a:p>
          <a:r>
            <a:rPr lang="en-GB" dirty="0"/>
            <a:t>Arden and Gem (2022)</a:t>
          </a:r>
        </a:p>
      </dgm:t>
    </dgm:pt>
    <dgm:pt modelId="{05CEF1D6-A390-4440-910B-88AC627A11E7}" type="parTrans" cxnId="{72EE3FE0-09BA-4845-8021-75B5E3E546DB}">
      <dgm:prSet/>
      <dgm:spPr/>
      <dgm:t>
        <a:bodyPr/>
        <a:lstStyle/>
        <a:p>
          <a:endParaRPr lang="en-GB"/>
        </a:p>
      </dgm:t>
    </dgm:pt>
    <dgm:pt modelId="{A0A3FD71-9C49-8147-8749-07F0B78E964B}" type="sibTrans" cxnId="{72EE3FE0-09BA-4845-8021-75B5E3E546DB}">
      <dgm:prSet/>
      <dgm:spPr/>
      <dgm:t>
        <a:bodyPr/>
        <a:lstStyle/>
        <a:p>
          <a:endParaRPr lang="en-GB"/>
        </a:p>
      </dgm:t>
    </dgm:pt>
    <dgm:pt modelId="{D4B032A0-059D-9244-A25A-4AC2116E97A7}" type="pres">
      <dgm:prSet presAssocID="{25C95DA5-8B58-E04B-9E9D-C1B1F0702F9C}" presName="Name0" presStyleCnt="0">
        <dgm:presLayoutVars>
          <dgm:dir/>
          <dgm:resizeHandles val="exact"/>
        </dgm:presLayoutVars>
      </dgm:prSet>
      <dgm:spPr/>
    </dgm:pt>
    <dgm:pt modelId="{8B2B2D9E-88BB-434E-BFB0-34730B0026F6}" type="pres">
      <dgm:prSet presAssocID="{20BEC823-41B7-274E-85BB-038C01798A26}" presName="node" presStyleLbl="node1" presStyleIdx="0" presStyleCnt="3">
        <dgm:presLayoutVars>
          <dgm:bulletEnabled val="1"/>
        </dgm:presLayoutVars>
      </dgm:prSet>
      <dgm:spPr/>
    </dgm:pt>
    <dgm:pt modelId="{B19D05F4-689A-4C46-A0F7-FE128415EDD1}" type="pres">
      <dgm:prSet presAssocID="{F79F0B44-0BB4-C64E-AE53-481EC16700B0}" presName="sibTrans" presStyleLbl="sibTrans2D1" presStyleIdx="0" presStyleCnt="2"/>
      <dgm:spPr/>
    </dgm:pt>
    <dgm:pt modelId="{714F2B8D-4CE4-4942-837F-092798F11C6F}" type="pres">
      <dgm:prSet presAssocID="{F79F0B44-0BB4-C64E-AE53-481EC16700B0}" presName="connectorText" presStyleLbl="sibTrans2D1" presStyleIdx="0" presStyleCnt="2"/>
      <dgm:spPr/>
    </dgm:pt>
    <dgm:pt modelId="{26330DE8-6068-4E43-8216-E1A905453152}" type="pres">
      <dgm:prSet presAssocID="{75B23346-9D5D-F44A-B10B-31B3EE070ABC}" presName="node" presStyleLbl="node1" presStyleIdx="1" presStyleCnt="3">
        <dgm:presLayoutVars>
          <dgm:bulletEnabled val="1"/>
        </dgm:presLayoutVars>
      </dgm:prSet>
      <dgm:spPr/>
    </dgm:pt>
    <dgm:pt modelId="{06C4BF86-4B0F-9644-BD56-DA2B79384372}" type="pres">
      <dgm:prSet presAssocID="{25A9295E-D007-9A47-87A1-1E07FB2CA745}" presName="sibTrans" presStyleLbl="sibTrans2D1" presStyleIdx="1" presStyleCnt="2"/>
      <dgm:spPr/>
    </dgm:pt>
    <dgm:pt modelId="{828EFF49-BE02-D24B-A05D-EEC90CBFE3BB}" type="pres">
      <dgm:prSet presAssocID="{25A9295E-D007-9A47-87A1-1E07FB2CA745}" presName="connectorText" presStyleLbl="sibTrans2D1" presStyleIdx="1" presStyleCnt="2"/>
      <dgm:spPr/>
    </dgm:pt>
    <dgm:pt modelId="{BA3420E8-D38B-D54C-9FC8-1E5F4CFD5BC0}" type="pres">
      <dgm:prSet presAssocID="{521CDFAD-5526-AB40-A236-D8B5DC26A873}" presName="node" presStyleLbl="node1" presStyleIdx="2" presStyleCnt="3">
        <dgm:presLayoutVars>
          <dgm:bulletEnabled val="1"/>
        </dgm:presLayoutVars>
      </dgm:prSet>
      <dgm:spPr/>
    </dgm:pt>
  </dgm:ptLst>
  <dgm:cxnLst>
    <dgm:cxn modelId="{35B45909-CC61-9D4D-9FB3-F8E715B061DD}" type="presOf" srcId="{25C95DA5-8B58-E04B-9E9D-C1B1F0702F9C}" destId="{D4B032A0-059D-9244-A25A-4AC2116E97A7}" srcOrd="0" destOrd="0" presId="urn:microsoft.com/office/officeart/2005/8/layout/process1"/>
    <dgm:cxn modelId="{9DC6EE14-FA30-3145-821B-59799FF0E344}" type="presOf" srcId="{25A9295E-D007-9A47-87A1-1E07FB2CA745}" destId="{06C4BF86-4B0F-9644-BD56-DA2B79384372}" srcOrd="0" destOrd="0" presId="urn:microsoft.com/office/officeart/2005/8/layout/process1"/>
    <dgm:cxn modelId="{4942D227-E4E8-6C4D-BF64-C74FF78DF9F9}" type="presOf" srcId="{20BEC823-41B7-274E-85BB-038C01798A26}" destId="{8B2B2D9E-88BB-434E-BFB0-34730B0026F6}" srcOrd="0" destOrd="0" presId="urn:microsoft.com/office/officeart/2005/8/layout/process1"/>
    <dgm:cxn modelId="{180E723F-9167-124D-8CB2-3962C0E12FFE}" srcId="{25C95DA5-8B58-E04B-9E9D-C1B1F0702F9C}" destId="{20BEC823-41B7-274E-85BB-038C01798A26}" srcOrd="0" destOrd="0" parTransId="{112C91AC-D1C9-1840-A49A-C4BD32E1C2C0}" sibTransId="{F79F0B44-0BB4-C64E-AE53-481EC16700B0}"/>
    <dgm:cxn modelId="{0776EB62-B126-E24B-9480-4B811DF78EF3}" srcId="{25C95DA5-8B58-E04B-9E9D-C1B1F0702F9C}" destId="{75B23346-9D5D-F44A-B10B-31B3EE070ABC}" srcOrd="1" destOrd="0" parTransId="{0CD0D106-D1D6-A24B-ADDB-A9091083E10A}" sibTransId="{25A9295E-D007-9A47-87A1-1E07FB2CA745}"/>
    <dgm:cxn modelId="{2F95F44B-BE7D-6A42-87E9-4E4109AC8141}" type="presOf" srcId="{75B23346-9D5D-F44A-B10B-31B3EE070ABC}" destId="{26330DE8-6068-4E43-8216-E1A905453152}" srcOrd="0" destOrd="0" presId="urn:microsoft.com/office/officeart/2005/8/layout/process1"/>
    <dgm:cxn modelId="{72EE3FE0-09BA-4845-8021-75B5E3E546DB}" srcId="{25C95DA5-8B58-E04B-9E9D-C1B1F0702F9C}" destId="{521CDFAD-5526-AB40-A236-D8B5DC26A873}" srcOrd="2" destOrd="0" parTransId="{05CEF1D6-A390-4440-910B-88AC627A11E7}" sibTransId="{A0A3FD71-9C49-8147-8749-07F0B78E964B}"/>
    <dgm:cxn modelId="{325464E7-AF86-1340-93B3-C86F223D1CCC}" type="presOf" srcId="{521CDFAD-5526-AB40-A236-D8B5DC26A873}" destId="{BA3420E8-D38B-D54C-9FC8-1E5F4CFD5BC0}" srcOrd="0" destOrd="0" presId="urn:microsoft.com/office/officeart/2005/8/layout/process1"/>
    <dgm:cxn modelId="{E10F4AF5-2BE5-174A-9292-D3ACD77530D2}" type="presOf" srcId="{25A9295E-D007-9A47-87A1-1E07FB2CA745}" destId="{828EFF49-BE02-D24B-A05D-EEC90CBFE3BB}" srcOrd="1" destOrd="0" presId="urn:microsoft.com/office/officeart/2005/8/layout/process1"/>
    <dgm:cxn modelId="{E818A5FC-DFB8-5B47-A1A2-BA7A177DFE38}" type="presOf" srcId="{F79F0B44-0BB4-C64E-AE53-481EC16700B0}" destId="{B19D05F4-689A-4C46-A0F7-FE128415EDD1}" srcOrd="0" destOrd="0" presId="urn:microsoft.com/office/officeart/2005/8/layout/process1"/>
    <dgm:cxn modelId="{00C0F1FC-E806-614B-A71B-C942538881E7}" type="presOf" srcId="{F79F0B44-0BB4-C64E-AE53-481EC16700B0}" destId="{714F2B8D-4CE4-4942-837F-092798F11C6F}" srcOrd="1" destOrd="0" presId="urn:microsoft.com/office/officeart/2005/8/layout/process1"/>
    <dgm:cxn modelId="{0F769090-5676-CC43-ACB9-3B8098989E61}" type="presParOf" srcId="{D4B032A0-059D-9244-A25A-4AC2116E97A7}" destId="{8B2B2D9E-88BB-434E-BFB0-34730B0026F6}" srcOrd="0" destOrd="0" presId="urn:microsoft.com/office/officeart/2005/8/layout/process1"/>
    <dgm:cxn modelId="{DD28B8BF-41C6-6A42-9B33-3213C5592D7A}" type="presParOf" srcId="{D4B032A0-059D-9244-A25A-4AC2116E97A7}" destId="{B19D05F4-689A-4C46-A0F7-FE128415EDD1}" srcOrd="1" destOrd="0" presId="urn:microsoft.com/office/officeart/2005/8/layout/process1"/>
    <dgm:cxn modelId="{46CB6FCA-54AC-414F-BC99-FAA5372926C0}" type="presParOf" srcId="{B19D05F4-689A-4C46-A0F7-FE128415EDD1}" destId="{714F2B8D-4CE4-4942-837F-092798F11C6F}" srcOrd="0" destOrd="0" presId="urn:microsoft.com/office/officeart/2005/8/layout/process1"/>
    <dgm:cxn modelId="{AAB6086B-4A7C-8446-B73C-D644B6511C38}" type="presParOf" srcId="{D4B032A0-059D-9244-A25A-4AC2116E97A7}" destId="{26330DE8-6068-4E43-8216-E1A905453152}" srcOrd="2" destOrd="0" presId="urn:microsoft.com/office/officeart/2005/8/layout/process1"/>
    <dgm:cxn modelId="{560C53F7-98AF-4942-86AF-E403C8D25836}" type="presParOf" srcId="{D4B032A0-059D-9244-A25A-4AC2116E97A7}" destId="{06C4BF86-4B0F-9644-BD56-DA2B79384372}" srcOrd="3" destOrd="0" presId="urn:microsoft.com/office/officeart/2005/8/layout/process1"/>
    <dgm:cxn modelId="{647A9DC3-1DAD-5C47-BE50-6FF1EE0A5562}" type="presParOf" srcId="{06C4BF86-4B0F-9644-BD56-DA2B79384372}" destId="{828EFF49-BE02-D24B-A05D-EEC90CBFE3BB}" srcOrd="0" destOrd="0" presId="urn:microsoft.com/office/officeart/2005/8/layout/process1"/>
    <dgm:cxn modelId="{C459877D-6049-834B-B350-57695BAB2E75}" type="presParOf" srcId="{D4B032A0-059D-9244-A25A-4AC2116E97A7}" destId="{BA3420E8-D38B-D54C-9FC8-1E5F4CFD5BC0}" srcOrd="4" destOrd="0" presId="urn:microsoft.com/office/officeart/2005/8/layout/process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B2B2D9E-88BB-434E-BFB0-34730B0026F6}">
      <dsp:nvSpPr>
        <dsp:cNvPr id="0" name=""/>
        <dsp:cNvSpPr/>
      </dsp:nvSpPr>
      <dsp:spPr>
        <a:xfrm>
          <a:off x="4531" y="0"/>
          <a:ext cx="1354509" cy="613920"/>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GB" sz="1600" kern="1200"/>
            <a:t>UCL (2011)</a:t>
          </a:r>
        </a:p>
      </dsp:txBody>
      <dsp:txXfrm>
        <a:off x="22512" y="17981"/>
        <a:ext cx="1318547" cy="577958"/>
      </dsp:txXfrm>
    </dsp:sp>
    <dsp:sp modelId="{B19D05F4-689A-4C46-A0F7-FE128415EDD1}">
      <dsp:nvSpPr>
        <dsp:cNvPr id="0" name=""/>
        <dsp:cNvSpPr/>
      </dsp:nvSpPr>
      <dsp:spPr>
        <a:xfrm>
          <a:off x="1494492" y="139000"/>
          <a:ext cx="287156" cy="335918"/>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577850">
            <a:lnSpc>
              <a:spcPct val="90000"/>
            </a:lnSpc>
            <a:spcBef>
              <a:spcPct val="0"/>
            </a:spcBef>
            <a:spcAft>
              <a:spcPct val="35000"/>
            </a:spcAft>
            <a:buNone/>
          </a:pPr>
          <a:endParaRPr lang="en-GB" sz="1300" kern="1200"/>
        </a:p>
      </dsp:txBody>
      <dsp:txXfrm>
        <a:off x="1494492" y="206184"/>
        <a:ext cx="201009" cy="201550"/>
      </dsp:txXfrm>
    </dsp:sp>
    <dsp:sp modelId="{26330DE8-6068-4E43-8216-E1A905453152}">
      <dsp:nvSpPr>
        <dsp:cNvPr id="0" name=""/>
        <dsp:cNvSpPr/>
      </dsp:nvSpPr>
      <dsp:spPr>
        <a:xfrm>
          <a:off x="1900845" y="0"/>
          <a:ext cx="1354509" cy="613920"/>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GB" sz="1600" kern="1200"/>
            <a:t>Barts</a:t>
          </a:r>
        </a:p>
      </dsp:txBody>
      <dsp:txXfrm>
        <a:off x="1918826" y="17981"/>
        <a:ext cx="1318547" cy="577958"/>
      </dsp:txXfrm>
    </dsp:sp>
    <dsp:sp modelId="{06C4BF86-4B0F-9644-BD56-DA2B79384372}">
      <dsp:nvSpPr>
        <dsp:cNvPr id="0" name=""/>
        <dsp:cNvSpPr/>
      </dsp:nvSpPr>
      <dsp:spPr>
        <a:xfrm>
          <a:off x="3390805" y="139000"/>
          <a:ext cx="287156" cy="335918"/>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577850">
            <a:lnSpc>
              <a:spcPct val="90000"/>
            </a:lnSpc>
            <a:spcBef>
              <a:spcPct val="0"/>
            </a:spcBef>
            <a:spcAft>
              <a:spcPct val="35000"/>
            </a:spcAft>
            <a:buNone/>
          </a:pPr>
          <a:endParaRPr lang="en-GB" sz="1300" kern="1200"/>
        </a:p>
      </dsp:txBody>
      <dsp:txXfrm>
        <a:off x="3390805" y="206184"/>
        <a:ext cx="201009" cy="201550"/>
      </dsp:txXfrm>
    </dsp:sp>
    <dsp:sp modelId="{BA3420E8-D38B-D54C-9FC8-1E5F4CFD5BC0}">
      <dsp:nvSpPr>
        <dsp:cNvPr id="0" name=""/>
        <dsp:cNvSpPr/>
      </dsp:nvSpPr>
      <dsp:spPr>
        <a:xfrm>
          <a:off x="3797158" y="0"/>
          <a:ext cx="1354509" cy="613920"/>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GB" sz="1600" kern="1200" dirty="0"/>
            <a:t>Arden and Gem (2022)</a:t>
          </a:r>
        </a:p>
      </dsp:txBody>
      <dsp:txXfrm>
        <a:off x="3815139" y="17981"/>
        <a:ext cx="1318547" cy="577958"/>
      </dsp:txXfrm>
    </dsp:sp>
  </dsp:spTree>
</dsp:drawing>
</file>

<file path=ppt/diagrams/layout1.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7E9CA5D-05D6-1A4B-B506-2CCB923F5AB3}" type="datetimeFigureOut">
              <a:rPr lang="en-GB" smtClean="0"/>
              <a:t>07/06/2023</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C0B37D9-BE8D-9A4B-9189-761D5C79ED1C}" type="slidenum">
              <a:rPr lang="en-GB" smtClean="0"/>
              <a:t>‹#›</a:t>
            </a:fld>
            <a:endParaRPr lang="en-GB"/>
          </a:p>
        </p:txBody>
      </p:sp>
    </p:spTree>
    <p:extLst>
      <p:ext uri="{BB962C8B-B14F-4D97-AF65-F5344CB8AC3E}">
        <p14:creationId xmlns:p14="http://schemas.microsoft.com/office/powerpoint/2010/main" val="1448461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105.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110.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8" Type="http://schemas.openxmlformats.org/officeDocument/2006/relationships/hyperlink" Target="https://pubmed.ncbi.nlm.nih.gov/28104790/#affiliation-2" TargetMode="External"/><Relationship Id="rId13" Type="http://schemas.openxmlformats.org/officeDocument/2006/relationships/hyperlink" Target="https://pubmed.ncbi.nlm.nih.gov/?term=Pokushalov+E&amp;cauthor_id=28104790" TargetMode="External"/><Relationship Id="rId18" Type="http://schemas.openxmlformats.org/officeDocument/2006/relationships/hyperlink" Target="https://pubmed.ncbi.nlm.nih.gov/28104790/#affiliation-7" TargetMode="External"/><Relationship Id="rId26" Type="http://schemas.openxmlformats.org/officeDocument/2006/relationships/hyperlink" Target="https://pubmed.ncbi.nlm.nih.gov/28104790/#affiliation-11" TargetMode="External"/><Relationship Id="rId3" Type="http://schemas.openxmlformats.org/officeDocument/2006/relationships/hyperlink" Target="https://pubmed.ncbi.nlm.nih.gov/28104790/" TargetMode="External"/><Relationship Id="rId21" Type="http://schemas.openxmlformats.org/officeDocument/2006/relationships/hyperlink" Target="https://pubmed.ncbi.nlm.nih.gov/?term=Barrera+A&amp;cauthor_id=28104790" TargetMode="External"/><Relationship Id="rId7" Type="http://schemas.openxmlformats.org/officeDocument/2006/relationships/hyperlink" Target="https://pubmed.ncbi.nlm.nih.gov/?term=Blomstr%C3%B6m-Lundqvist+C&amp;cauthor_id=28104790" TargetMode="External"/><Relationship Id="rId12" Type="http://schemas.openxmlformats.org/officeDocument/2006/relationships/hyperlink" Target="https://pubmed.ncbi.nlm.nih.gov/28104790/#affiliation-4" TargetMode="External"/><Relationship Id="rId17" Type="http://schemas.openxmlformats.org/officeDocument/2006/relationships/hyperlink" Target="https://pubmed.ncbi.nlm.nih.gov/?term=Efremidis+M&amp;cauthor_id=28104790" TargetMode="External"/><Relationship Id="rId25" Type="http://schemas.openxmlformats.org/officeDocument/2006/relationships/hyperlink" Target="https://pubmed.ncbi.nlm.nih.gov/?term=Tavazzi+L&amp;cauthor_id=28104790" TargetMode="External"/><Relationship Id="rId2" Type="http://schemas.openxmlformats.org/officeDocument/2006/relationships/slide" Target="../slides/slide111.xml"/><Relationship Id="rId16" Type="http://schemas.openxmlformats.org/officeDocument/2006/relationships/hyperlink" Target="https://pubmed.ncbi.nlm.nih.gov/28104790/#affiliation-6" TargetMode="External"/><Relationship Id="rId20" Type="http://schemas.openxmlformats.org/officeDocument/2006/relationships/hyperlink" Target="https://pubmed.ncbi.nlm.nih.gov/28104790/#affiliation-8" TargetMode="External"/><Relationship Id="rId1" Type="http://schemas.openxmlformats.org/officeDocument/2006/relationships/notesMaster" Target="../notesMasters/notesMaster1.xml"/><Relationship Id="rId6" Type="http://schemas.openxmlformats.org/officeDocument/2006/relationships/hyperlink" Target="https://pubmed.ncbi.nlm.nih.gov/?term=Brugada+J&amp;cauthor_id=28104790" TargetMode="External"/><Relationship Id="rId11" Type="http://schemas.openxmlformats.org/officeDocument/2006/relationships/hyperlink" Target="https://pubmed.ncbi.nlm.nih.gov/?term=Kautzner+J&amp;cauthor_id=28104790" TargetMode="External"/><Relationship Id="rId24" Type="http://schemas.openxmlformats.org/officeDocument/2006/relationships/hyperlink" Target="https://pubmed.ncbi.nlm.nih.gov/28104790/#affiliation-10" TargetMode="External"/><Relationship Id="rId5" Type="http://schemas.openxmlformats.org/officeDocument/2006/relationships/hyperlink" Target="https://pubmed.ncbi.nlm.nih.gov/28104790/#affiliation-1" TargetMode="External"/><Relationship Id="rId15" Type="http://schemas.openxmlformats.org/officeDocument/2006/relationships/hyperlink" Target="https://pubmed.ncbi.nlm.nih.gov/?term=Raatikainen+P&amp;cauthor_id=28104790" TargetMode="External"/><Relationship Id="rId23" Type="http://schemas.openxmlformats.org/officeDocument/2006/relationships/hyperlink" Target="https://pubmed.ncbi.nlm.nih.gov/?term=Maggioni+A&amp;cauthor_id=28104790" TargetMode="External"/><Relationship Id="rId28" Type="http://schemas.openxmlformats.org/officeDocument/2006/relationships/hyperlink" Target="https://pubmed.ncbi.nlm.nih.gov/?term=on+the+behalf+of+the+ESC-EHRA+Atrial+Fibrillation+Ablation+Long-term+Registry+Investigators%5BCorporate+Author%5D" TargetMode="External"/><Relationship Id="rId10" Type="http://schemas.openxmlformats.org/officeDocument/2006/relationships/hyperlink" Target="https://pubmed.ncbi.nlm.nih.gov/28104790/#affiliation-3" TargetMode="External"/><Relationship Id="rId19" Type="http://schemas.openxmlformats.org/officeDocument/2006/relationships/hyperlink" Target="https://pubmed.ncbi.nlm.nih.gov/?term=Hindricks+G&amp;cauthor_id=28104790" TargetMode="External"/><Relationship Id="rId4" Type="http://schemas.openxmlformats.org/officeDocument/2006/relationships/hyperlink" Target="https://pubmed.ncbi.nlm.nih.gov/?term=Arbelo+E&amp;cauthor_id=28104790" TargetMode="External"/><Relationship Id="rId9" Type="http://schemas.openxmlformats.org/officeDocument/2006/relationships/hyperlink" Target="https://pubmed.ncbi.nlm.nih.gov/?term=Laroche+C&amp;cauthor_id=28104790" TargetMode="External"/><Relationship Id="rId14" Type="http://schemas.openxmlformats.org/officeDocument/2006/relationships/hyperlink" Target="https://pubmed.ncbi.nlm.nih.gov/28104790/#affiliation-5" TargetMode="External"/><Relationship Id="rId22" Type="http://schemas.openxmlformats.org/officeDocument/2006/relationships/hyperlink" Target="https://pubmed.ncbi.nlm.nih.gov/28104790/#affiliation-9" TargetMode="External"/><Relationship Id="rId27" Type="http://schemas.openxmlformats.org/officeDocument/2006/relationships/hyperlink" Target="https://pubmed.ncbi.nlm.nih.gov/?term=Dagres+N&amp;cauthor_id=28104790" TargetMode="Externa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112.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113.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114.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115.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11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117.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118.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119.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12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EC0B37D9-BE8D-9A4B-9189-761D5C79ED1C}" type="slidenum">
              <a:rPr lang="en-GB" smtClean="0"/>
              <a:t>1</a:t>
            </a:fld>
            <a:endParaRPr lang="en-GB"/>
          </a:p>
        </p:txBody>
      </p:sp>
    </p:spTree>
    <p:extLst>
      <p:ext uri="{BB962C8B-B14F-4D97-AF65-F5344CB8AC3E}">
        <p14:creationId xmlns:p14="http://schemas.microsoft.com/office/powerpoint/2010/main" val="273213837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EC0B37D9-BE8D-9A4B-9189-761D5C79ED1C}" type="slidenum">
              <a:rPr lang="en-GB" smtClean="0"/>
              <a:t>28</a:t>
            </a:fld>
            <a:endParaRPr lang="en-GB"/>
          </a:p>
        </p:txBody>
      </p:sp>
    </p:spTree>
    <p:extLst>
      <p:ext uri="{BB962C8B-B14F-4D97-AF65-F5344CB8AC3E}">
        <p14:creationId xmlns:p14="http://schemas.microsoft.com/office/powerpoint/2010/main" val="361006970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C0B37D9-BE8D-9A4B-9189-761D5C79ED1C}"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29</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10622833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CTI – Cavo-tricuspid isthmus.</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C0B37D9-BE8D-9A4B-9189-761D5C79ED1C}"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31</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06078490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Is this ATs post AF ablation?</a:t>
            </a:r>
          </a:p>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C0B37D9-BE8D-9A4B-9189-761D5C79ED1C}"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34</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2314243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Focal VT – RVOT? </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C0B37D9-BE8D-9A4B-9189-761D5C79ED1C}"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35</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95746607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Francis will be collating that separately. It is hoped that it will be included in the NICOR data set. </a:t>
            </a:r>
          </a:p>
        </p:txBody>
      </p:sp>
      <p:sp>
        <p:nvSpPr>
          <p:cNvPr id="4" name="Slide Number Placeholder 3"/>
          <p:cNvSpPr>
            <a:spLocks noGrp="1"/>
          </p:cNvSpPr>
          <p:nvPr>
            <p:ph type="sldNum" sz="quarter" idx="5"/>
          </p:nvPr>
        </p:nvSpPr>
        <p:spPr/>
        <p:txBody>
          <a:bodyPr/>
          <a:lstStyle/>
          <a:p>
            <a:fld id="{EC0B37D9-BE8D-9A4B-9189-761D5C79ED1C}" type="slidenum">
              <a:rPr lang="en-GB" smtClean="0"/>
              <a:t>43</a:t>
            </a:fld>
            <a:endParaRPr lang="en-GB"/>
          </a:p>
        </p:txBody>
      </p:sp>
    </p:spTree>
    <p:extLst>
      <p:ext uri="{BB962C8B-B14F-4D97-AF65-F5344CB8AC3E}">
        <p14:creationId xmlns:p14="http://schemas.microsoft.com/office/powerpoint/2010/main" val="233459400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EC0B37D9-BE8D-9A4B-9189-761D5C79ED1C}" type="slidenum">
              <a:rPr lang="en-GB" smtClean="0"/>
              <a:t>45</a:t>
            </a:fld>
            <a:endParaRPr lang="en-GB"/>
          </a:p>
        </p:txBody>
      </p:sp>
    </p:spTree>
    <p:extLst>
      <p:ext uri="{BB962C8B-B14F-4D97-AF65-F5344CB8AC3E}">
        <p14:creationId xmlns:p14="http://schemas.microsoft.com/office/powerpoint/2010/main" val="202897766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Note - 4 nudges to keep tables apart.</a:t>
            </a:r>
          </a:p>
          <a:p>
            <a:endParaRPr lang="en-GB" dirty="0"/>
          </a:p>
          <a:p>
            <a:endParaRPr lang="en-GB" dirty="0"/>
          </a:p>
        </p:txBody>
      </p:sp>
      <p:sp>
        <p:nvSpPr>
          <p:cNvPr id="4" name="Slide Number Placeholder 3"/>
          <p:cNvSpPr>
            <a:spLocks noGrp="1"/>
          </p:cNvSpPr>
          <p:nvPr>
            <p:ph type="sldNum" sz="quarter" idx="5"/>
          </p:nvPr>
        </p:nvSpPr>
        <p:spPr/>
        <p:txBody>
          <a:bodyPr/>
          <a:lstStyle/>
          <a:p>
            <a:fld id="{EC0B37D9-BE8D-9A4B-9189-761D5C79ED1C}" type="slidenum">
              <a:rPr lang="en-GB" smtClean="0"/>
              <a:t>53</a:t>
            </a:fld>
            <a:endParaRPr lang="en-GB"/>
          </a:p>
        </p:txBody>
      </p:sp>
    </p:spTree>
    <p:extLst>
      <p:ext uri="{BB962C8B-B14F-4D97-AF65-F5344CB8AC3E}">
        <p14:creationId xmlns:p14="http://schemas.microsoft.com/office/powerpoint/2010/main" val="224657141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lgn="just">
              <a:lnSpc>
                <a:spcPct val="120000"/>
              </a:lnSpc>
              <a:spcAft>
                <a:spcPts val="45"/>
              </a:spcAft>
              <a:buNone/>
            </a:pPr>
            <a:r>
              <a:rPr lang="en-GB" sz="1800" dirty="0">
                <a:solidFill>
                  <a:srgbClr val="3D3C3E"/>
                </a:solidFill>
                <a:effectLst/>
                <a:latin typeface="Calibri" panose="020F0502020204030204" pitchFamily="34" charset="0"/>
                <a:ea typeface="Calibri" panose="020F0502020204030204" pitchFamily="34" charset="0"/>
                <a:cs typeface="DIN 2014 Bold"/>
              </a:rPr>
              <a:t>Demographics (6 fields in centre reports): the average of NHS Number and Postcode, which are essential for analyses of re-intervention rates and maps of geographic provision. Other fields are technically mandatory and, therefore 100% by definition. </a:t>
            </a:r>
            <a:endParaRPr lang="en-GB" sz="1800" dirty="0">
              <a:solidFill>
                <a:srgbClr val="000000"/>
              </a:solidFill>
              <a:effectLst/>
              <a:latin typeface="DIN 2014 Bold"/>
              <a:ea typeface="Calibri" panose="020F0502020204030204" pitchFamily="34" charset="0"/>
              <a:cs typeface="DIN 2014 Bold"/>
            </a:endParaRPr>
          </a:p>
          <a:p>
            <a:pPr marL="0" lvl="0" indent="0" algn="just">
              <a:spcAft>
                <a:spcPts val="45"/>
              </a:spcAft>
              <a:buFont typeface="+mj-lt"/>
              <a:buNone/>
            </a:pPr>
            <a:endParaRPr lang="en-GB" sz="1800" dirty="0">
              <a:solidFill>
                <a:srgbClr val="000000"/>
              </a:solidFill>
              <a:effectLst/>
              <a:latin typeface="DIN 2014 Bold"/>
              <a:ea typeface="Calibri" panose="020F0502020204030204" pitchFamily="34" charset="0"/>
              <a:cs typeface="DIN 2014 Bold"/>
            </a:endParaRPr>
          </a:p>
          <a:p>
            <a:pPr marL="0" lvl="0" indent="0" algn="just">
              <a:spcAft>
                <a:spcPts val="45"/>
              </a:spcAft>
              <a:buFont typeface="+mj-lt"/>
              <a:buNone/>
            </a:pPr>
            <a:r>
              <a:rPr lang="en-GB" sz="1800" dirty="0">
                <a:solidFill>
                  <a:srgbClr val="3D3C3E"/>
                </a:solidFill>
                <a:effectLst/>
                <a:latin typeface="Calibri" panose="020F0502020204030204" pitchFamily="34" charset="0"/>
                <a:ea typeface="Calibri" panose="020F0502020204030204" pitchFamily="34" charset="0"/>
                <a:cs typeface="DIN 2014 Bold"/>
              </a:rPr>
              <a:t>1.03 NHS Number</a:t>
            </a:r>
          </a:p>
          <a:p>
            <a:pPr marL="0" lvl="0" indent="0" algn="just">
              <a:spcAft>
                <a:spcPts val="45"/>
              </a:spcAft>
              <a:buFont typeface="+mj-lt"/>
              <a:buNone/>
            </a:pPr>
            <a:r>
              <a:rPr lang="en-GB" sz="1800" dirty="0">
                <a:solidFill>
                  <a:srgbClr val="3D3C3E"/>
                </a:solidFill>
                <a:effectLst/>
                <a:latin typeface="Calibri" panose="020F0502020204030204" pitchFamily="34" charset="0"/>
                <a:ea typeface="Calibri" panose="020F0502020204030204" pitchFamily="34" charset="0"/>
                <a:cs typeface="DIN 2014 Bold"/>
              </a:rPr>
              <a:t>1.04 Surname</a:t>
            </a:r>
          </a:p>
          <a:p>
            <a:pPr marL="0" lvl="0" indent="0" algn="just">
              <a:spcAft>
                <a:spcPts val="45"/>
              </a:spcAft>
              <a:buFont typeface="+mj-lt"/>
              <a:buNone/>
            </a:pPr>
            <a:r>
              <a:rPr lang="en-GB" sz="1800" dirty="0">
                <a:solidFill>
                  <a:srgbClr val="3D3C3E"/>
                </a:solidFill>
                <a:effectLst/>
                <a:latin typeface="Calibri" panose="020F0502020204030204" pitchFamily="34" charset="0"/>
                <a:ea typeface="Calibri" panose="020F0502020204030204" pitchFamily="34" charset="0"/>
                <a:cs typeface="DIN 2014 Bold"/>
              </a:rPr>
              <a:t>1.05 Forename</a:t>
            </a:r>
          </a:p>
          <a:p>
            <a:pPr marL="0" lvl="0" indent="0" algn="just">
              <a:spcAft>
                <a:spcPts val="45"/>
              </a:spcAft>
              <a:buFont typeface="+mj-lt"/>
              <a:buNone/>
            </a:pPr>
            <a:r>
              <a:rPr lang="en-GB" sz="1800" dirty="0">
                <a:solidFill>
                  <a:srgbClr val="3D3C3E"/>
                </a:solidFill>
                <a:effectLst/>
                <a:latin typeface="Calibri" panose="020F0502020204030204" pitchFamily="34" charset="0"/>
                <a:ea typeface="Calibri" panose="020F0502020204030204" pitchFamily="34" charset="0"/>
                <a:cs typeface="DIN 2014 Bold"/>
              </a:rPr>
              <a:t>1.06 DOB</a:t>
            </a:r>
          </a:p>
          <a:p>
            <a:pPr marL="0" lvl="0" indent="0" algn="just">
              <a:spcAft>
                <a:spcPts val="45"/>
              </a:spcAft>
              <a:buFont typeface="+mj-lt"/>
              <a:buNone/>
            </a:pPr>
            <a:r>
              <a:rPr lang="en-GB" sz="1800" dirty="0">
                <a:solidFill>
                  <a:srgbClr val="3D3C3E"/>
                </a:solidFill>
                <a:effectLst/>
                <a:latin typeface="Calibri" panose="020F0502020204030204" pitchFamily="34" charset="0"/>
                <a:ea typeface="Calibri" panose="020F0502020204030204" pitchFamily="34" charset="0"/>
                <a:cs typeface="DIN 2014 Bold"/>
              </a:rPr>
              <a:t>1.07 Sex</a:t>
            </a:r>
          </a:p>
          <a:p>
            <a:pPr marL="0" lvl="0" indent="0" algn="just">
              <a:spcAft>
                <a:spcPts val="45"/>
              </a:spcAft>
              <a:buFont typeface="+mj-lt"/>
              <a:buNone/>
            </a:pPr>
            <a:r>
              <a:rPr lang="en-GB" sz="1800" dirty="0">
                <a:solidFill>
                  <a:srgbClr val="3D3C3E"/>
                </a:solidFill>
                <a:effectLst/>
                <a:latin typeface="Calibri" panose="020F0502020204030204" pitchFamily="34" charset="0"/>
                <a:ea typeface="Calibri" panose="020F0502020204030204" pitchFamily="34" charset="0"/>
                <a:cs typeface="DIN 2014 Bold"/>
              </a:rPr>
              <a:t>1.09 Postcode</a:t>
            </a:r>
            <a:endParaRPr lang="en-GB" sz="1800" dirty="0">
              <a:solidFill>
                <a:srgbClr val="000000"/>
              </a:solidFill>
              <a:effectLst/>
              <a:latin typeface="DIN 2014 Bold"/>
              <a:ea typeface="Calibri" panose="020F0502020204030204" pitchFamily="34" charset="0"/>
              <a:cs typeface="DIN 2014 Bold"/>
            </a:endParaRPr>
          </a:p>
          <a:p>
            <a:pPr marL="0" lvl="0" indent="0" algn="just">
              <a:spcAft>
                <a:spcPts val="45"/>
              </a:spcAft>
              <a:buFont typeface="+mj-lt"/>
              <a:buNone/>
            </a:pPr>
            <a:endParaRPr lang="en-GB" sz="1800" dirty="0">
              <a:solidFill>
                <a:srgbClr val="3D3C3E"/>
              </a:solidFill>
              <a:effectLst/>
              <a:latin typeface="Calibri" panose="020F0502020204030204" pitchFamily="34" charset="0"/>
              <a:ea typeface="Calibri" panose="020F0502020204030204" pitchFamily="34" charset="0"/>
              <a:cs typeface="DIN 2014 Bold"/>
            </a:endParaRPr>
          </a:p>
          <a:p>
            <a:pPr marL="0" lvl="0" indent="0" algn="just">
              <a:spcAft>
                <a:spcPts val="45"/>
              </a:spcAft>
              <a:buFont typeface="+mj-lt"/>
              <a:buNone/>
            </a:pPr>
            <a:endParaRPr lang="en-GB" sz="1800" dirty="0">
              <a:solidFill>
                <a:srgbClr val="000000"/>
              </a:solidFill>
              <a:effectLst/>
              <a:latin typeface="DIN 2014 Bold"/>
              <a:ea typeface="Calibri" panose="020F0502020204030204" pitchFamily="34" charset="0"/>
              <a:cs typeface="DIN 2014 Bold"/>
            </a:endParaRPr>
          </a:p>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C0B37D9-BE8D-9A4B-9189-761D5C79ED1C}"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55</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0095681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b="0" i="0" u="none" strike="noStrike" dirty="0">
              <a:solidFill>
                <a:srgbClr val="FF0000"/>
              </a:solidFill>
              <a:effectLst/>
              <a:latin typeface="Calibri" panose="020F0502020204030204" pitchFamily="34" charset="0"/>
            </a:endParaRPr>
          </a:p>
          <a:p>
            <a:pPr marL="0" indent="0">
              <a:lnSpc>
                <a:spcPct val="110000"/>
              </a:lnSpc>
              <a:buNone/>
            </a:pPr>
            <a:r>
              <a:rPr lang="en-GB" sz="1200" dirty="0">
                <a:solidFill>
                  <a:srgbClr val="3D3C3E"/>
                </a:solidFill>
                <a:latin typeface="Calibri" panose="020F0502020204030204" pitchFamily="34" charset="0"/>
                <a:ea typeface="Calibri" panose="020F0502020204030204" pitchFamily="34" charset="0"/>
                <a:cs typeface="DIN 2014 Bold"/>
              </a:rPr>
              <a:t>T</a:t>
            </a:r>
            <a:r>
              <a:rPr lang="en-GB" sz="1200" dirty="0">
                <a:solidFill>
                  <a:srgbClr val="3D3C3E"/>
                </a:solidFill>
                <a:effectLst/>
                <a:latin typeface="Calibri" panose="020F0502020204030204" pitchFamily="34" charset="0"/>
                <a:ea typeface="Calibri" panose="020F0502020204030204" pitchFamily="34" charset="0"/>
                <a:cs typeface="DIN 2014 Bold"/>
              </a:rPr>
              <a:t>he average completeness of six fields that describe the clinical indication for simple ablations.</a:t>
            </a:r>
          </a:p>
          <a:p>
            <a:pPr marL="0" indent="0">
              <a:buNone/>
            </a:pPr>
            <a:endParaRPr lang="en-GB" sz="1200" dirty="0">
              <a:solidFill>
                <a:srgbClr val="3D3C3E"/>
              </a:solidFill>
              <a:effectLst/>
              <a:latin typeface="Calibri" panose="020F0502020204030204" pitchFamily="34" charset="0"/>
              <a:ea typeface="Calibri" panose="020F0502020204030204" pitchFamily="34" charset="0"/>
              <a:cs typeface="DIN 2014 Bold"/>
            </a:endParaRPr>
          </a:p>
          <a:p>
            <a:pPr marL="0" indent="0">
              <a:buNone/>
            </a:pPr>
            <a:r>
              <a:rPr lang="en-GB" sz="1200" dirty="0">
                <a:solidFill>
                  <a:srgbClr val="3D3C3E"/>
                </a:solidFill>
                <a:effectLst/>
                <a:latin typeface="Calibri" panose="020F0502020204030204" pitchFamily="34" charset="0"/>
                <a:ea typeface="Calibri" panose="020F0502020204030204" pitchFamily="34" charset="0"/>
                <a:cs typeface="DIN 2014 Bold"/>
              </a:rPr>
              <a:t>X2.01.Underlying.heart.dis</a:t>
            </a:r>
          </a:p>
          <a:p>
            <a:pPr marL="0" indent="0">
              <a:buNone/>
            </a:pPr>
            <a:r>
              <a:rPr lang="en-GB" sz="1200" dirty="0">
                <a:solidFill>
                  <a:srgbClr val="3D3C3E"/>
                </a:solidFill>
                <a:effectLst/>
                <a:latin typeface="Calibri" panose="020F0502020204030204" pitchFamily="34" charset="0"/>
                <a:ea typeface="Calibri" panose="020F0502020204030204" pitchFamily="34" charset="0"/>
                <a:cs typeface="DIN 2014 Bold"/>
              </a:rPr>
              <a:t>X2.02.Prev.surg.or.interventn</a:t>
            </a:r>
          </a:p>
          <a:p>
            <a:pPr marL="0" indent="0">
              <a:buNone/>
            </a:pPr>
            <a:r>
              <a:rPr lang="en-GB" sz="1200" dirty="0">
                <a:solidFill>
                  <a:srgbClr val="3D3C3E"/>
                </a:solidFill>
                <a:effectLst/>
                <a:latin typeface="Calibri" panose="020F0502020204030204" pitchFamily="34" charset="0"/>
                <a:ea typeface="Calibri" panose="020F0502020204030204" pitchFamily="34" charset="0"/>
                <a:cs typeface="DIN 2014 Bold"/>
              </a:rPr>
              <a:t>X2.03.Structural.congen.HD</a:t>
            </a:r>
          </a:p>
          <a:p>
            <a:pPr marL="0" indent="0">
              <a:buNone/>
            </a:pPr>
            <a:r>
              <a:rPr lang="en-GB" sz="1200" dirty="0">
                <a:solidFill>
                  <a:srgbClr val="3D3C3E"/>
                </a:solidFill>
                <a:effectLst/>
                <a:latin typeface="Calibri" panose="020F0502020204030204" pitchFamily="34" charset="0"/>
                <a:ea typeface="Calibri" panose="020F0502020204030204" pitchFamily="34" charset="0"/>
                <a:cs typeface="DIN 2014 Bold"/>
              </a:rPr>
              <a:t>X2.04.Documented.prior.AF</a:t>
            </a:r>
          </a:p>
          <a:p>
            <a:pPr marL="0" indent="0">
              <a:buNone/>
            </a:pPr>
            <a:r>
              <a:rPr lang="en-GB" sz="1200" dirty="0">
                <a:solidFill>
                  <a:srgbClr val="3D3C3E"/>
                </a:solidFill>
                <a:effectLst/>
                <a:latin typeface="Calibri" panose="020F0502020204030204" pitchFamily="34" charset="0"/>
                <a:ea typeface="Calibri" panose="020F0502020204030204" pitchFamily="34" charset="0"/>
                <a:cs typeface="DIN 2014 Bold"/>
              </a:rPr>
              <a:t>X2.05.Other.doc..arrhythmia</a:t>
            </a:r>
          </a:p>
          <a:p>
            <a:pPr marL="0" indent="0">
              <a:buNone/>
            </a:pPr>
            <a:r>
              <a:rPr lang="en-GB" sz="1200" dirty="0">
                <a:solidFill>
                  <a:srgbClr val="3D3C3E"/>
                </a:solidFill>
                <a:effectLst/>
                <a:latin typeface="Calibri" panose="020F0502020204030204" pitchFamily="34" charset="0"/>
                <a:ea typeface="Calibri" panose="020F0502020204030204" pitchFamily="34" charset="0"/>
                <a:cs typeface="DIN 2014 Bold"/>
              </a:rPr>
              <a:t>X2.06.Indication.for.proced</a:t>
            </a:r>
          </a:p>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C0B37D9-BE8D-9A4B-9189-761D5C79ED1C}"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56</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6369725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https://</a:t>
            </a:r>
            <a:r>
              <a:rPr lang="en-GB" dirty="0" err="1"/>
              <a:t>upload.wikimedia.org</a:t>
            </a:r>
            <a:r>
              <a:rPr lang="en-GB" dirty="0"/>
              <a:t>/</a:t>
            </a:r>
            <a:r>
              <a:rPr lang="en-GB" dirty="0" err="1"/>
              <a:t>wikipedia</a:t>
            </a:r>
            <a:r>
              <a:rPr lang="en-GB" dirty="0"/>
              <a:t>/commons/thumb/b/b6/</a:t>
            </a:r>
            <a:r>
              <a:rPr lang="en-GB" dirty="0" err="1"/>
              <a:t>England_and_Wales_within_the_UK_and_Europe.svg</a:t>
            </a:r>
            <a:r>
              <a:rPr lang="en-GB" dirty="0"/>
              <a:t>/1200px-England_and_Wales_within_the_UK_and_Europe.svg.png</a:t>
            </a:r>
          </a:p>
          <a:p>
            <a:endParaRPr lang="en-GB" dirty="0"/>
          </a:p>
          <a:p>
            <a:endParaRPr lang="en-GB" dirty="0"/>
          </a:p>
        </p:txBody>
      </p:sp>
      <p:sp>
        <p:nvSpPr>
          <p:cNvPr id="4" name="Slide Number Placeholder 3"/>
          <p:cNvSpPr>
            <a:spLocks noGrp="1"/>
          </p:cNvSpPr>
          <p:nvPr>
            <p:ph type="sldNum" sz="quarter" idx="5"/>
          </p:nvPr>
        </p:nvSpPr>
        <p:spPr/>
        <p:txBody>
          <a:bodyPr/>
          <a:lstStyle/>
          <a:p>
            <a:fld id="{EC0B37D9-BE8D-9A4B-9189-761D5C79ED1C}" type="slidenum">
              <a:rPr lang="en-GB" smtClean="0"/>
              <a:t>6</a:t>
            </a:fld>
            <a:endParaRPr lang="en-GB"/>
          </a:p>
        </p:txBody>
      </p:sp>
    </p:spTree>
    <p:extLst>
      <p:ext uri="{BB962C8B-B14F-4D97-AF65-F5344CB8AC3E}">
        <p14:creationId xmlns:p14="http://schemas.microsoft.com/office/powerpoint/2010/main" val="265574786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lnSpc>
                <a:spcPct val="100000"/>
              </a:lnSpc>
              <a:buNone/>
            </a:pPr>
            <a:r>
              <a:rPr lang="en-GB" sz="1200" dirty="0">
                <a:solidFill>
                  <a:srgbClr val="3D3C3E"/>
                </a:solidFill>
                <a:latin typeface="Calibri" panose="020F0502020204030204" pitchFamily="34" charset="0"/>
                <a:ea typeface="Calibri" panose="020F0502020204030204" pitchFamily="34" charset="0"/>
                <a:cs typeface="DIN 2014 Bold"/>
              </a:rPr>
              <a:t>T</a:t>
            </a:r>
            <a:r>
              <a:rPr lang="en-GB" sz="1200" dirty="0">
                <a:solidFill>
                  <a:srgbClr val="3D3C3E"/>
                </a:solidFill>
                <a:effectLst/>
                <a:latin typeface="Calibri" panose="020F0502020204030204" pitchFamily="34" charset="0"/>
                <a:ea typeface="Calibri" panose="020F0502020204030204" pitchFamily="34" charset="0"/>
                <a:cs typeface="DIN 2014 Bold"/>
              </a:rPr>
              <a:t>he average completeness of fields that describe the clinical indications for AF ablation. These fields are not required for other ablations.</a:t>
            </a:r>
          </a:p>
          <a:p>
            <a:pPr marL="0" indent="0">
              <a:buNone/>
            </a:pPr>
            <a:endParaRPr lang="en-GB" sz="1200" dirty="0">
              <a:solidFill>
                <a:srgbClr val="3D3C3E"/>
              </a:solidFill>
              <a:effectLst/>
              <a:latin typeface="Calibri" panose="020F0502020204030204" pitchFamily="34" charset="0"/>
              <a:ea typeface="Calibri" panose="020F0502020204030204" pitchFamily="34" charset="0"/>
              <a:cs typeface="DIN 2014 Bold"/>
            </a:endParaRPr>
          </a:p>
          <a:p>
            <a:pPr marL="0" indent="0">
              <a:buNone/>
            </a:pPr>
            <a:r>
              <a:rPr lang="en-GB" sz="1200" dirty="0">
                <a:solidFill>
                  <a:srgbClr val="3D3C3E"/>
                </a:solidFill>
                <a:effectLst/>
                <a:latin typeface="Calibri" panose="020F0502020204030204" pitchFamily="34" charset="0"/>
                <a:ea typeface="Calibri" panose="020F0502020204030204" pitchFamily="34" charset="0"/>
                <a:cs typeface="DIN 2014 Bold"/>
              </a:rPr>
              <a:t>4.01 LA size/vol</a:t>
            </a:r>
          </a:p>
          <a:p>
            <a:pPr marL="0" indent="0">
              <a:buNone/>
            </a:pPr>
            <a:r>
              <a:rPr lang="en-GB" sz="1200" dirty="0">
                <a:solidFill>
                  <a:srgbClr val="3D3C3E"/>
                </a:solidFill>
                <a:effectLst/>
                <a:latin typeface="Calibri" panose="020F0502020204030204" pitchFamily="34" charset="0"/>
                <a:ea typeface="Calibri" panose="020F0502020204030204" pitchFamily="34" charset="0"/>
                <a:cs typeface="DIN 2014 Bold"/>
              </a:rPr>
              <a:t>4.03 </a:t>
            </a:r>
            <a:r>
              <a:rPr lang="en-GB" sz="1200" dirty="0" err="1">
                <a:solidFill>
                  <a:srgbClr val="3D3C3E"/>
                </a:solidFill>
                <a:effectLst/>
                <a:latin typeface="Calibri" panose="020F0502020204030204" pitchFamily="34" charset="0"/>
                <a:ea typeface="Calibri" panose="020F0502020204030204" pitchFamily="34" charset="0"/>
                <a:cs typeface="DIN 2014 Bold"/>
              </a:rPr>
              <a:t>Rhyt</a:t>
            </a:r>
            <a:r>
              <a:rPr lang="en-GB" sz="1200" dirty="0">
                <a:solidFill>
                  <a:srgbClr val="3D3C3E"/>
                </a:solidFill>
                <a:effectLst/>
                <a:latin typeface="Calibri" panose="020F0502020204030204" pitchFamily="34" charset="0"/>
                <a:ea typeface="Calibri" panose="020F0502020204030204" pitchFamily="34" charset="0"/>
                <a:cs typeface="DIN 2014 Bold"/>
              </a:rPr>
              <a:t> at start</a:t>
            </a:r>
          </a:p>
          <a:p>
            <a:pPr marL="0" indent="0">
              <a:buNone/>
            </a:pPr>
            <a:r>
              <a:rPr lang="en-GB" sz="1200" dirty="0">
                <a:solidFill>
                  <a:srgbClr val="3D3C3E"/>
                </a:solidFill>
                <a:effectLst/>
                <a:latin typeface="Calibri" panose="020F0502020204030204" pitchFamily="34" charset="0"/>
                <a:ea typeface="Calibri" panose="020F0502020204030204" pitchFamily="34" charset="0"/>
                <a:cs typeface="DIN 2014 Bold"/>
              </a:rPr>
              <a:t>4.04 </a:t>
            </a:r>
            <a:r>
              <a:rPr lang="en-GB" sz="1200" dirty="0" err="1">
                <a:solidFill>
                  <a:srgbClr val="3D3C3E"/>
                </a:solidFill>
                <a:effectLst/>
                <a:latin typeface="Calibri" panose="020F0502020204030204" pitchFamily="34" charset="0"/>
                <a:ea typeface="Calibri" panose="020F0502020204030204" pitchFamily="34" charset="0"/>
                <a:cs typeface="DIN 2014 Bold"/>
              </a:rPr>
              <a:t>Prev</a:t>
            </a:r>
            <a:r>
              <a:rPr lang="en-GB" sz="1200" dirty="0">
                <a:solidFill>
                  <a:srgbClr val="3D3C3E"/>
                </a:solidFill>
                <a:effectLst/>
                <a:latin typeface="Calibri" panose="020F0502020204030204" pitchFamily="34" charset="0"/>
                <a:ea typeface="Calibri" panose="020F0502020204030204" pitchFamily="34" charset="0"/>
                <a:cs typeface="DIN 2014 Bold"/>
              </a:rPr>
              <a:t> AADS</a:t>
            </a:r>
          </a:p>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C0B37D9-BE8D-9A4B-9189-761D5C79ED1C}"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57</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18434573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0000"/>
              </a:lnSpc>
            </a:pPr>
            <a:r>
              <a:rPr lang="en-GB" sz="1200" dirty="0">
                <a:solidFill>
                  <a:srgbClr val="3D3C3E"/>
                </a:solidFill>
                <a:latin typeface="Calibri" panose="020F0502020204030204" pitchFamily="34" charset="0"/>
                <a:ea typeface="Calibri" panose="020F0502020204030204" pitchFamily="34" charset="0"/>
              </a:rPr>
              <a:t>T</a:t>
            </a:r>
            <a:r>
              <a:rPr lang="en-GB" sz="1200" dirty="0">
                <a:solidFill>
                  <a:srgbClr val="3D3C3E"/>
                </a:solidFill>
                <a:effectLst/>
                <a:latin typeface="Calibri" panose="020F0502020204030204" pitchFamily="34" charset="0"/>
                <a:ea typeface="Calibri" panose="020F0502020204030204" pitchFamily="34" charset="0"/>
              </a:rPr>
              <a:t>he average GMC Registration Number completion rate for the first operator and responsible consultant.</a:t>
            </a:r>
          </a:p>
          <a:p>
            <a:pPr marL="0" indent="0">
              <a:buNone/>
            </a:pPr>
            <a:endParaRPr lang="en-US" sz="1400" dirty="0"/>
          </a:p>
          <a:p>
            <a:pPr marL="0" indent="0">
              <a:buNone/>
            </a:pPr>
            <a:r>
              <a:rPr lang="en-US" sz="1400" dirty="0"/>
              <a:t>X3.04.First.Op.GMC</a:t>
            </a:r>
          </a:p>
          <a:p>
            <a:pPr marL="0" indent="0">
              <a:buNone/>
            </a:pPr>
            <a:r>
              <a:rPr lang="en-US" sz="1400" dirty="0"/>
              <a:t>X3.10.Cons.GMC</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C0B37D9-BE8D-9A4B-9189-761D5C79ED1C}"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58</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76967198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lnSpc>
                <a:spcPct val="120000"/>
              </a:lnSpc>
              <a:buNone/>
            </a:pPr>
            <a:r>
              <a:rPr lang="en-GB" sz="1200" dirty="0">
                <a:solidFill>
                  <a:srgbClr val="3D3C3E"/>
                </a:solidFill>
                <a:latin typeface="Calibri" panose="020F0502020204030204" pitchFamily="34" charset="0"/>
                <a:ea typeface="Calibri" panose="020F0502020204030204" pitchFamily="34" charset="0"/>
                <a:cs typeface="DIN 2014 Bold"/>
              </a:rPr>
              <a:t>T</a:t>
            </a:r>
            <a:r>
              <a:rPr lang="en-GB" sz="1200" dirty="0">
                <a:solidFill>
                  <a:srgbClr val="3D3C3E"/>
                </a:solidFill>
                <a:effectLst/>
                <a:latin typeface="Calibri" panose="020F0502020204030204" pitchFamily="34" charset="0"/>
                <a:ea typeface="Calibri" panose="020F0502020204030204" pitchFamily="34" charset="0"/>
                <a:cs typeface="DIN 2014 Bold"/>
              </a:rPr>
              <a:t>he average completion rate of the following fields:</a:t>
            </a:r>
            <a:endParaRPr lang="en-GB" sz="1200" dirty="0">
              <a:solidFill>
                <a:srgbClr val="3D3C3E"/>
              </a:solidFill>
              <a:latin typeface="Calibri" panose="020F0502020204030204" pitchFamily="34" charset="0"/>
              <a:ea typeface="Calibri" panose="020F0502020204030204" pitchFamily="34" charset="0"/>
              <a:cs typeface="DIN 2014 Bold"/>
            </a:endParaRPr>
          </a:p>
          <a:p>
            <a:pPr marL="0" indent="0">
              <a:buNone/>
            </a:pPr>
            <a:r>
              <a:rPr lang="en-GB" sz="1200" dirty="0">
                <a:solidFill>
                  <a:srgbClr val="3D3C3E"/>
                </a:solidFill>
                <a:latin typeface="Calibri" panose="020F0502020204030204" pitchFamily="34" charset="0"/>
                <a:ea typeface="Calibri" panose="020F0502020204030204" pitchFamily="34" charset="0"/>
                <a:cs typeface="DIN 2014 Bold"/>
              </a:rPr>
              <a:t>X3.01.Procedure.time</a:t>
            </a:r>
          </a:p>
          <a:p>
            <a:pPr marL="0" indent="0">
              <a:buNone/>
            </a:pPr>
            <a:r>
              <a:rPr lang="en-GB" sz="1200" dirty="0">
                <a:solidFill>
                  <a:srgbClr val="3D3C3E"/>
                </a:solidFill>
                <a:latin typeface="Calibri" panose="020F0502020204030204" pitchFamily="34" charset="0"/>
                <a:ea typeface="Calibri" panose="020F0502020204030204" pitchFamily="34" charset="0"/>
                <a:cs typeface="DIN 2014 Bold"/>
              </a:rPr>
              <a:t>X3.02.Procedure.urgency</a:t>
            </a:r>
          </a:p>
          <a:p>
            <a:pPr marL="0" indent="0">
              <a:buNone/>
            </a:pPr>
            <a:r>
              <a:rPr lang="en-GB" sz="1200" dirty="0">
                <a:solidFill>
                  <a:srgbClr val="3D3C3E"/>
                </a:solidFill>
                <a:latin typeface="Calibri" panose="020F0502020204030204" pitchFamily="34" charset="0"/>
                <a:ea typeface="Calibri" panose="020F0502020204030204" pitchFamily="34" charset="0"/>
                <a:cs typeface="DIN 2014 Bold"/>
              </a:rPr>
              <a:t>X3.12.Ablation.procedure</a:t>
            </a:r>
          </a:p>
          <a:p>
            <a:pPr marL="0" indent="0">
              <a:buNone/>
            </a:pPr>
            <a:r>
              <a:rPr lang="en-GB" sz="1200" dirty="0">
                <a:solidFill>
                  <a:srgbClr val="3D3C3E"/>
                </a:solidFill>
                <a:latin typeface="Calibri" panose="020F0502020204030204" pitchFamily="34" charset="0"/>
                <a:ea typeface="Calibri" panose="020F0502020204030204" pitchFamily="34" charset="0"/>
                <a:cs typeface="DIN 2014 Bold"/>
              </a:rPr>
              <a:t>X3.13.Mapping.techniques</a:t>
            </a:r>
          </a:p>
          <a:p>
            <a:pPr marL="0" indent="0">
              <a:buNone/>
            </a:pPr>
            <a:r>
              <a:rPr lang="en-GB" sz="1200" dirty="0">
                <a:solidFill>
                  <a:srgbClr val="3D3C3E"/>
                </a:solidFill>
                <a:latin typeface="Calibri" panose="020F0502020204030204" pitchFamily="34" charset="0"/>
                <a:ea typeface="Calibri" panose="020F0502020204030204" pitchFamily="34" charset="0"/>
                <a:cs typeface="DIN 2014 Bold"/>
              </a:rPr>
              <a:t>X3.16.Fluoro.time..min</a:t>
            </a:r>
          </a:p>
          <a:p>
            <a:pPr marL="0" indent="0">
              <a:buNone/>
            </a:pPr>
            <a:r>
              <a:rPr lang="en-GB" sz="1200" dirty="0">
                <a:solidFill>
                  <a:srgbClr val="3D3C3E"/>
                </a:solidFill>
                <a:latin typeface="Calibri" panose="020F0502020204030204" pitchFamily="34" charset="0"/>
                <a:ea typeface="Calibri" panose="020F0502020204030204" pitchFamily="34" charset="0"/>
                <a:cs typeface="DIN 2014 Bold"/>
              </a:rPr>
              <a:t>X3.18.Proc.duration</a:t>
            </a:r>
          </a:p>
          <a:p>
            <a:pPr marL="0" indent="0">
              <a:buNone/>
            </a:pPr>
            <a:r>
              <a:rPr lang="en-GB" sz="1200" dirty="0">
                <a:solidFill>
                  <a:srgbClr val="3D3C3E"/>
                </a:solidFill>
                <a:latin typeface="Calibri" panose="020F0502020204030204" pitchFamily="34" charset="0"/>
                <a:ea typeface="Calibri" panose="020F0502020204030204" pitchFamily="34" charset="0"/>
                <a:cs typeface="DIN 2014 Bold"/>
              </a:rPr>
              <a:t>X3.19.Ablation.attempted</a:t>
            </a:r>
          </a:p>
          <a:p>
            <a:pPr marL="0" indent="0">
              <a:buNone/>
            </a:pPr>
            <a:r>
              <a:rPr lang="en-GB" sz="1200" dirty="0">
                <a:solidFill>
                  <a:srgbClr val="3D3C3E"/>
                </a:solidFill>
                <a:latin typeface="Calibri" panose="020F0502020204030204" pitchFamily="34" charset="0"/>
                <a:ea typeface="Calibri" panose="020F0502020204030204" pitchFamily="34" charset="0"/>
                <a:cs typeface="DIN 2014 Bold"/>
              </a:rPr>
              <a:t>X3.21.Ablation.energy.source</a:t>
            </a:r>
          </a:p>
          <a:p>
            <a:pPr marL="0" indent="0">
              <a:buNone/>
            </a:pPr>
            <a:r>
              <a:rPr lang="en-GB" sz="1200" dirty="0">
                <a:solidFill>
                  <a:srgbClr val="3D3C3E"/>
                </a:solidFill>
                <a:latin typeface="Calibri" panose="020F0502020204030204" pitchFamily="34" charset="0"/>
                <a:ea typeface="Calibri" panose="020F0502020204030204" pitchFamily="34" charset="0"/>
                <a:cs typeface="DIN 2014 Bold"/>
              </a:rPr>
              <a:t>X3.23.Transseptal.approach</a:t>
            </a:r>
          </a:p>
          <a:p>
            <a:pPr marL="0" indent="0">
              <a:buNone/>
            </a:pPr>
            <a:r>
              <a:rPr lang="en-GB" sz="1200" dirty="0">
                <a:solidFill>
                  <a:srgbClr val="3D3C3E"/>
                </a:solidFill>
                <a:latin typeface="Calibri" panose="020F0502020204030204" pitchFamily="34" charset="0"/>
                <a:ea typeface="Calibri" panose="020F0502020204030204" pitchFamily="34" charset="0"/>
                <a:cs typeface="DIN 2014 Bold"/>
              </a:rPr>
              <a:t>X3.24.Epicardial.approach</a:t>
            </a:r>
          </a:p>
          <a:p>
            <a:pPr marL="0" indent="0">
              <a:buNone/>
            </a:pPr>
            <a:r>
              <a:rPr lang="en-GB" sz="1200" dirty="0">
                <a:solidFill>
                  <a:srgbClr val="3D3C3E"/>
                </a:solidFill>
                <a:latin typeface="Calibri" panose="020F0502020204030204" pitchFamily="34" charset="0"/>
                <a:ea typeface="Calibri" panose="020F0502020204030204" pitchFamily="34" charset="0"/>
                <a:cs typeface="DIN 2014 Bold"/>
              </a:rPr>
              <a:t>X3.26.Success</a:t>
            </a:r>
          </a:p>
          <a:p>
            <a:pPr marL="0" indent="0">
              <a:buNone/>
            </a:pPr>
            <a:r>
              <a:rPr lang="en-GB" sz="1200" dirty="0">
                <a:solidFill>
                  <a:srgbClr val="3D3C3E"/>
                </a:solidFill>
                <a:latin typeface="Calibri" panose="020F0502020204030204" pitchFamily="34" charset="0"/>
                <a:ea typeface="Calibri" panose="020F0502020204030204" pitchFamily="34" charset="0"/>
                <a:cs typeface="DIN 2014 Bold"/>
              </a:rPr>
              <a:t>X3.2.Acute.complication</a:t>
            </a:r>
            <a:endParaRPr lang="en-GB" sz="1200" dirty="0">
              <a:solidFill>
                <a:srgbClr val="000000"/>
              </a:solidFill>
              <a:effectLst/>
              <a:latin typeface="DIN 2014 Bold"/>
              <a:ea typeface="Calibri" panose="020F0502020204030204" pitchFamily="34" charset="0"/>
              <a:cs typeface="DIN 2014 Bold"/>
            </a:endParaRPr>
          </a:p>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C0B37D9-BE8D-9A4B-9189-761D5C79ED1C}"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59</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75360009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solidFill>
                  <a:srgbClr val="3D3C3E"/>
                </a:solidFill>
                <a:latin typeface="DIN 2014 Bold"/>
                <a:ea typeface="Calibri" panose="020F0502020204030204" pitchFamily="34" charset="0"/>
                <a:cs typeface="Calibri" panose="020F0502020204030204" pitchFamily="34" charset="0"/>
              </a:rPr>
              <a:t>C</a:t>
            </a:r>
            <a:r>
              <a:rPr lang="en-GB" sz="1200" dirty="0">
                <a:solidFill>
                  <a:srgbClr val="3D3C3E"/>
                </a:solidFill>
                <a:effectLst/>
                <a:latin typeface="DIN 2014 Bold"/>
                <a:ea typeface="Calibri" panose="020F0502020204030204" pitchFamily="34" charset="0"/>
                <a:cs typeface="Calibri" panose="020F0502020204030204" pitchFamily="34" charset="0"/>
              </a:rPr>
              <a:t>onsistency and completeness of the fields ‘ablation performed?’</a:t>
            </a:r>
          </a:p>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C0B37D9-BE8D-9A4B-9189-761D5C79ED1C}"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60</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01535085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C0B37D9-BE8D-9A4B-9189-761D5C79ED1C}"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61</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16810222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C0B37D9-BE8D-9A4B-9189-761D5C79ED1C}"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68</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64617295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EC0B37D9-BE8D-9A4B-9189-761D5C79ED1C}" type="slidenum">
              <a:rPr lang="en-GB" smtClean="0"/>
              <a:t>69</a:t>
            </a:fld>
            <a:endParaRPr lang="en-GB"/>
          </a:p>
        </p:txBody>
      </p:sp>
    </p:spTree>
    <p:extLst>
      <p:ext uri="{BB962C8B-B14F-4D97-AF65-F5344CB8AC3E}">
        <p14:creationId xmlns:p14="http://schemas.microsoft.com/office/powerpoint/2010/main" val="49498568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C0B37D9-BE8D-9A4B-9189-761D5C79ED1C}"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70</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30949888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800" b="0" i="0" u="none" strike="noStrike" dirty="0">
                <a:solidFill>
                  <a:srgbClr val="000000"/>
                </a:solidFill>
                <a:effectLst/>
                <a:latin typeface="Calibri" panose="020F0502020204030204" pitchFamily="34" charset="0"/>
              </a:rPr>
              <a:t>Cleveland Clinic</a:t>
            </a:r>
            <a:r>
              <a:rPr lang="en-GB" dirty="0"/>
              <a:t> </a:t>
            </a:r>
          </a:p>
          <a:p>
            <a:r>
              <a:rPr lang="en-GB" sz="1800" b="0" i="0" u="none" strike="noStrike" dirty="0">
                <a:solidFill>
                  <a:srgbClr val="000000"/>
                </a:solidFill>
                <a:effectLst/>
                <a:latin typeface="Calibri" panose="020F0502020204030204" pitchFamily="34" charset="0"/>
              </a:rPr>
              <a:t>Royal Berkshire Hospital</a:t>
            </a:r>
            <a:r>
              <a:rPr lang="en-GB" dirty="0"/>
              <a:t> </a:t>
            </a:r>
          </a:p>
          <a:p>
            <a:r>
              <a:rPr lang="en-GB" sz="1800" b="0" i="0" u="none" strike="noStrike" dirty="0">
                <a:solidFill>
                  <a:srgbClr val="000000"/>
                </a:solidFill>
                <a:effectLst/>
                <a:latin typeface="Calibri" panose="020F0502020204030204" pitchFamily="34" charset="0"/>
              </a:rPr>
              <a:t>Spire Hull And East Riding Hospital</a:t>
            </a:r>
            <a:r>
              <a:rPr lang="en-GB" dirty="0"/>
              <a:t> </a:t>
            </a:r>
          </a:p>
          <a:p>
            <a:r>
              <a:rPr lang="en-GB" sz="1800" b="0" i="0" u="none" strike="noStrike" dirty="0">
                <a:solidFill>
                  <a:srgbClr val="000000"/>
                </a:solidFill>
                <a:effectLst/>
                <a:latin typeface="Calibri" panose="020F0502020204030204" pitchFamily="34" charset="0"/>
              </a:rPr>
              <a:t>Spire Manchester Hospital</a:t>
            </a:r>
            <a:r>
              <a:rPr lang="en-GB" dirty="0"/>
              <a:t> </a:t>
            </a:r>
          </a:p>
          <a:p>
            <a:r>
              <a:rPr lang="en-GB" sz="1800" b="0" i="0" u="none" strike="noStrike" dirty="0">
                <a:solidFill>
                  <a:srgbClr val="000000"/>
                </a:solidFill>
                <a:effectLst/>
                <a:latin typeface="Calibri" panose="020F0502020204030204" pitchFamily="34" charset="0"/>
              </a:rPr>
              <a:t>BMI The Alexandra Hospital</a:t>
            </a:r>
            <a:r>
              <a:rPr lang="en-GB" dirty="0"/>
              <a:t> </a:t>
            </a:r>
          </a:p>
          <a:p>
            <a:r>
              <a:rPr lang="en-GB" sz="1800" b="0" i="0" u="none" strike="noStrike" dirty="0">
                <a:solidFill>
                  <a:srgbClr val="000000"/>
                </a:solidFill>
                <a:effectLst/>
                <a:latin typeface="Calibri" panose="020F0502020204030204" pitchFamily="34" charset="0"/>
              </a:rPr>
              <a:t>Spire Nottingham Hospital</a:t>
            </a:r>
            <a:r>
              <a:rPr lang="en-GB" dirty="0"/>
              <a:t> </a:t>
            </a:r>
          </a:p>
          <a:p>
            <a:r>
              <a:rPr lang="en-GB" sz="1800" b="0" i="0" u="none" strike="noStrike" dirty="0">
                <a:solidFill>
                  <a:srgbClr val="000000"/>
                </a:solidFill>
                <a:effectLst/>
                <a:latin typeface="Calibri" panose="020F0502020204030204" pitchFamily="34" charset="0"/>
              </a:rPr>
              <a:t>North Middlesex University Hospital</a:t>
            </a:r>
            <a:r>
              <a:rPr lang="en-GB" dirty="0"/>
              <a:t> </a:t>
            </a:r>
          </a:p>
          <a:p>
            <a:r>
              <a:rPr lang="en-GB" sz="1800" b="0" i="0" u="none" strike="noStrike" dirty="0">
                <a:solidFill>
                  <a:srgbClr val="000000"/>
                </a:solidFill>
                <a:effectLst/>
                <a:latin typeface="Calibri" panose="020F0502020204030204" pitchFamily="34" charset="0"/>
              </a:rPr>
              <a:t>Spire Hospital Cardiff</a:t>
            </a:r>
            <a:r>
              <a:rPr lang="en-GB" dirty="0"/>
              <a:t> </a:t>
            </a:r>
          </a:p>
          <a:p>
            <a:r>
              <a:rPr lang="en-GB" sz="1800" b="0" i="0" u="none" strike="noStrike" dirty="0">
                <a:solidFill>
                  <a:srgbClr val="000000"/>
                </a:solidFill>
                <a:effectLst/>
                <a:latin typeface="Calibri" panose="020F0502020204030204" pitchFamily="34" charset="0"/>
              </a:rPr>
              <a:t>Royal Surrey County Hospital</a:t>
            </a:r>
            <a:r>
              <a:rPr lang="en-GB" dirty="0"/>
              <a:t> </a:t>
            </a:r>
          </a:p>
          <a:p>
            <a:r>
              <a:rPr lang="en-GB" sz="1800" b="0" i="0" u="none" strike="noStrike" dirty="0">
                <a:solidFill>
                  <a:srgbClr val="000000"/>
                </a:solidFill>
                <a:effectLst/>
                <a:latin typeface="Calibri" panose="020F0502020204030204" pitchFamily="34" charset="0"/>
              </a:rPr>
              <a:t>Birmingham </a:t>
            </a:r>
            <a:r>
              <a:rPr lang="en-GB" sz="1800" b="0" i="0" u="none" strike="noStrike" dirty="0" err="1">
                <a:solidFill>
                  <a:srgbClr val="000000"/>
                </a:solidFill>
                <a:effectLst/>
                <a:latin typeface="Calibri" panose="020F0502020204030204" pitchFamily="34" charset="0"/>
              </a:rPr>
              <a:t>Childrens</a:t>
            </a:r>
            <a:r>
              <a:rPr lang="en-GB" sz="1800" b="0" i="0" u="none" strike="noStrike" dirty="0">
                <a:solidFill>
                  <a:srgbClr val="000000"/>
                </a:solidFill>
                <a:effectLst/>
                <a:latin typeface="Calibri" panose="020F0502020204030204" pitchFamily="34" charset="0"/>
              </a:rPr>
              <a:t> Hospital</a:t>
            </a:r>
            <a:r>
              <a:rPr lang="en-GB" dirty="0"/>
              <a:t> </a:t>
            </a:r>
          </a:p>
          <a:p>
            <a:r>
              <a:rPr lang="en-GB" sz="1800" b="0" i="0" u="none" strike="noStrike" dirty="0">
                <a:solidFill>
                  <a:srgbClr val="000000"/>
                </a:solidFill>
                <a:effectLst/>
                <a:latin typeface="Calibri" panose="020F0502020204030204" pitchFamily="34" charset="0"/>
              </a:rPr>
              <a:t>Alder Hey Hospital</a:t>
            </a:r>
            <a:r>
              <a:rPr lang="en-GB" dirty="0"/>
              <a:t> </a:t>
            </a:r>
          </a:p>
          <a:p>
            <a:r>
              <a:rPr lang="en-GB" sz="1800" b="0" i="0" u="none" strike="noStrike" dirty="0">
                <a:solidFill>
                  <a:srgbClr val="000000"/>
                </a:solidFill>
                <a:effectLst/>
                <a:latin typeface="Calibri" panose="020F0502020204030204" pitchFamily="34" charset="0"/>
              </a:rPr>
              <a:t>William Harvey Hospital</a:t>
            </a:r>
            <a:r>
              <a:rPr lang="en-GB" dirty="0"/>
              <a:t> </a:t>
            </a:r>
          </a:p>
          <a:p>
            <a:r>
              <a:rPr lang="en-GB" sz="1800" b="0" i="0" u="none" strike="noStrike" dirty="0">
                <a:solidFill>
                  <a:srgbClr val="000000"/>
                </a:solidFill>
                <a:effectLst/>
                <a:latin typeface="Calibri" panose="020F0502020204030204" pitchFamily="34" charset="0"/>
              </a:rPr>
              <a:t>Queen Elizabeth The Queen Mother Hospital</a:t>
            </a:r>
            <a:r>
              <a:rPr lang="en-GB" dirty="0"/>
              <a:t> </a:t>
            </a:r>
          </a:p>
          <a:p>
            <a:r>
              <a:rPr lang="en-GB" sz="1800" b="0" i="0" u="none" strike="noStrike" dirty="0">
                <a:solidFill>
                  <a:srgbClr val="000000"/>
                </a:solidFill>
                <a:effectLst/>
                <a:latin typeface="Calibri" panose="020F0502020204030204" pitchFamily="34" charset="0"/>
              </a:rPr>
              <a:t>Spire Leeds Hospital</a:t>
            </a:r>
            <a:r>
              <a:rPr lang="en-GB" dirty="0"/>
              <a:t> </a:t>
            </a:r>
          </a:p>
          <a:p>
            <a:r>
              <a:rPr lang="en-GB" sz="1800" b="0" i="0" u="none" strike="noStrike" dirty="0">
                <a:solidFill>
                  <a:srgbClr val="000000"/>
                </a:solidFill>
                <a:effectLst/>
                <a:latin typeface="Calibri" panose="020F0502020204030204" pitchFamily="34" charset="0"/>
              </a:rPr>
              <a:t>BMI The Priory Hospital Birmingham</a:t>
            </a:r>
            <a:r>
              <a:rPr lang="en-GB" dirty="0"/>
              <a:t> </a:t>
            </a:r>
          </a:p>
          <a:p>
            <a:r>
              <a:rPr lang="en-GB" sz="1800" b="0" i="0" u="none" strike="noStrike" dirty="0">
                <a:solidFill>
                  <a:srgbClr val="000000"/>
                </a:solidFill>
                <a:effectLst/>
                <a:latin typeface="Calibri" panose="020F0502020204030204" pitchFamily="34" charset="0"/>
              </a:rPr>
              <a:t>Great Ormond Street Hospital</a:t>
            </a:r>
            <a:r>
              <a:rPr lang="en-GB" dirty="0"/>
              <a:t> </a:t>
            </a:r>
          </a:p>
          <a:p>
            <a:r>
              <a:rPr lang="en-GB" sz="1800" b="0" i="0" u="none" strike="noStrike" dirty="0">
                <a:solidFill>
                  <a:srgbClr val="000000"/>
                </a:solidFill>
                <a:effectLst/>
                <a:latin typeface="Calibri" panose="020F0502020204030204" pitchFamily="34" charset="0"/>
              </a:rPr>
              <a:t>Wexham Park Hospital</a:t>
            </a:r>
            <a:r>
              <a:rPr lang="en-GB" dirty="0"/>
              <a:t> </a:t>
            </a:r>
          </a:p>
          <a:p>
            <a:r>
              <a:rPr lang="en-GB" sz="1800" b="0" i="0" u="none" strike="noStrike" dirty="0">
                <a:solidFill>
                  <a:srgbClr val="000000"/>
                </a:solidFill>
                <a:effectLst/>
                <a:latin typeface="Calibri" panose="020F0502020204030204" pitchFamily="34" charset="0"/>
              </a:rPr>
              <a:t>Watford General Hospital</a:t>
            </a:r>
            <a:r>
              <a:rPr lang="en-GB" dirty="0"/>
              <a:t> </a:t>
            </a:r>
          </a:p>
          <a:p>
            <a:r>
              <a:rPr lang="en-GB" sz="1800" b="0" i="0" u="none" strike="noStrike" dirty="0">
                <a:solidFill>
                  <a:srgbClr val="000000"/>
                </a:solidFill>
                <a:effectLst/>
                <a:latin typeface="Calibri" panose="020F0502020204030204" pitchFamily="34" charset="0"/>
              </a:rPr>
              <a:t>Exeter Heart</a:t>
            </a:r>
            <a:r>
              <a:rPr lang="en-GB" dirty="0"/>
              <a:t> </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593821D-9563-234E-A074-E36E29807817}"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71</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82959648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C0B37D9-BE8D-9A4B-9189-761D5C79ED1C}"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72</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0127509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https://</a:t>
            </a:r>
            <a:r>
              <a:rPr lang="en-GB" dirty="0" err="1"/>
              <a:t>www.bostonscientific.com</a:t>
            </a:r>
            <a:r>
              <a:rPr lang="en-GB" dirty="0"/>
              <a:t>/content/dam/</a:t>
            </a:r>
            <a:r>
              <a:rPr lang="en-GB" dirty="0" err="1"/>
              <a:t>bostonscientific</a:t>
            </a:r>
            <a:r>
              <a:rPr lang="en-GB" dirty="0"/>
              <a:t>/ep/portfolio-group/single-shot/</a:t>
            </a:r>
            <a:r>
              <a:rPr lang="en-GB" dirty="0" err="1"/>
              <a:t>polarx</a:t>
            </a:r>
            <a:r>
              <a:rPr lang="en-GB" dirty="0"/>
              <a:t>/5731%20Video%20Thumbnail%204.png</a:t>
            </a:r>
          </a:p>
          <a:p>
            <a:endParaRPr lang="en-GB" dirty="0"/>
          </a:p>
        </p:txBody>
      </p:sp>
      <p:sp>
        <p:nvSpPr>
          <p:cNvPr id="4" name="Slide Number Placeholder 3"/>
          <p:cNvSpPr>
            <a:spLocks noGrp="1"/>
          </p:cNvSpPr>
          <p:nvPr>
            <p:ph type="sldNum" sz="quarter" idx="5"/>
          </p:nvPr>
        </p:nvSpPr>
        <p:spPr/>
        <p:txBody>
          <a:bodyPr/>
          <a:lstStyle/>
          <a:p>
            <a:fld id="{EC0B37D9-BE8D-9A4B-9189-761D5C79ED1C}" type="slidenum">
              <a:rPr lang="en-GB" smtClean="0"/>
              <a:t>7</a:t>
            </a:fld>
            <a:endParaRPr lang="en-GB"/>
          </a:p>
        </p:txBody>
      </p:sp>
    </p:spTree>
    <p:extLst>
      <p:ext uri="{BB962C8B-B14F-4D97-AF65-F5344CB8AC3E}">
        <p14:creationId xmlns:p14="http://schemas.microsoft.com/office/powerpoint/2010/main" val="264620218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https://</a:t>
            </a:r>
            <a:r>
              <a:rPr lang="en-GB" dirty="0" err="1"/>
              <a:t>bhrs.com</a:t>
            </a:r>
            <a:r>
              <a:rPr lang="en-GB" dirty="0"/>
              <a:t>/standards/</a:t>
            </a:r>
          </a:p>
          <a:p>
            <a:r>
              <a:rPr lang="en-GB" dirty="0"/>
              <a:t>https://</a:t>
            </a:r>
            <a:r>
              <a:rPr lang="en-GB" dirty="0" err="1"/>
              <a:t>bhrs.com</a:t>
            </a:r>
            <a:r>
              <a:rPr lang="en-GB" dirty="0"/>
              <a:t>/</a:t>
            </a:r>
            <a:r>
              <a:rPr lang="en-GB" dirty="0" err="1"/>
              <a:t>wp</a:t>
            </a:r>
            <a:r>
              <a:rPr lang="en-GB" dirty="0"/>
              <a:t>-content/uploads/2020/04/British-Heart-Rhythm-Society-Standards-Ablation-2020-1.pdf</a:t>
            </a:r>
          </a:p>
          <a:p>
            <a:endParaRPr lang="en-GB" dirty="0"/>
          </a:p>
          <a:p>
            <a:r>
              <a:rPr lang="en-GB" sz="1800" b="0" i="0" u="none" strike="noStrike" dirty="0">
                <a:solidFill>
                  <a:srgbClr val="000000"/>
                </a:solidFill>
                <a:effectLst/>
                <a:latin typeface="Calibri" panose="020F0502020204030204" pitchFamily="34" charset="0"/>
              </a:rPr>
              <a:t>Great Ormond Street Hospital</a:t>
            </a:r>
            <a:r>
              <a:rPr lang="en-GB" dirty="0"/>
              <a:t> </a:t>
            </a:r>
          </a:p>
          <a:p>
            <a:r>
              <a:rPr lang="en-GB" sz="1800" b="0" i="0" u="none" strike="noStrike" dirty="0">
                <a:solidFill>
                  <a:srgbClr val="000000"/>
                </a:solidFill>
                <a:effectLst/>
                <a:latin typeface="Calibri" panose="020F0502020204030204" pitchFamily="34" charset="0"/>
              </a:rPr>
              <a:t>Alder Hey Hospital</a:t>
            </a:r>
            <a:r>
              <a:rPr lang="en-GB" dirty="0"/>
              <a:t> </a:t>
            </a:r>
          </a:p>
          <a:p>
            <a:r>
              <a:rPr lang="en-GB" sz="1800" b="0" i="0" u="none" strike="noStrike" dirty="0">
                <a:solidFill>
                  <a:srgbClr val="000000"/>
                </a:solidFill>
                <a:effectLst/>
                <a:latin typeface="Calibri" panose="020F0502020204030204" pitchFamily="34" charset="0"/>
              </a:rPr>
              <a:t>Spire Hull And East Riding Hospital</a:t>
            </a:r>
            <a:r>
              <a:rPr lang="en-GB" dirty="0"/>
              <a:t> </a:t>
            </a:r>
          </a:p>
          <a:p>
            <a:r>
              <a:rPr lang="en-GB" sz="1800" b="0" i="0" u="none" strike="noStrike" dirty="0">
                <a:solidFill>
                  <a:srgbClr val="000000"/>
                </a:solidFill>
                <a:effectLst/>
                <a:latin typeface="Calibri" panose="020F0502020204030204" pitchFamily="34" charset="0"/>
              </a:rPr>
              <a:t>Spire Hospital Cardiff</a:t>
            </a:r>
            <a:r>
              <a:rPr lang="en-GB" dirty="0"/>
              <a:t> </a:t>
            </a:r>
          </a:p>
          <a:p>
            <a:r>
              <a:rPr lang="en-GB" sz="1800" b="0" i="0" u="none" strike="noStrike" dirty="0">
                <a:solidFill>
                  <a:srgbClr val="000000"/>
                </a:solidFill>
                <a:effectLst/>
                <a:latin typeface="Calibri" panose="020F0502020204030204" pitchFamily="34" charset="0"/>
              </a:rPr>
              <a:t>Spire Manchester Hospital</a:t>
            </a:r>
            <a:r>
              <a:rPr lang="en-GB" dirty="0"/>
              <a:t> </a:t>
            </a:r>
          </a:p>
          <a:p>
            <a:r>
              <a:rPr lang="en-GB" sz="1800" b="0" i="0" u="none" strike="noStrike" dirty="0">
                <a:solidFill>
                  <a:srgbClr val="000000"/>
                </a:solidFill>
                <a:effectLst/>
                <a:latin typeface="Calibri" panose="020F0502020204030204" pitchFamily="34" charset="0"/>
              </a:rPr>
              <a:t>BMI The Alexandra Hospital</a:t>
            </a:r>
            <a:r>
              <a:rPr lang="en-GB" dirty="0"/>
              <a:t> </a:t>
            </a:r>
          </a:p>
          <a:p>
            <a:r>
              <a:rPr lang="en-GB" sz="1800" b="0" i="0" u="none" strike="noStrike" dirty="0">
                <a:solidFill>
                  <a:srgbClr val="000000"/>
                </a:solidFill>
                <a:effectLst/>
                <a:latin typeface="Calibri" panose="020F0502020204030204" pitchFamily="34" charset="0"/>
              </a:rPr>
              <a:t>Spire Nottingham Hospital</a:t>
            </a:r>
            <a:r>
              <a:rPr lang="en-GB" dirty="0"/>
              <a:t> </a:t>
            </a:r>
          </a:p>
          <a:p>
            <a:r>
              <a:rPr lang="en-GB" sz="1800" b="0" i="0" u="none" strike="noStrike" dirty="0">
                <a:solidFill>
                  <a:srgbClr val="000000"/>
                </a:solidFill>
                <a:effectLst/>
                <a:latin typeface="Calibri" panose="020F0502020204030204" pitchFamily="34" charset="0"/>
              </a:rPr>
              <a:t>Spire Leeds Hospital</a:t>
            </a:r>
            <a:r>
              <a:rPr lang="en-GB" dirty="0"/>
              <a:t> </a:t>
            </a:r>
          </a:p>
          <a:p>
            <a:r>
              <a:rPr lang="en-GB" sz="1800" b="0" i="0" u="none" strike="noStrike" dirty="0">
                <a:solidFill>
                  <a:srgbClr val="000000"/>
                </a:solidFill>
                <a:effectLst/>
                <a:latin typeface="Calibri" panose="020F0502020204030204" pitchFamily="34" charset="0"/>
              </a:rPr>
              <a:t>Maidstone Hospital</a:t>
            </a:r>
            <a:r>
              <a:rPr lang="en-GB" dirty="0"/>
              <a:t> </a:t>
            </a:r>
          </a:p>
          <a:p>
            <a:r>
              <a:rPr lang="en-GB" sz="1800" b="0" i="0" u="none" strike="noStrike" dirty="0">
                <a:solidFill>
                  <a:srgbClr val="000000"/>
                </a:solidFill>
                <a:effectLst/>
                <a:latin typeface="Calibri" panose="020F0502020204030204" pitchFamily="34" charset="0"/>
              </a:rPr>
              <a:t>University Hospital Of Wales</a:t>
            </a:r>
            <a:r>
              <a:rPr lang="en-GB" dirty="0"/>
              <a:t> </a:t>
            </a:r>
          </a:p>
          <a:p>
            <a:r>
              <a:rPr lang="en-GB" sz="1800" b="0" i="0" u="none" strike="noStrike" dirty="0">
                <a:solidFill>
                  <a:srgbClr val="000000"/>
                </a:solidFill>
                <a:effectLst/>
                <a:latin typeface="Calibri" panose="020F0502020204030204" pitchFamily="34" charset="0"/>
              </a:rPr>
              <a:t>BMI The Priory Hospital Birmingham</a:t>
            </a:r>
            <a:r>
              <a:rPr lang="en-GB" dirty="0"/>
              <a:t> </a:t>
            </a:r>
          </a:p>
          <a:p>
            <a:endParaRPr lang="en-GB" dirty="0"/>
          </a:p>
          <a:p>
            <a:endParaRPr lang="en-GB" dirty="0"/>
          </a:p>
          <a:p>
            <a:endParaRPr lang="en-GB" dirty="0"/>
          </a:p>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593821D-9563-234E-A074-E36E29807817}"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73</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46496452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EC0B37D9-BE8D-9A4B-9189-761D5C79ED1C}" type="slidenum">
              <a:rPr lang="en-GB" smtClean="0"/>
              <a:t>74</a:t>
            </a:fld>
            <a:endParaRPr lang="en-GB"/>
          </a:p>
        </p:txBody>
      </p:sp>
    </p:spTree>
    <p:extLst>
      <p:ext uri="{BB962C8B-B14F-4D97-AF65-F5344CB8AC3E}">
        <p14:creationId xmlns:p14="http://schemas.microsoft.com/office/powerpoint/2010/main" val="36001145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EC0B37D9-BE8D-9A4B-9189-761D5C79ED1C}" type="slidenum">
              <a:rPr lang="en-GB" smtClean="0"/>
              <a:t>75</a:t>
            </a:fld>
            <a:endParaRPr lang="en-GB"/>
          </a:p>
        </p:txBody>
      </p:sp>
    </p:spTree>
    <p:extLst>
      <p:ext uri="{BB962C8B-B14F-4D97-AF65-F5344CB8AC3E}">
        <p14:creationId xmlns:p14="http://schemas.microsoft.com/office/powerpoint/2010/main" val="4279317150"/>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New implants and upgrades</a:t>
            </a:r>
          </a:p>
        </p:txBody>
      </p:sp>
      <p:sp>
        <p:nvSpPr>
          <p:cNvPr id="4" name="Slide Number Placeholder 3"/>
          <p:cNvSpPr>
            <a:spLocks noGrp="1"/>
          </p:cNvSpPr>
          <p:nvPr>
            <p:ph type="sldNum" sz="quarter" idx="5"/>
          </p:nvPr>
        </p:nvSpPr>
        <p:spPr/>
        <p:txBody>
          <a:bodyPr/>
          <a:lstStyle/>
          <a:p>
            <a:fld id="{EC0B37D9-BE8D-9A4B-9189-761D5C79ED1C}" type="slidenum">
              <a:rPr lang="en-GB" smtClean="0"/>
              <a:t>77</a:t>
            </a:fld>
            <a:endParaRPr lang="en-GB"/>
          </a:p>
        </p:txBody>
      </p:sp>
    </p:spTree>
    <p:extLst>
      <p:ext uri="{BB962C8B-B14F-4D97-AF65-F5344CB8AC3E}">
        <p14:creationId xmlns:p14="http://schemas.microsoft.com/office/powerpoint/2010/main" val="4211889812"/>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EC0B37D9-BE8D-9A4B-9189-761D5C79ED1C}" type="slidenum">
              <a:rPr lang="en-GB" smtClean="0"/>
              <a:t>88</a:t>
            </a:fld>
            <a:endParaRPr lang="en-GB"/>
          </a:p>
        </p:txBody>
      </p:sp>
    </p:spTree>
    <p:extLst>
      <p:ext uri="{BB962C8B-B14F-4D97-AF65-F5344CB8AC3E}">
        <p14:creationId xmlns:p14="http://schemas.microsoft.com/office/powerpoint/2010/main" val="1957997595"/>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C0B37D9-BE8D-9A4B-9189-761D5C79ED1C}"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89</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397305670"/>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Ablations</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C0B37D9-BE8D-9A4B-9189-761D5C79ED1C}"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90</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036449582"/>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800" dirty="0">
                <a:effectLst/>
                <a:latin typeface="Calibri" panose="020F0502020204030204" pitchFamily="34" charset="0"/>
                <a:ea typeface="Calibri" panose="020F0502020204030204" pitchFamily="34" charset="0"/>
                <a:cs typeface="Times New Roman" panose="02020603050405020304" pitchFamily="18" charset="0"/>
              </a:rPr>
              <a:t>The following table details operator volumes. A small number of operators were not cardiologists – they were, for example, anaesthetists, and their details have probably been entered in error. 45 operators were “unknown”. There were 100 trainees. The remaining 281 were cardiologists (n=272) or paediatric cardiologists (n=9). </a:t>
            </a:r>
          </a:p>
          <a:p>
            <a:r>
              <a:rPr lang="en-GB" sz="1800" dirty="0">
                <a:effectLst/>
                <a:latin typeface="Calibri" panose="020F0502020204030204" pitchFamily="34" charset="0"/>
                <a:ea typeface="Calibri" panose="020F0502020204030204" pitchFamily="34" charset="0"/>
                <a:cs typeface="Times New Roman" panose="02020603050405020304" pitchFamily="18" charset="0"/>
              </a:rPr>
              <a:t> </a:t>
            </a:r>
          </a:p>
          <a:p>
            <a:r>
              <a:rPr lang="en-GB" sz="1800" dirty="0">
                <a:effectLst/>
                <a:latin typeface="Calibri" panose="020F0502020204030204" pitchFamily="34" charset="0"/>
                <a:ea typeface="Calibri" panose="020F0502020204030204" pitchFamily="34" charset="0"/>
                <a:cs typeface="Times New Roman" panose="02020603050405020304" pitchFamily="18" charset="0"/>
              </a:rPr>
              <a:t>222 performed at least 50 procedures, or which 16 were trainees. 178 performed at least 25 simple ablations, or which 11 were trainees. 202 performed at least 50 ablations with at least 25 of those classified as complex; 129 performed at least 50 complex ablations. Only 13 trainees undertook at least 25 complex procedures, and at least 50 ablations in total. Only 3 trainees undertook at least 50 complex procedures. </a:t>
            </a:r>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C0B37D9-BE8D-9A4B-9189-761D5C79ED1C}"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91</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497034940"/>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C0B37D9-BE8D-9A4B-9189-761D5C79ED1C}"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93</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958307685"/>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C0B37D9-BE8D-9A4B-9189-761D5C79ED1C}"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94</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60553500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err="1"/>
              <a:t>Seriwala</a:t>
            </a:r>
            <a:r>
              <a:rPr lang="en-GB" dirty="0"/>
              <a:t> et al. 2016, </a:t>
            </a:r>
            <a:r>
              <a:rPr lang="en-GB" i="1" dirty="0">
                <a:solidFill>
                  <a:srgbClr val="0069AC"/>
                </a:solidFill>
                <a:effectLst/>
                <a:latin typeface="Helvetica" pitchFamily="2" charset="0"/>
              </a:rPr>
              <a:t>http://</a:t>
            </a:r>
            <a:r>
              <a:rPr lang="en-GB" i="1" dirty="0" err="1">
                <a:solidFill>
                  <a:srgbClr val="0069AC"/>
                </a:solidFill>
                <a:effectLst/>
                <a:latin typeface="Helvetica" pitchFamily="2" charset="0"/>
              </a:rPr>
              <a:t>dx.doi.org</a:t>
            </a:r>
            <a:r>
              <a:rPr lang="en-GB" i="1" dirty="0">
                <a:solidFill>
                  <a:srgbClr val="0069AC"/>
                </a:solidFill>
                <a:effectLst/>
                <a:latin typeface="Helvetica" pitchFamily="2" charset="0"/>
              </a:rPr>
              <a:t>/10.1016/j.jjcc.2015.09.006</a:t>
            </a:r>
            <a:endParaRPr lang="en-GB" dirty="0">
              <a:solidFill>
                <a:srgbClr val="0069AC"/>
              </a:solidFill>
              <a:effectLst/>
              <a:latin typeface="Helvetica" pitchFamily="2" charset="0"/>
            </a:endParaRPr>
          </a:p>
          <a:p>
            <a:endParaRPr lang="en-GB" dirty="0"/>
          </a:p>
          <a:p>
            <a:endParaRPr lang="en-GB" dirty="0"/>
          </a:p>
        </p:txBody>
      </p:sp>
      <p:sp>
        <p:nvSpPr>
          <p:cNvPr id="4" name="Slide Number Placeholder 3"/>
          <p:cNvSpPr>
            <a:spLocks noGrp="1"/>
          </p:cNvSpPr>
          <p:nvPr>
            <p:ph type="sldNum" sz="quarter" idx="5"/>
          </p:nvPr>
        </p:nvSpPr>
        <p:spPr/>
        <p:txBody>
          <a:bodyPr/>
          <a:lstStyle/>
          <a:p>
            <a:fld id="{EC0B37D9-BE8D-9A4B-9189-761D5C79ED1C}" type="slidenum">
              <a:rPr lang="en-GB" smtClean="0"/>
              <a:t>8</a:t>
            </a:fld>
            <a:endParaRPr lang="en-GB"/>
          </a:p>
        </p:txBody>
      </p:sp>
    </p:spTree>
    <p:extLst>
      <p:ext uri="{BB962C8B-B14F-4D97-AF65-F5344CB8AC3E}">
        <p14:creationId xmlns:p14="http://schemas.microsoft.com/office/powerpoint/2010/main" val="1919475505"/>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C0B37D9-BE8D-9A4B-9189-761D5C79ED1C}"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95</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206676138"/>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EC0B37D9-BE8D-9A4B-9189-761D5C79ED1C}" type="slidenum">
              <a:rPr lang="en-GB" smtClean="0"/>
              <a:t>98</a:t>
            </a:fld>
            <a:endParaRPr lang="en-GB"/>
          </a:p>
        </p:txBody>
      </p:sp>
    </p:spTree>
    <p:extLst>
      <p:ext uri="{BB962C8B-B14F-4D97-AF65-F5344CB8AC3E}">
        <p14:creationId xmlns:p14="http://schemas.microsoft.com/office/powerpoint/2010/main" val="3119284414"/>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593821D-9563-234E-A074-E36E29807817}"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105</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937214333"/>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GB" b="1" i="0" u="none" strike="noStrike" dirty="0">
                <a:solidFill>
                  <a:srgbClr val="212121"/>
                </a:solidFill>
                <a:effectLst/>
                <a:latin typeface="BlinkMacSystemFont"/>
              </a:rPr>
              <a:t>Zipes</a:t>
            </a:r>
          </a:p>
          <a:p>
            <a:endParaRPr lang="en-GB" dirty="0"/>
          </a:p>
          <a:p>
            <a:pPr algn="l"/>
            <a:r>
              <a:rPr lang="en-GB" b="1" i="0" u="none" strike="noStrike" dirty="0">
                <a:solidFill>
                  <a:srgbClr val="2F2F33"/>
                </a:solidFill>
                <a:effectLst/>
                <a:latin typeface="Nexus Sans"/>
              </a:rPr>
              <a:t>Real-world outcomes of ablation</a:t>
            </a:r>
            <a:endParaRPr lang="en-GB" b="0" i="0" u="none" strike="noStrike" dirty="0">
              <a:solidFill>
                <a:srgbClr val="2F2F33"/>
              </a:solidFill>
              <a:effectLst/>
              <a:latin typeface="Nexus Sans"/>
            </a:endParaRPr>
          </a:p>
          <a:p>
            <a:pPr algn="l"/>
            <a:r>
              <a:rPr lang="en-GB" b="0" i="0" u="none" strike="noStrike" dirty="0">
                <a:solidFill>
                  <a:srgbClr val="2F2F33"/>
                </a:solidFill>
                <a:effectLst/>
                <a:latin typeface="Nexus Sans"/>
              </a:rPr>
              <a:t>Now, many sites are using atrial fibrillation, and one of the other studies presented is called the Initial Findings From the National Cardiovascular Data Registry of Atrial Fibrillation Ablation Procedures by Hsu et al. And this was to document real-world outcomes of atrial fibrillation. The authors found that early mortality rates were 0.2% in outpatient ablation procedures and higher, 2.4%, for inpatient procedures, and that's most likely explained by the increased comorbidities of patients being admitted to the hospital for the procedure. Pulmonary vein isolation was accomplished in 92% of patients.</a:t>
            </a:r>
          </a:p>
          <a:p>
            <a:pPr algn="l"/>
            <a:r>
              <a:rPr lang="en-GB" b="1" i="0" u="none" strike="noStrike" dirty="0">
                <a:solidFill>
                  <a:srgbClr val="2F2F33"/>
                </a:solidFill>
                <a:effectLst/>
                <a:latin typeface="Nexus Sans"/>
              </a:rPr>
              <a:t>High-volume advantage</a:t>
            </a:r>
            <a:endParaRPr lang="en-GB" b="0" i="0" u="none" strike="noStrike" dirty="0">
              <a:solidFill>
                <a:srgbClr val="2F2F33"/>
              </a:solidFill>
              <a:effectLst/>
              <a:latin typeface="Nexus Sans"/>
            </a:endParaRPr>
          </a:p>
          <a:p>
            <a:pPr algn="l"/>
            <a:r>
              <a:rPr lang="en-GB" b="0" i="0" u="none" strike="noStrike" dirty="0">
                <a:solidFill>
                  <a:srgbClr val="2F2F33"/>
                </a:solidFill>
                <a:effectLst/>
                <a:latin typeface="Nexus Sans"/>
              </a:rPr>
              <a:t>Now, what struck me as so important in this study was that hospitals with a high overall ablation volume had almost one-third lower odds of early mortality, an odds ratio of 0.69, compared with those with the lowest volume. While all of these numbers are satisfying and low, the critical finding I think is consistent; that is, the high-volume outcome is consistent with multiple other studies on atrial fib and other complicated procedures, including surgery. Expert teams with higher volumes generally experience lower rates of complications and deaths, and that raises the question of whether we should have specialty hospitals in the United States, areas that have high volume for complicated procedures such as atrial fib ablation, and that these complex procedures should not be performed by everyone who is an MD. Obviously, that will raise all kinds of issues, but nevertheless, I think it is an important consideration and one that really much of Europe embraces.</a:t>
            </a:r>
          </a:p>
          <a:p>
            <a:endParaRPr lang="en-GB" dirty="0"/>
          </a:p>
          <a:p>
            <a:pPr algn="l"/>
            <a:r>
              <a:rPr lang="en-GB" b="1" i="0" u="none" strike="noStrike" dirty="0">
                <a:solidFill>
                  <a:srgbClr val="2F2F33"/>
                </a:solidFill>
                <a:effectLst/>
                <a:latin typeface="Nexus Sans"/>
              </a:rPr>
              <a:t>Ablation</a:t>
            </a:r>
            <a:endParaRPr lang="en-GB" b="0" i="0" u="none" strike="noStrike" dirty="0">
              <a:solidFill>
                <a:srgbClr val="2F2F33"/>
              </a:solidFill>
              <a:effectLst/>
              <a:latin typeface="Nexus Sans"/>
            </a:endParaRPr>
          </a:p>
          <a:p>
            <a:pPr algn="l"/>
            <a:r>
              <a:rPr lang="en-GB" b="0" i="0" u="none" strike="noStrike" dirty="0">
                <a:solidFill>
                  <a:srgbClr val="2F2F33"/>
                </a:solidFill>
                <a:effectLst/>
                <a:latin typeface="Nexus Sans"/>
              </a:rPr>
              <a:t>Now, ablation of atrial fibrillation has gained widespread acceptance as an initial treatment for many patients, producing better cardiovascular outcomes and quality of life than antiarrhythmic drugs, for example, or rate control. Catheter ablation of arrhythmias can be associated with severe complications, often dependent on the kind of atrial fib, its complexity, whether the pulmonary veins are isolated alone, or there’s more ablation, and patient comorbidities. Importantly, as I’ll come back to, is the experience of the performing </a:t>
            </a:r>
            <a:r>
              <a:rPr lang="en-GB" b="0" i="0" u="none" strike="noStrike" dirty="0" err="1">
                <a:solidFill>
                  <a:srgbClr val="2F2F33"/>
                </a:solidFill>
                <a:effectLst/>
                <a:latin typeface="Nexus Sans"/>
              </a:rPr>
              <a:t>centers</a:t>
            </a:r>
            <a:r>
              <a:rPr lang="en-GB" b="0" i="0" u="none" strike="noStrike" dirty="0">
                <a:solidFill>
                  <a:srgbClr val="2F2F33"/>
                </a:solidFill>
                <a:effectLst/>
                <a:latin typeface="Nexus Sans"/>
              </a:rPr>
              <a:t>.</a:t>
            </a:r>
          </a:p>
          <a:p>
            <a:pPr algn="l"/>
            <a:r>
              <a:rPr lang="en-GB" b="1" i="0" u="none" strike="noStrike" dirty="0">
                <a:solidFill>
                  <a:srgbClr val="2F2F33"/>
                </a:solidFill>
                <a:effectLst/>
                <a:latin typeface="Nexus Sans"/>
              </a:rPr>
              <a:t>Cryoablation</a:t>
            </a:r>
            <a:endParaRPr lang="en-GB" b="0" i="0" u="none" strike="noStrike" dirty="0">
              <a:solidFill>
                <a:srgbClr val="2F2F33"/>
              </a:solidFill>
              <a:effectLst/>
              <a:latin typeface="Nexus Sans"/>
            </a:endParaRPr>
          </a:p>
          <a:p>
            <a:pPr algn="l"/>
            <a:r>
              <a:rPr lang="en-GB" b="0" i="0" u="none" strike="noStrike" dirty="0">
                <a:solidFill>
                  <a:srgbClr val="2F2F33"/>
                </a:solidFill>
                <a:effectLst/>
                <a:latin typeface="Nexus Sans"/>
              </a:rPr>
              <a:t>Now, multiple new publications have advanced the field and particularly highlighted during this year's ACC meeting in New Orleans. While radiofrequency catheter ablation has been the standard, cryoablation, freezing that is, has also been successful. For example, a study published in </a:t>
            </a:r>
            <a:r>
              <a:rPr lang="en-GB" b="0" i="1" u="none" strike="noStrike" dirty="0">
                <a:solidFill>
                  <a:srgbClr val="2F2F33"/>
                </a:solidFill>
                <a:effectLst/>
                <a:latin typeface="Nexus Sans"/>
              </a:rPr>
              <a:t>New England Journal of Medicine</a:t>
            </a:r>
            <a:r>
              <a:rPr lang="en-GB" b="0" i="0" u="none" strike="noStrike" dirty="0">
                <a:solidFill>
                  <a:srgbClr val="2F2F33"/>
                </a:solidFill>
                <a:effectLst/>
                <a:latin typeface="Nexus Sans"/>
              </a:rPr>
              <a:t> by Andrade et al called Progression of Atrial Fibrillation after Cryoablation or Drug Therapy showed that initial treatment of paroxysmal atrial fib with catheter cryoablation was associated with a lower incidence of persistent atrial fib or recurrent atrial tachyarrhythmias over a 3-year follow-up compared to the use of antiarrhythmic drugs.</a:t>
            </a:r>
          </a:p>
          <a:p>
            <a:pPr algn="l"/>
            <a:r>
              <a:rPr lang="en-GB" b="1" i="0" u="none" strike="noStrike" dirty="0">
                <a:solidFill>
                  <a:srgbClr val="2F2F33"/>
                </a:solidFill>
                <a:effectLst/>
                <a:latin typeface="Nexus Sans"/>
              </a:rPr>
              <a:t>Pulsed field ablation</a:t>
            </a:r>
            <a:endParaRPr lang="en-GB" b="0" i="0" u="none" strike="noStrike" dirty="0">
              <a:solidFill>
                <a:srgbClr val="2F2F33"/>
              </a:solidFill>
              <a:effectLst/>
              <a:latin typeface="Nexus Sans"/>
            </a:endParaRPr>
          </a:p>
          <a:p>
            <a:pPr algn="l"/>
            <a:r>
              <a:rPr lang="en-GB" b="0" i="0" u="none" strike="noStrike" dirty="0">
                <a:solidFill>
                  <a:srgbClr val="2F2F33"/>
                </a:solidFill>
                <a:effectLst/>
                <a:latin typeface="Nexus Sans"/>
              </a:rPr>
              <a:t>Highlighted at this meeting is the newest of ablation techniques. For example, a study by Verma et al published in </a:t>
            </a:r>
            <a:r>
              <a:rPr lang="en-GB" b="0" i="1" u="none" strike="noStrike" dirty="0">
                <a:solidFill>
                  <a:srgbClr val="2F2F33"/>
                </a:solidFill>
                <a:effectLst/>
                <a:latin typeface="Nexus Sans"/>
              </a:rPr>
              <a:t>Circulation</a:t>
            </a:r>
            <a:r>
              <a:rPr lang="en-GB" b="0" i="0" u="none" strike="noStrike" dirty="0">
                <a:solidFill>
                  <a:srgbClr val="2F2F33"/>
                </a:solidFill>
                <a:effectLst/>
                <a:latin typeface="Nexus Sans"/>
              </a:rPr>
              <a:t> called Pulsed Field Ablation for Treatment of Atrial Fibrillation showed that this new ablation technique, that is, pulsed field, was successful in a subset of patients with both paroxysmal and persistent atrial fib, that it was safe and effective and took much less time than radiofrequency catheter ablation.</a:t>
            </a:r>
          </a:p>
          <a:p>
            <a:pPr algn="l"/>
            <a:r>
              <a:rPr lang="en-GB" b="0" i="0" u="none" strike="noStrike" dirty="0">
                <a:solidFill>
                  <a:srgbClr val="2F2F33"/>
                </a:solidFill>
                <a:effectLst/>
                <a:latin typeface="Nexus Sans"/>
              </a:rPr>
              <a:t>Now, pulsed field ablation uses electrical pulses to cause nonthermal irreversible electroporation, that is, holes in the cells that induce cardiac cell death. It's been very effective, and it may be the new ablation approach for atrial fib.</a:t>
            </a:r>
          </a:p>
          <a:p>
            <a:endParaRPr lang="en-GB" dirty="0"/>
          </a:p>
          <a:p>
            <a:endParaRPr lang="en-GB" dirty="0"/>
          </a:p>
        </p:txBody>
      </p:sp>
      <p:sp>
        <p:nvSpPr>
          <p:cNvPr id="4" name="Slide Number Placeholder 3"/>
          <p:cNvSpPr>
            <a:spLocks noGrp="1"/>
          </p:cNvSpPr>
          <p:nvPr>
            <p:ph type="sldNum" sz="quarter" idx="5"/>
          </p:nvPr>
        </p:nvSpPr>
        <p:spPr/>
        <p:txBody>
          <a:bodyPr/>
          <a:lstStyle/>
          <a:p>
            <a:fld id="{EC0B37D9-BE8D-9A4B-9189-761D5C79ED1C}" type="slidenum">
              <a:rPr lang="en-GB" smtClean="0"/>
              <a:t>110</a:t>
            </a:fld>
            <a:endParaRPr lang="en-GB"/>
          </a:p>
        </p:txBody>
      </p:sp>
    </p:spTree>
    <p:extLst>
      <p:ext uri="{BB962C8B-B14F-4D97-AF65-F5344CB8AC3E}">
        <p14:creationId xmlns:p14="http://schemas.microsoft.com/office/powerpoint/2010/main" val="425195250"/>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20000"/>
              </a:lnSpc>
            </a:pPr>
            <a:r>
              <a:rPr lang="en-GB" sz="1200" dirty="0">
                <a:hlinkClick r:id="rId3"/>
              </a:rPr>
              <a:t>https://pubmed.ncbi.nlm.nih.gov/28104790/</a:t>
            </a:r>
            <a:r>
              <a:rPr lang="en-GB" sz="1200" dirty="0"/>
              <a:t> </a:t>
            </a:r>
            <a:r>
              <a:rPr lang="en-GB" sz="1200" dirty="0" err="1">
                <a:solidFill>
                  <a:srgbClr val="5B616B"/>
                </a:solidFill>
              </a:rPr>
              <a:t>E</a:t>
            </a:r>
            <a:r>
              <a:rPr lang="en-GB" sz="1200" dirty="0" err="1">
                <a:solidFill>
                  <a:srgbClr val="5B616B"/>
                </a:solidFill>
                <a:effectLst/>
              </a:rPr>
              <a:t>ur</a:t>
            </a:r>
            <a:r>
              <a:rPr lang="en-GB" sz="1200" dirty="0">
                <a:solidFill>
                  <a:srgbClr val="5B616B"/>
                </a:solidFill>
                <a:effectLst/>
              </a:rPr>
              <a:t> Heart J</a:t>
            </a:r>
            <a:r>
              <a:rPr lang="en-GB" sz="1200" dirty="0">
                <a:solidFill>
                  <a:srgbClr val="0071BC"/>
                </a:solidFill>
                <a:effectLst/>
              </a:rPr>
              <a:t>. </a:t>
            </a:r>
            <a:r>
              <a:rPr lang="en-GB" sz="1200" dirty="0">
                <a:solidFill>
                  <a:srgbClr val="5B616B"/>
                </a:solidFill>
                <a:effectLst/>
              </a:rPr>
              <a:t>2017 May 1;38(17):1303-1316. doi: 10.1093/eurheartj/ehw564.</a:t>
            </a:r>
            <a:r>
              <a:rPr lang="en-GB" sz="1200" dirty="0"/>
              <a:t>  PMID: </a:t>
            </a:r>
            <a:r>
              <a:rPr lang="en-GB" sz="1200" dirty="0">
                <a:solidFill>
                  <a:srgbClr val="212121"/>
                </a:solidFill>
              </a:rPr>
              <a:t>28104790; </a:t>
            </a:r>
            <a:endParaRPr lang="en-GB" sz="1200" dirty="0">
              <a:effectLst/>
            </a:endParaRPr>
          </a:p>
          <a:p>
            <a:pPr>
              <a:lnSpc>
                <a:spcPct val="120000"/>
              </a:lnSpc>
            </a:pPr>
            <a:r>
              <a:rPr lang="en-GB" sz="1200" b="1" dirty="0">
                <a:effectLst/>
              </a:rPr>
              <a:t>Contemporary management of patients undergoing atrial fibrillation ablation: in-hospital and 1-year follow-up findings from the ESC-EHRA atrial fibrillation ablation long-term registry</a:t>
            </a:r>
          </a:p>
          <a:p>
            <a:pPr>
              <a:lnSpc>
                <a:spcPct val="120000"/>
              </a:lnSpc>
            </a:pPr>
            <a:r>
              <a:rPr lang="en-GB" sz="1200" u="none" strike="noStrike" dirty="0">
                <a:solidFill>
                  <a:srgbClr val="0071BC"/>
                </a:solidFill>
                <a:effectLst/>
                <a:hlinkClick r:id="rId4"/>
              </a:rPr>
              <a:t>Elena Arbelo</a:t>
            </a:r>
            <a:r>
              <a:rPr lang="en-GB" sz="1200" baseline="30000" dirty="0">
                <a:solidFill>
                  <a:srgbClr val="5B616B"/>
                </a:solidFill>
                <a:effectLst/>
              </a:rPr>
              <a:t> </a:t>
            </a:r>
            <a:r>
              <a:rPr lang="en-GB" sz="1200" u="none" strike="noStrike" baseline="30000" dirty="0">
                <a:solidFill>
                  <a:srgbClr val="323A45"/>
                </a:solidFill>
                <a:effectLst/>
                <a:hlinkClick r:id="rId5" tooltip="Department of Cardiology, Cardiovascular Institute. Hospital Clínic de Barcelona. University of Barcelona, Barcelona, Spain."/>
              </a:rPr>
              <a:t>1</a:t>
            </a:r>
            <a:r>
              <a:rPr lang="en-GB" sz="1200" dirty="0">
                <a:solidFill>
                  <a:srgbClr val="5B616B"/>
                </a:solidFill>
                <a:effectLst/>
              </a:rPr>
              <a:t>, </a:t>
            </a:r>
            <a:r>
              <a:rPr lang="en-GB" sz="1200" u="none" strike="noStrike" dirty="0">
                <a:solidFill>
                  <a:srgbClr val="0071BC"/>
                </a:solidFill>
                <a:effectLst/>
                <a:hlinkClick r:id="rId6"/>
              </a:rPr>
              <a:t>Josep Brugada</a:t>
            </a:r>
            <a:r>
              <a:rPr lang="en-GB" sz="1200" baseline="30000" dirty="0">
                <a:solidFill>
                  <a:srgbClr val="5B616B"/>
                </a:solidFill>
                <a:effectLst/>
              </a:rPr>
              <a:t> </a:t>
            </a:r>
            <a:r>
              <a:rPr lang="en-GB" sz="1200" u="none" strike="noStrike" baseline="30000" dirty="0">
                <a:solidFill>
                  <a:srgbClr val="323A45"/>
                </a:solidFill>
                <a:effectLst/>
                <a:hlinkClick r:id="rId5" tooltip="Department of Cardiology, Cardiovascular Institute. Hospital Clínic de Barcelona. University of Barcelona, Barcelona, Spain."/>
              </a:rPr>
              <a:t>1</a:t>
            </a:r>
            <a:r>
              <a:rPr lang="en-GB" sz="1200" dirty="0">
                <a:solidFill>
                  <a:srgbClr val="5B616B"/>
                </a:solidFill>
                <a:effectLst/>
              </a:rPr>
              <a:t>, </a:t>
            </a:r>
            <a:r>
              <a:rPr lang="en-GB" sz="1200" u="none" strike="noStrike" dirty="0">
                <a:solidFill>
                  <a:srgbClr val="0071BC"/>
                </a:solidFill>
                <a:effectLst/>
                <a:hlinkClick r:id="rId7"/>
              </a:rPr>
              <a:t>Carina Blomström-Lundqvist</a:t>
            </a:r>
            <a:r>
              <a:rPr lang="en-GB" sz="1200" baseline="30000" dirty="0">
                <a:solidFill>
                  <a:srgbClr val="5B616B"/>
                </a:solidFill>
                <a:effectLst/>
              </a:rPr>
              <a:t> </a:t>
            </a:r>
            <a:r>
              <a:rPr lang="en-GB" sz="1200" u="none" strike="noStrike" baseline="30000" dirty="0">
                <a:solidFill>
                  <a:srgbClr val="323A45"/>
                </a:solidFill>
                <a:effectLst/>
                <a:hlinkClick r:id="rId8" tooltip="Department of Cardiology, Institution of Medical Science, Uppsala University, Uppsala, Sweden."/>
              </a:rPr>
              <a:t>2</a:t>
            </a:r>
            <a:r>
              <a:rPr lang="en-GB" sz="1200" dirty="0">
                <a:solidFill>
                  <a:srgbClr val="5B616B"/>
                </a:solidFill>
                <a:effectLst/>
              </a:rPr>
              <a:t>, </a:t>
            </a:r>
            <a:r>
              <a:rPr lang="en-GB" sz="1200" u="none" strike="noStrike" dirty="0">
                <a:solidFill>
                  <a:srgbClr val="0071BC"/>
                </a:solidFill>
                <a:effectLst/>
                <a:hlinkClick r:id="rId9"/>
              </a:rPr>
              <a:t>Cécile Laroche</a:t>
            </a:r>
            <a:r>
              <a:rPr lang="en-GB" sz="1200" baseline="30000" dirty="0">
                <a:solidFill>
                  <a:srgbClr val="5B616B"/>
                </a:solidFill>
                <a:effectLst/>
              </a:rPr>
              <a:t> </a:t>
            </a:r>
            <a:r>
              <a:rPr lang="en-GB" sz="1200" u="none" strike="noStrike" baseline="30000" dirty="0">
                <a:solidFill>
                  <a:srgbClr val="323A45"/>
                </a:solidFill>
                <a:effectLst/>
                <a:hlinkClick r:id="rId10" tooltip="EURObservational Research Programme, European Society of Cardiology, Sophia-Antipolis, France."/>
              </a:rPr>
              <a:t>3</a:t>
            </a:r>
            <a:r>
              <a:rPr lang="en-GB" sz="1200" dirty="0">
                <a:solidFill>
                  <a:srgbClr val="5B616B"/>
                </a:solidFill>
                <a:effectLst/>
              </a:rPr>
              <a:t>, </a:t>
            </a:r>
            <a:r>
              <a:rPr lang="en-GB" sz="1200" u="none" strike="noStrike" dirty="0">
                <a:solidFill>
                  <a:srgbClr val="0071BC"/>
                </a:solidFill>
                <a:effectLst/>
                <a:hlinkClick r:id="rId11"/>
              </a:rPr>
              <a:t>Josef Kautzner</a:t>
            </a:r>
            <a:r>
              <a:rPr lang="en-GB" sz="1200" baseline="30000" dirty="0">
                <a:solidFill>
                  <a:srgbClr val="5B616B"/>
                </a:solidFill>
                <a:effectLst/>
              </a:rPr>
              <a:t> </a:t>
            </a:r>
            <a:r>
              <a:rPr lang="en-GB" sz="1200" u="none" strike="noStrike" baseline="30000" dirty="0">
                <a:solidFill>
                  <a:srgbClr val="323A45"/>
                </a:solidFill>
                <a:effectLst/>
                <a:hlinkClick r:id="rId12" tooltip="Department of Cardiology, Institute for Clinical and Experimental Medicine, Prague, Czech Republic."/>
              </a:rPr>
              <a:t>4</a:t>
            </a:r>
            <a:r>
              <a:rPr lang="en-GB" sz="1200" dirty="0">
                <a:solidFill>
                  <a:srgbClr val="5B616B"/>
                </a:solidFill>
                <a:effectLst/>
              </a:rPr>
              <a:t>, </a:t>
            </a:r>
            <a:r>
              <a:rPr lang="en-GB" sz="1200" u="none" strike="noStrike" dirty="0">
                <a:solidFill>
                  <a:srgbClr val="0071BC"/>
                </a:solidFill>
                <a:effectLst/>
                <a:hlinkClick r:id="rId13"/>
              </a:rPr>
              <a:t>Evgeny Pokushalov</a:t>
            </a:r>
            <a:r>
              <a:rPr lang="en-GB" sz="1200" baseline="30000" dirty="0">
                <a:solidFill>
                  <a:srgbClr val="5B616B"/>
                </a:solidFill>
                <a:effectLst/>
              </a:rPr>
              <a:t> </a:t>
            </a:r>
            <a:r>
              <a:rPr lang="en-GB" sz="1200" u="none" strike="noStrike" baseline="30000" dirty="0">
                <a:solidFill>
                  <a:srgbClr val="323A45"/>
                </a:solidFill>
                <a:effectLst/>
                <a:hlinkClick r:id="rId14" tooltip="Arrhythmia Department and EP Laboratory, State Research Institute of Circulation Pathology, Novosibirsk, Russian Federation."/>
              </a:rPr>
              <a:t>5</a:t>
            </a:r>
            <a:r>
              <a:rPr lang="en-GB" sz="1200" dirty="0">
                <a:solidFill>
                  <a:srgbClr val="5B616B"/>
                </a:solidFill>
                <a:effectLst/>
              </a:rPr>
              <a:t>, </a:t>
            </a:r>
            <a:r>
              <a:rPr lang="en-GB" sz="1200" u="none" strike="noStrike" dirty="0">
                <a:solidFill>
                  <a:srgbClr val="0071BC"/>
                </a:solidFill>
                <a:effectLst/>
                <a:hlinkClick r:id="rId15"/>
              </a:rPr>
              <a:t>Pekka Raatikainen</a:t>
            </a:r>
            <a:r>
              <a:rPr lang="en-GB" sz="1200" baseline="30000" dirty="0">
                <a:solidFill>
                  <a:srgbClr val="5B616B"/>
                </a:solidFill>
                <a:effectLst/>
              </a:rPr>
              <a:t> </a:t>
            </a:r>
            <a:r>
              <a:rPr lang="en-GB" sz="1200" u="none" strike="noStrike" baseline="30000" dirty="0">
                <a:solidFill>
                  <a:srgbClr val="323A45"/>
                </a:solidFill>
                <a:effectLst/>
                <a:hlinkClick r:id="rId16" tooltip="Heart Center Co. Tampere University Hospital, Tampere, Finland."/>
              </a:rPr>
              <a:t>6</a:t>
            </a:r>
            <a:r>
              <a:rPr lang="en-GB" sz="1200" dirty="0">
                <a:solidFill>
                  <a:srgbClr val="5B616B"/>
                </a:solidFill>
                <a:effectLst/>
              </a:rPr>
              <a:t>, </a:t>
            </a:r>
            <a:r>
              <a:rPr lang="en-GB" sz="1200" u="none" strike="noStrike" dirty="0">
                <a:solidFill>
                  <a:srgbClr val="0071BC"/>
                </a:solidFill>
                <a:effectLst/>
                <a:hlinkClick r:id="rId17"/>
              </a:rPr>
              <a:t>Michael Efremidis</a:t>
            </a:r>
            <a:r>
              <a:rPr lang="en-GB" sz="1200" baseline="30000" dirty="0">
                <a:solidFill>
                  <a:srgbClr val="5B616B"/>
                </a:solidFill>
                <a:effectLst/>
              </a:rPr>
              <a:t> </a:t>
            </a:r>
            <a:r>
              <a:rPr lang="en-GB" sz="1200" u="none" strike="noStrike" baseline="30000" dirty="0">
                <a:solidFill>
                  <a:srgbClr val="323A45"/>
                </a:solidFill>
                <a:effectLst/>
                <a:hlinkClick r:id="rId18" tooltip="Second Department of Cardiology, Laboratory of Cardiac Electrophysiology, &quot;Evangelismos&quot; General Hospital of Athens, Athens, Greece."/>
              </a:rPr>
              <a:t>7</a:t>
            </a:r>
            <a:r>
              <a:rPr lang="en-GB" sz="1200" dirty="0">
                <a:solidFill>
                  <a:srgbClr val="5B616B"/>
                </a:solidFill>
                <a:effectLst/>
              </a:rPr>
              <a:t>, </a:t>
            </a:r>
            <a:r>
              <a:rPr lang="en-GB" sz="1200" u="none" strike="noStrike" dirty="0">
                <a:solidFill>
                  <a:srgbClr val="0071BC"/>
                </a:solidFill>
                <a:effectLst/>
                <a:hlinkClick r:id="rId19"/>
              </a:rPr>
              <a:t>Gerhard Hindricks</a:t>
            </a:r>
            <a:r>
              <a:rPr lang="en-GB" sz="1200" baseline="30000" dirty="0">
                <a:solidFill>
                  <a:srgbClr val="5B616B"/>
                </a:solidFill>
                <a:effectLst/>
              </a:rPr>
              <a:t> </a:t>
            </a:r>
            <a:r>
              <a:rPr lang="en-GB" sz="1200" u="none" strike="noStrike" baseline="30000" dirty="0">
                <a:solidFill>
                  <a:srgbClr val="323A45"/>
                </a:solidFill>
                <a:effectLst/>
                <a:hlinkClick r:id="rId20" tooltip="Department of Electrophysiology, University Leipzig - Heart Center, Leipzig, Germany."/>
              </a:rPr>
              <a:t>8</a:t>
            </a:r>
            <a:r>
              <a:rPr lang="en-GB" sz="1200" dirty="0">
                <a:solidFill>
                  <a:srgbClr val="5B616B"/>
                </a:solidFill>
                <a:effectLst/>
              </a:rPr>
              <a:t>, </a:t>
            </a:r>
            <a:r>
              <a:rPr lang="en-GB" sz="1200" u="none" strike="noStrike" dirty="0">
                <a:solidFill>
                  <a:srgbClr val="0071BC"/>
                </a:solidFill>
                <a:effectLst/>
                <a:hlinkClick r:id="rId21"/>
              </a:rPr>
              <a:t>Alberto Barrera</a:t>
            </a:r>
            <a:r>
              <a:rPr lang="en-GB" sz="1200" baseline="30000" dirty="0">
                <a:solidFill>
                  <a:srgbClr val="5B616B"/>
                </a:solidFill>
                <a:effectLst/>
              </a:rPr>
              <a:t> </a:t>
            </a:r>
            <a:r>
              <a:rPr lang="en-GB" sz="1200" u="none" strike="noStrike" baseline="30000" dirty="0">
                <a:solidFill>
                  <a:srgbClr val="323A45"/>
                </a:solidFill>
                <a:effectLst/>
                <a:hlinkClick r:id="rId22" tooltip="Arrhythmia Unit, Cardiology Department, University Hospital Virgen de la Victoria, Malaga."/>
              </a:rPr>
              <a:t>9</a:t>
            </a:r>
            <a:r>
              <a:rPr lang="en-GB" sz="1200" dirty="0">
                <a:solidFill>
                  <a:srgbClr val="5B616B"/>
                </a:solidFill>
                <a:effectLst/>
              </a:rPr>
              <a:t>, </a:t>
            </a:r>
            <a:r>
              <a:rPr lang="en-GB" sz="1200" u="none" strike="noStrike" dirty="0">
                <a:solidFill>
                  <a:srgbClr val="0071BC"/>
                </a:solidFill>
                <a:effectLst/>
                <a:hlinkClick r:id="rId23"/>
              </a:rPr>
              <a:t>Aldo Maggioni</a:t>
            </a:r>
            <a:r>
              <a:rPr lang="en-GB" sz="1200" baseline="30000" dirty="0">
                <a:solidFill>
                  <a:srgbClr val="5B616B"/>
                </a:solidFill>
                <a:effectLst/>
              </a:rPr>
              <a:t> </a:t>
            </a:r>
            <a:r>
              <a:rPr lang="en-GB" sz="1200" u="none" strike="noStrike" baseline="30000" dirty="0">
                <a:solidFill>
                  <a:srgbClr val="323A45"/>
                </a:solidFill>
                <a:effectLst/>
                <a:hlinkClick r:id="rId10" tooltip="EURObservational Research Programme, European Society of Cardiology, Sophia-Antipolis, France."/>
              </a:rPr>
              <a:t>3</a:t>
            </a:r>
            <a:r>
              <a:rPr lang="en-GB" sz="1200" baseline="30000" dirty="0">
                <a:solidFill>
                  <a:srgbClr val="5B616B"/>
                </a:solidFill>
                <a:effectLst/>
              </a:rPr>
              <a:t> </a:t>
            </a:r>
            <a:r>
              <a:rPr lang="en-GB" sz="1200" u="none" strike="noStrike" baseline="30000" dirty="0">
                <a:solidFill>
                  <a:srgbClr val="323A45"/>
                </a:solidFill>
                <a:effectLst/>
                <a:hlinkClick r:id="rId24" tooltip="Associazione Nazionale Medici Cardiologi Ospedalieri Research Center (AMCO Research Center), Florence, Italy."/>
              </a:rPr>
              <a:t>10</a:t>
            </a:r>
            <a:r>
              <a:rPr lang="en-GB" sz="1200" dirty="0">
                <a:solidFill>
                  <a:srgbClr val="5B616B"/>
                </a:solidFill>
                <a:effectLst/>
              </a:rPr>
              <a:t>, </a:t>
            </a:r>
            <a:r>
              <a:rPr lang="en-GB" sz="1200" u="none" strike="noStrike" dirty="0">
                <a:solidFill>
                  <a:srgbClr val="0071BC"/>
                </a:solidFill>
                <a:effectLst/>
                <a:hlinkClick r:id="rId25"/>
              </a:rPr>
              <a:t>Luigi Tavazzi</a:t>
            </a:r>
            <a:r>
              <a:rPr lang="en-GB" sz="1200" baseline="30000" dirty="0">
                <a:solidFill>
                  <a:srgbClr val="5B616B"/>
                </a:solidFill>
                <a:effectLst/>
              </a:rPr>
              <a:t> </a:t>
            </a:r>
            <a:r>
              <a:rPr lang="en-GB" sz="1200" u="none" strike="noStrike" baseline="30000" dirty="0">
                <a:solidFill>
                  <a:srgbClr val="323A45"/>
                </a:solidFill>
                <a:effectLst/>
                <a:hlinkClick r:id="rId26" tooltip="GVM Care and Research, E.S. Health Science Foundation, Maria Cecilia Hospital, Cotignola, Italy."/>
              </a:rPr>
              <a:t>11</a:t>
            </a:r>
            <a:r>
              <a:rPr lang="en-GB" sz="1200" dirty="0">
                <a:solidFill>
                  <a:srgbClr val="5B616B"/>
                </a:solidFill>
                <a:effectLst/>
              </a:rPr>
              <a:t>, </a:t>
            </a:r>
            <a:r>
              <a:rPr lang="en-GB" sz="1200" u="none" strike="noStrike" dirty="0">
                <a:solidFill>
                  <a:srgbClr val="0071BC"/>
                </a:solidFill>
                <a:effectLst/>
                <a:hlinkClick r:id="rId27"/>
              </a:rPr>
              <a:t>Nikolaos Dagres</a:t>
            </a:r>
            <a:r>
              <a:rPr lang="en-GB" sz="1200" baseline="30000" dirty="0">
                <a:solidFill>
                  <a:srgbClr val="5B616B"/>
                </a:solidFill>
                <a:effectLst/>
              </a:rPr>
              <a:t> </a:t>
            </a:r>
            <a:r>
              <a:rPr lang="en-GB" sz="1200" u="none" strike="noStrike" baseline="30000" dirty="0">
                <a:solidFill>
                  <a:srgbClr val="323A45"/>
                </a:solidFill>
                <a:effectLst/>
                <a:hlinkClick r:id="rId20" tooltip="Department of Electrophysiology, University Leipzig - Heart Center, Leipzig, Germany."/>
              </a:rPr>
              <a:t>8</a:t>
            </a:r>
            <a:r>
              <a:rPr lang="en-GB" sz="1200" dirty="0">
                <a:solidFill>
                  <a:srgbClr val="5B616B"/>
                </a:solidFill>
                <a:effectLst/>
              </a:rPr>
              <a:t>; </a:t>
            </a:r>
            <a:r>
              <a:rPr lang="en-GB" sz="1200" u="none" strike="noStrike" dirty="0">
                <a:solidFill>
                  <a:srgbClr val="0071BC"/>
                </a:solidFill>
                <a:effectLst/>
                <a:hlinkClick r:id="rId28"/>
              </a:rPr>
              <a:t>on the behalf of the ESC-EHRA Atrial Fibrillation Ablation Long-term Registry Investigators</a:t>
            </a:r>
            <a:endParaRPr lang="en-GB" sz="1200" dirty="0">
              <a:solidFill>
                <a:srgbClr val="5B616B"/>
              </a:solidFill>
              <a:effectLst/>
            </a:endParaRPr>
          </a:p>
          <a:p>
            <a:pPr>
              <a:lnSpc>
                <a:spcPct val="120000"/>
              </a:lnSpc>
              <a:buFont typeface="Arial" panose="020B0604020202020204" pitchFamily="34" charset="0"/>
              <a:buChar char="•"/>
            </a:pPr>
            <a:r>
              <a:rPr lang="en-GB" sz="1200" b="1" i="0" u="none" strike="noStrike" dirty="0">
                <a:solidFill>
                  <a:srgbClr val="212121"/>
                </a:solidFill>
                <a:effectLst/>
              </a:rPr>
              <a:t>Aims: </a:t>
            </a:r>
            <a:r>
              <a:rPr lang="en-GB" sz="1200" b="0" i="0" u="none" strike="noStrike" dirty="0">
                <a:solidFill>
                  <a:srgbClr val="212121"/>
                </a:solidFill>
                <a:effectLst/>
              </a:rPr>
              <a:t>The ESC-EHRA Atrial Fibrillation Ablation Long-Term registry is a prospective, multinational study that aims at providing an accurate picture of contemporary real-world ablation for atrial fibrillation (</a:t>
            </a:r>
            <a:r>
              <a:rPr lang="en-GB" sz="1200" b="0" i="0" u="none" strike="noStrike" dirty="0" err="1">
                <a:solidFill>
                  <a:srgbClr val="212121"/>
                </a:solidFill>
                <a:effectLst/>
              </a:rPr>
              <a:t>AFib</a:t>
            </a:r>
            <a:r>
              <a:rPr lang="en-GB" sz="1200" b="0" i="0" u="none" strike="noStrike" dirty="0">
                <a:solidFill>
                  <a:srgbClr val="212121"/>
                </a:solidFill>
                <a:effectLst/>
              </a:rPr>
              <a:t>) and its outcome.</a:t>
            </a:r>
          </a:p>
          <a:p>
            <a:pPr algn="l">
              <a:lnSpc>
                <a:spcPct val="120000"/>
              </a:lnSpc>
            </a:pPr>
            <a:r>
              <a:rPr lang="en-GB" sz="1200" b="1" i="0" u="none" strike="noStrike" dirty="0">
                <a:solidFill>
                  <a:srgbClr val="212121"/>
                </a:solidFill>
                <a:effectLst/>
              </a:rPr>
              <a:t>Methods and results: </a:t>
            </a:r>
            <a:r>
              <a:rPr lang="en-GB" sz="1200" b="0" i="0" u="none" strike="noStrike" dirty="0">
                <a:solidFill>
                  <a:srgbClr val="212121"/>
                </a:solidFill>
                <a:effectLst/>
              </a:rPr>
              <a:t>A total of 104 centres in 27 European countries participated and were asked to enrol 20-50 consecutive patients scheduled for first and re-do </a:t>
            </a:r>
            <a:r>
              <a:rPr lang="en-GB" sz="1200" b="0" i="0" u="none" strike="noStrike" dirty="0" err="1">
                <a:solidFill>
                  <a:srgbClr val="212121"/>
                </a:solidFill>
                <a:effectLst/>
              </a:rPr>
              <a:t>AFib</a:t>
            </a:r>
            <a:r>
              <a:rPr lang="en-GB" sz="1200" b="0" i="0" u="none" strike="noStrike" dirty="0">
                <a:solidFill>
                  <a:srgbClr val="212121"/>
                </a:solidFill>
                <a:effectLst/>
              </a:rPr>
              <a:t> ablation. Pre-procedural, procedural and 1-year follow-up data were captured on a web-based electronic case record form. Overall, 3630 patients were included, of which 3593 underwent an </a:t>
            </a:r>
            <a:r>
              <a:rPr lang="en-GB" sz="1200" b="0" i="0" u="none" strike="noStrike" dirty="0" err="1">
                <a:solidFill>
                  <a:srgbClr val="212121"/>
                </a:solidFill>
                <a:effectLst/>
              </a:rPr>
              <a:t>AFib</a:t>
            </a:r>
            <a:r>
              <a:rPr lang="en-GB" sz="1200" b="0" i="0" u="none" strike="noStrike" dirty="0">
                <a:solidFill>
                  <a:srgbClr val="212121"/>
                </a:solidFill>
                <a:effectLst/>
              </a:rPr>
              <a:t> ablation (98.9%). Median age was 59 years and 32.4% patients had lone atrial fibrillation. Pulmonary vein isolation was attempted in 98.8% of patients and achieved in 95-97%. </a:t>
            </a:r>
            <a:r>
              <a:rPr lang="en-GB" sz="1200" b="0" i="0" u="none" strike="noStrike" dirty="0" err="1">
                <a:solidFill>
                  <a:srgbClr val="212121"/>
                </a:solidFill>
                <a:effectLst/>
              </a:rPr>
              <a:t>AFib</a:t>
            </a:r>
            <a:r>
              <a:rPr lang="en-GB" sz="1200" b="0" i="0" u="none" strike="noStrike" dirty="0">
                <a:solidFill>
                  <a:srgbClr val="212121"/>
                </a:solidFill>
                <a:effectLst/>
              </a:rPr>
              <a:t>-related symptoms were present in 97%. In-hospital complications occurred in 7.8% and one patient died due to an </a:t>
            </a:r>
            <a:r>
              <a:rPr lang="en-GB" sz="1200" b="0" i="0" u="none" strike="noStrike" dirty="0" err="1">
                <a:solidFill>
                  <a:srgbClr val="212121"/>
                </a:solidFill>
                <a:effectLst/>
              </a:rPr>
              <a:t>atrioesophageal</a:t>
            </a:r>
            <a:r>
              <a:rPr lang="en-GB" sz="1200" b="0" i="0" u="none" strike="noStrike" dirty="0">
                <a:solidFill>
                  <a:srgbClr val="212121"/>
                </a:solidFill>
                <a:effectLst/>
              </a:rPr>
              <a:t> fistula. One-year follow-up was performed in 3180 (88.6%) at a median of 12.4 months (11.9-13.4) after ablation: 52.8% by clinical visit, 44.2% by telephone contact and 3.0% by contact with the general practitioner. At 12-months, the success rate with or without antiarrhythmic drugs (AADs) was 73.6%. A significant portion (46%) was still on AADs. Late complications included 14 additional deaths (4 cardiac, 4 vascular, 6 other causes) and 333 (10.7%) other complications.</a:t>
            </a:r>
          </a:p>
          <a:p>
            <a:pPr algn="l">
              <a:lnSpc>
                <a:spcPct val="120000"/>
              </a:lnSpc>
            </a:pPr>
            <a:r>
              <a:rPr lang="en-GB" sz="1200" b="1" i="0" u="none" strike="noStrike" dirty="0">
                <a:solidFill>
                  <a:srgbClr val="212121"/>
                </a:solidFill>
                <a:effectLst/>
              </a:rPr>
              <a:t>Conclusion: </a:t>
            </a:r>
            <a:r>
              <a:rPr lang="en-GB" sz="1200" b="0" i="0" u="none" strike="noStrike" dirty="0" err="1">
                <a:solidFill>
                  <a:srgbClr val="212121"/>
                </a:solidFill>
                <a:effectLst/>
              </a:rPr>
              <a:t>AFib</a:t>
            </a:r>
            <a:r>
              <a:rPr lang="en-GB" sz="1200" b="0" i="0" u="none" strike="noStrike" dirty="0">
                <a:solidFill>
                  <a:srgbClr val="212121"/>
                </a:solidFill>
                <a:effectLst/>
              </a:rPr>
              <a:t> ablation in clinical practice is mostly performed in symptomatic, relatively young and otherwise healthy patients. Overall success rate is satisfactory, but complication rate remains considerable and a significant portion of patients remain on AADs. Monitoring after ablation shows wide variations. Antithrombotic treatment after ablation shows insufficient guideline-adherence.</a:t>
            </a:r>
          </a:p>
          <a:p>
            <a:pPr>
              <a:lnSpc>
                <a:spcPct val="120000"/>
              </a:lnSpc>
            </a:pPr>
            <a:r>
              <a:rPr lang="en-GB" sz="1200" b="0" i="0" u="none" strike="noStrike" dirty="0">
                <a:solidFill>
                  <a:srgbClr val="212121"/>
                </a:solidFill>
                <a:effectLst/>
              </a:rPr>
              <a:t>A repeat ablation procedure was done in 9.5% of patients (median 1.0; IQR 1.0–1.0).</a:t>
            </a:r>
          </a:p>
          <a:p>
            <a:endParaRPr lang="en-GB" dirty="0"/>
          </a:p>
        </p:txBody>
      </p:sp>
      <p:sp>
        <p:nvSpPr>
          <p:cNvPr id="4" name="Slide Number Placeholder 3"/>
          <p:cNvSpPr>
            <a:spLocks noGrp="1"/>
          </p:cNvSpPr>
          <p:nvPr>
            <p:ph type="sldNum" sz="quarter" idx="5"/>
          </p:nvPr>
        </p:nvSpPr>
        <p:spPr/>
        <p:txBody>
          <a:bodyPr/>
          <a:lstStyle/>
          <a:p>
            <a:fld id="{EC0B37D9-BE8D-9A4B-9189-761D5C79ED1C}" type="slidenum">
              <a:rPr lang="en-GB" smtClean="0"/>
              <a:t>111</a:t>
            </a:fld>
            <a:endParaRPr lang="en-GB"/>
          </a:p>
        </p:txBody>
      </p:sp>
    </p:spTree>
    <p:extLst>
      <p:ext uri="{BB962C8B-B14F-4D97-AF65-F5344CB8AC3E}">
        <p14:creationId xmlns:p14="http://schemas.microsoft.com/office/powerpoint/2010/main" val="1568239385"/>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593821D-9563-234E-A074-E36E29807817}"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112</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433940381"/>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593821D-9563-234E-A074-E36E29807817}"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113</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678380230"/>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593821D-9563-234E-A074-E36E29807817}"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114</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754085621"/>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Outliers</a:t>
            </a:r>
          </a:p>
          <a:p>
            <a:endParaRPr lang="en-GB" dirty="0"/>
          </a:p>
          <a:p>
            <a:r>
              <a:rPr lang="en-GB" dirty="0"/>
              <a:t>99% CI</a:t>
            </a:r>
          </a:p>
          <a:p>
            <a:pPr marL="228600" indent="-228600">
              <a:buFont typeface="+mj-lt"/>
              <a:buAutoNum type="arabicPeriod"/>
            </a:pPr>
            <a:r>
              <a:rPr lang="en-GB" dirty="0"/>
              <a:t>Norfolk and Norwich</a:t>
            </a:r>
          </a:p>
          <a:p>
            <a:pPr marL="228600" indent="-228600">
              <a:buFont typeface="+mj-lt"/>
              <a:buAutoNum type="arabicPeriod"/>
            </a:pPr>
            <a:r>
              <a:rPr lang="en-GB" dirty="0"/>
              <a:t>Watford General</a:t>
            </a:r>
          </a:p>
          <a:p>
            <a:pPr marL="228600" indent="-228600">
              <a:buFont typeface="+mj-lt"/>
              <a:buAutoNum type="arabicPeriod"/>
            </a:pPr>
            <a:endParaRPr lang="en-GB" dirty="0"/>
          </a:p>
          <a:p>
            <a:pPr marL="0" indent="0">
              <a:buFont typeface="+mj-lt"/>
              <a:buNone/>
            </a:pPr>
            <a:r>
              <a:rPr lang="en-GB" dirty="0"/>
              <a:t>95% CI</a:t>
            </a:r>
          </a:p>
          <a:p>
            <a:pPr marL="228600" indent="-228600">
              <a:buFont typeface="+mj-lt"/>
              <a:buAutoNum type="arabicPeriod"/>
            </a:pPr>
            <a:r>
              <a:rPr lang="en-GB" dirty="0"/>
              <a:t>Queen Alexandra Hospital</a:t>
            </a:r>
          </a:p>
          <a:p>
            <a:pPr marL="228600" indent="-228600">
              <a:buFont typeface="+mj-lt"/>
              <a:buAutoNum type="arabicPeriod"/>
            </a:pPr>
            <a:r>
              <a:rPr lang="en-GB" dirty="0"/>
              <a:t>Harefield</a:t>
            </a:r>
          </a:p>
          <a:p>
            <a:pPr marL="228600" indent="-228600">
              <a:buFont typeface="+mj-lt"/>
              <a:buAutoNum type="arabicPeriod"/>
            </a:pPr>
            <a:endParaRPr lang="en-GB" dirty="0"/>
          </a:p>
          <a:p>
            <a:pPr marL="0" indent="0">
              <a:buFont typeface="+mj-lt"/>
              <a:buNone/>
            </a:pPr>
            <a:endParaRPr lang="en-GB" dirty="0"/>
          </a:p>
          <a:p>
            <a:endParaRPr lang="en-GB" dirty="0"/>
          </a:p>
          <a:p>
            <a:endParaRPr lang="en-GB" dirty="0"/>
          </a:p>
          <a:p>
            <a:endParaRPr lang="en-GB" dirty="0"/>
          </a:p>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593821D-9563-234E-A074-E36E29807817}"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115</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278742515"/>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Outliers</a:t>
            </a:r>
          </a:p>
          <a:p>
            <a:endParaRPr lang="en-GB" dirty="0"/>
          </a:p>
          <a:p>
            <a:r>
              <a:rPr lang="en-GB" dirty="0"/>
              <a:t>99% CI</a:t>
            </a:r>
          </a:p>
          <a:p>
            <a:pPr marL="228600" indent="-228600">
              <a:buAutoNum type="arabicPeriod"/>
            </a:pPr>
            <a:r>
              <a:rPr lang="en-GB" dirty="0"/>
              <a:t>Barts</a:t>
            </a:r>
          </a:p>
          <a:p>
            <a:pPr marL="228600" indent="-228600">
              <a:buAutoNum type="arabicPeriod"/>
            </a:pPr>
            <a:r>
              <a:rPr lang="en-GB" dirty="0"/>
              <a:t>Watford General</a:t>
            </a:r>
          </a:p>
          <a:p>
            <a:pPr marL="228600" indent="-228600">
              <a:buAutoNum type="arabicPeriod"/>
            </a:pPr>
            <a:endParaRPr lang="en-GB" dirty="0"/>
          </a:p>
          <a:p>
            <a:pPr marL="0" indent="0">
              <a:buNone/>
            </a:pPr>
            <a:r>
              <a:rPr lang="en-GB" dirty="0"/>
              <a:t>95% CI</a:t>
            </a:r>
          </a:p>
          <a:p>
            <a:pPr marL="228600" indent="-228600">
              <a:buFont typeface="+mj-lt"/>
              <a:buAutoNum type="arabicPeriod"/>
            </a:pPr>
            <a:r>
              <a:rPr lang="en-GB" dirty="0"/>
              <a:t>Alder Hey </a:t>
            </a:r>
          </a:p>
          <a:p>
            <a:pPr marL="228600" indent="-228600">
              <a:buFont typeface="+mj-lt"/>
              <a:buAutoNum type="arabicPeriod"/>
            </a:pPr>
            <a:r>
              <a:rPr lang="en-GB" dirty="0"/>
              <a:t>Great Ormond Street</a:t>
            </a:r>
          </a:p>
          <a:p>
            <a:pPr marL="0" indent="0">
              <a:buFont typeface="+mj-lt"/>
              <a:buNone/>
            </a:pPr>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C0B37D9-BE8D-9A4B-9189-761D5C79ED1C}"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116</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29947197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https://</a:t>
            </a:r>
            <a:r>
              <a:rPr lang="en-GB" dirty="0" err="1"/>
              <a:t>www.acc.org</a:t>
            </a:r>
            <a:r>
              <a:rPr lang="en-GB" dirty="0"/>
              <a:t>//-/media/Non-Clinical/Images/2021/06/CARDIOLOGY/15/FOCUS-on-EP-Figure-2-1600px.jpg</a:t>
            </a:r>
          </a:p>
          <a:p>
            <a:r>
              <a:rPr lang="en-GB" dirty="0"/>
              <a:t>https://</a:t>
            </a:r>
            <a:r>
              <a:rPr lang="en-GB" dirty="0" err="1"/>
              <a:t>www.acc.org</a:t>
            </a:r>
            <a:r>
              <a:rPr lang="en-GB" dirty="0"/>
              <a:t>/latest-in-cardiology/articles/2021/06/01/01/42/1-shot-techniques-for-pulmonary-vein-isolation-in-afib-cryoablation-to-pulse-field-ablation</a:t>
            </a:r>
          </a:p>
          <a:p>
            <a:endParaRPr lang="en-GB" dirty="0"/>
          </a:p>
          <a:p>
            <a:endParaRPr lang="en-GB" dirty="0"/>
          </a:p>
        </p:txBody>
      </p:sp>
      <p:sp>
        <p:nvSpPr>
          <p:cNvPr id="4" name="Slide Number Placeholder 3"/>
          <p:cNvSpPr>
            <a:spLocks noGrp="1"/>
          </p:cNvSpPr>
          <p:nvPr>
            <p:ph type="sldNum" sz="quarter" idx="5"/>
          </p:nvPr>
        </p:nvSpPr>
        <p:spPr/>
        <p:txBody>
          <a:bodyPr/>
          <a:lstStyle/>
          <a:p>
            <a:fld id="{EC0B37D9-BE8D-9A4B-9189-761D5C79ED1C}" type="slidenum">
              <a:rPr lang="en-GB" smtClean="0"/>
              <a:t>9</a:t>
            </a:fld>
            <a:endParaRPr lang="en-GB"/>
          </a:p>
        </p:txBody>
      </p:sp>
    </p:spTree>
    <p:extLst>
      <p:ext uri="{BB962C8B-B14F-4D97-AF65-F5344CB8AC3E}">
        <p14:creationId xmlns:p14="http://schemas.microsoft.com/office/powerpoint/2010/main" val="4108024682"/>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Outliers</a:t>
            </a:r>
          </a:p>
          <a:p>
            <a:endParaRPr lang="en-GB" dirty="0"/>
          </a:p>
          <a:p>
            <a:r>
              <a:rPr lang="en-GB" dirty="0"/>
              <a:t>95% CI</a:t>
            </a:r>
          </a:p>
          <a:p>
            <a:pPr marL="228600" indent="-228600">
              <a:buFont typeface="+mj-lt"/>
              <a:buAutoNum type="arabicPeriod"/>
            </a:pPr>
            <a:r>
              <a:rPr lang="en-GB" dirty="0"/>
              <a:t>Liverpool Heart and Chest Hospital</a:t>
            </a:r>
          </a:p>
          <a:p>
            <a:pPr marL="228600" indent="-228600">
              <a:buFont typeface="+mj-lt"/>
              <a:buAutoNum type="arabicPeriod"/>
            </a:pPr>
            <a:r>
              <a:rPr lang="en-GB" dirty="0"/>
              <a:t>Leeds General Infirmary</a:t>
            </a:r>
          </a:p>
          <a:p>
            <a:pPr marL="228600" indent="-228600">
              <a:buFont typeface="+mj-lt"/>
              <a:buAutoNum type="arabicPeriod"/>
            </a:pPr>
            <a:r>
              <a:rPr lang="en-GB" dirty="0"/>
              <a:t>The Spire, Bristol</a:t>
            </a:r>
          </a:p>
          <a:p>
            <a:pPr marL="228600" indent="-228600">
              <a:buFont typeface="+mj-lt"/>
              <a:buAutoNum type="arabicPeriod"/>
            </a:pPr>
            <a:r>
              <a:rPr lang="en-GB" dirty="0"/>
              <a:t>James Cook</a:t>
            </a:r>
          </a:p>
          <a:p>
            <a:pPr marL="228600" indent="-228600">
              <a:buFont typeface="+mj-lt"/>
              <a:buAutoNum type="arabicPeriod"/>
            </a:pPr>
            <a:endParaRPr lang="en-GB" dirty="0"/>
          </a:p>
          <a:p>
            <a:pPr marL="228600" indent="-228600">
              <a:buFont typeface="+mj-lt"/>
              <a:buAutoNum type="arabicPeriod"/>
            </a:pPr>
            <a:endParaRPr lang="en-GB" dirty="0"/>
          </a:p>
          <a:p>
            <a:endParaRPr lang="en-GB" dirty="0"/>
          </a:p>
          <a:p>
            <a:endParaRPr lang="en-GB" dirty="0"/>
          </a:p>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593821D-9563-234E-A074-E36E29807817}"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117</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114535740"/>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Outliers</a:t>
            </a:r>
          </a:p>
          <a:p>
            <a:endParaRPr lang="en-GB" dirty="0"/>
          </a:p>
          <a:p>
            <a:r>
              <a:rPr lang="en-GB" dirty="0"/>
              <a:t>99% CI</a:t>
            </a:r>
          </a:p>
          <a:p>
            <a:pPr marL="228600" indent="-228600">
              <a:buFont typeface="+mj-lt"/>
              <a:buAutoNum type="arabicPeriod"/>
            </a:pPr>
            <a:r>
              <a:rPr lang="en-GB" dirty="0"/>
              <a:t>Royal Bournemouth Hospital</a:t>
            </a:r>
          </a:p>
          <a:p>
            <a:pPr marL="228600" indent="-228600">
              <a:buFont typeface="+mj-lt"/>
              <a:buAutoNum type="arabicPeriod"/>
            </a:pPr>
            <a:endParaRPr lang="en-GB" dirty="0"/>
          </a:p>
          <a:p>
            <a:pPr marL="0" indent="0">
              <a:buFont typeface="+mj-lt"/>
              <a:buNone/>
            </a:pPr>
            <a:r>
              <a:rPr lang="en-GB" dirty="0"/>
              <a:t>95% CI</a:t>
            </a:r>
          </a:p>
          <a:p>
            <a:pPr marL="228600" indent="-228600">
              <a:buFont typeface="+mj-lt"/>
              <a:buAutoNum type="arabicPeriod"/>
            </a:pPr>
            <a:r>
              <a:rPr lang="en-GB" dirty="0"/>
              <a:t>Bristol Royal Infirmary</a:t>
            </a:r>
          </a:p>
          <a:p>
            <a:pPr marL="228600" indent="-228600">
              <a:buFont typeface="+mj-lt"/>
              <a:buAutoNum type="arabicPeriod"/>
            </a:pPr>
            <a:endParaRPr lang="en-GB" dirty="0"/>
          </a:p>
          <a:p>
            <a:pPr marL="228600" indent="-228600">
              <a:buFont typeface="+mj-lt"/>
              <a:buAutoNum type="arabicPeriod"/>
            </a:pPr>
            <a:endParaRPr lang="en-GB" dirty="0"/>
          </a:p>
          <a:p>
            <a:pPr marL="228600" indent="-228600">
              <a:buFont typeface="+mj-lt"/>
              <a:buAutoNum type="arabicPeriod"/>
            </a:pPr>
            <a:endParaRPr lang="en-GB" dirty="0"/>
          </a:p>
          <a:p>
            <a:pPr marL="228600" indent="-228600">
              <a:buAutoNum type="arabicPeriod"/>
            </a:pPr>
            <a:endParaRPr lang="en-GB" dirty="0"/>
          </a:p>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C0B37D9-BE8D-9A4B-9189-761D5C79ED1C}"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118</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760131908"/>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Outliers</a:t>
            </a:r>
          </a:p>
          <a:p>
            <a:endParaRPr lang="en-GB" dirty="0"/>
          </a:p>
          <a:p>
            <a:r>
              <a:rPr lang="en-GB" dirty="0"/>
              <a:t>95% CI</a:t>
            </a:r>
          </a:p>
          <a:p>
            <a:pPr marL="228600" indent="-228600">
              <a:buAutoNum type="arabicPeriod"/>
            </a:pPr>
            <a:r>
              <a:rPr lang="en-GB" dirty="0"/>
              <a:t>Manchester Royal Infirmary</a:t>
            </a:r>
          </a:p>
          <a:p>
            <a:pPr marL="228600" indent="-228600">
              <a:buAutoNum type="arabicPeriod"/>
            </a:pPr>
            <a:r>
              <a:rPr lang="en-GB" dirty="0"/>
              <a:t>Eastbourne District General Hospital</a:t>
            </a:r>
          </a:p>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593821D-9563-234E-A074-E36E29807817}"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119</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106695505"/>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Outliers</a:t>
            </a:r>
          </a:p>
          <a:p>
            <a:endParaRPr lang="en-GB" dirty="0"/>
          </a:p>
          <a:p>
            <a:r>
              <a:rPr lang="en-GB" dirty="0"/>
              <a:t>95% CI</a:t>
            </a:r>
          </a:p>
          <a:p>
            <a:pPr marL="228600" indent="-228600">
              <a:buFont typeface="+mj-lt"/>
              <a:buAutoNum type="arabicPeriod"/>
            </a:pPr>
            <a:r>
              <a:rPr lang="en-GB" dirty="0"/>
              <a:t>Barts and the London</a:t>
            </a:r>
          </a:p>
          <a:p>
            <a:pPr marL="228600" indent="-228600">
              <a:buFont typeface="+mj-lt"/>
              <a:buAutoNum type="arabicPeriod"/>
            </a:pPr>
            <a:r>
              <a:rPr lang="en-GB" dirty="0"/>
              <a:t>Manchester Royal infirmary</a:t>
            </a:r>
          </a:p>
          <a:p>
            <a:pPr marL="228600" indent="-228600">
              <a:buFont typeface="+mj-lt"/>
              <a:buAutoNum type="arabicPeriod"/>
            </a:pPr>
            <a:r>
              <a:rPr lang="en-GB" dirty="0"/>
              <a:t>Nottingham City Hospital</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C0B37D9-BE8D-9A4B-9189-761D5C79ED1C}"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120</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95272712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Note - 4 nudges to keep tables apart.</a:t>
            </a:r>
          </a:p>
          <a:p>
            <a:endParaRPr lang="en-GB" dirty="0"/>
          </a:p>
          <a:p>
            <a:endParaRPr lang="en-GB" dirty="0"/>
          </a:p>
        </p:txBody>
      </p:sp>
      <p:sp>
        <p:nvSpPr>
          <p:cNvPr id="4" name="Slide Number Placeholder 3"/>
          <p:cNvSpPr>
            <a:spLocks noGrp="1"/>
          </p:cNvSpPr>
          <p:nvPr>
            <p:ph type="sldNum" sz="quarter" idx="5"/>
          </p:nvPr>
        </p:nvSpPr>
        <p:spPr/>
        <p:txBody>
          <a:bodyPr/>
          <a:lstStyle/>
          <a:p>
            <a:fld id="{EC0B37D9-BE8D-9A4B-9189-761D5C79ED1C}" type="slidenum">
              <a:rPr lang="en-GB" smtClean="0"/>
              <a:t>16</a:t>
            </a:fld>
            <a:endParaRPr lang="en-GB"/>
          </a:p>
        </p:txBody>
      </p:sp>
    </p:spTree>
    <p:extLst>
      <p:ext uri="{BB962C8B-B14F-4D97-AF65-F5344CB8AC3E}">
        <p14:creationId xmlns:p14="http://schemas.microsoft.com/office/powerpoint/2010/main" val="370965380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As previously reported, during the two lockdowns, which started in March 2020 and December 2020, there was a dramatic fall in the number of ablations performed, particularly during the first lockdown.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Rates recovered during the summer of 2021, but rates then gradually fell, and there has not been a recovery in the reported numbers of ablation, let alone growth in rates, to make up for the shortfall.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p>
          <a:p>
            <a:endParaRPr lang="en-GB" dirty="0"/>
          </a:p>
        </p:txBody>
      </p:sp>
      <p:sp>
        <p:nvSpPr>
          <p:cNvPr id="4" name="Slide Number Placeholder 3"/>
          <p:cNvSpPr>
            <a:spLocks noGrp="1"/>
          </p:cNvSpPr>
          <p:nvPr>
            <p:ph type="sldNum" sz="quarter" idx="5"/>
          </p:nvPr>
        </p:nvSpPr>
        <p:spPr/>
        <p:txBody>
          <a:bodyPr/>
          <a:lstStyle/>
          <a:p>
            <a:fld id="{EC0B37D9-BE8D-9A4B-9189-761D5C79ED1C}" type="slidenum">
              <a:rPr lang="en-GB" smtClean="0"/>
              <a:t>23</a:t>
            </a:fld>
            <a:endParaRPr lang="en-GB"/>
          </a:p>
        </p:txBody>
      </p:sp>
    </p:spTree>
    <p:extLst>
      <p:ext uri="{BB962C8B-B14F-4D97-AF65-F5344CB8AC3E}">
        <p14:creationId xmlns:p14="http://schemas.microsoft.com/office/powerpoint/2010/main" val="334254492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C0B37D9-BE8D-9A4B-9189-761D5C79ED1C}"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24</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6305915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 had better know what is in simple / complex A / complex V</a:t>
            </a:r>
          </a:p>
          <a:p>
            <a:r>
              <a:rPr lang="en-GB" dirty="0"/>
              <a:t>Is all ventricular ablation complex? </a:t>
            </a:r>
          </a:p>
          <a:p>
            <a:r>
              <a:rPr lang="en-GB" dirty="0"/>
              <a:t>Simple – presumably AVNA / AVNRT / AP / </a:t>
            </a:r>
            <a:r>
              <a:rPr lang="en-GB" dirty="0" err="1"/>
              <a:t>Afl</a:t>
            </a:r>
            <a:endParaRPr lang="en-GB" dirty="0"/>
          </a:p>
          <a:p>
            <a:r>
              <a:rPr lang="en-GB" dirty="0"/>
              <a:t>Complex A – AF / EAT/IART</a:t>
            </a:r>
          </a:p>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C0B37D9-BE8D-9A4B-9189-761D5C79ED1C}"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26</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97138008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5A4437-2740-86DF-DC5C-C9C4E2F83316}"/>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p>
        </p:txBody>
      </p:sp>
      <p:sp>
        <p:nvSpPr>
          <p:cNvPr id="3" name="Subtitle 2">
            <a:extLst>
              <a:ext uri="{FF2B5EF4-FFF2-40B4-BE49-F238E27FC236}">
                <a16:creationId xmlns:a16="http://schemas.microsoft.com/office/drawing/2014/main" id="{CACAA045-93A9-0A64-C1EE-E82D26049D6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p>
        </p:txBody>
      </p:sp>
      <p:sp>
        <p:nvSpPr>
          <p:cNvPr id="4" name="Date Placeholder 3">
            <a:extLst>
              <a:ext uri="{FF2B5EF4-FFF2-40B4-BE49-F238E27FC236}">
                <a16:creationId xmlns:a16="http://schemas.microsoft.com/office/drawing/2014/main" id="{8951375E-15ED-5801-0CE3-0815FC23EA3B}"/>
              </a:ext>
            </a:extLst>
          </p:cNvPr>
          <p:cNvSpPr>
            <a:spLocks noGrp="1"/>
          </p:cNvSpPr>
          <p:nvPr>
            <p:ph type="dt" sz="half" idx="10"/>
          </p:nvPr>
        </p:nvSpPr>
        <p:spPr/>
        <p:txBody>
          <a:bodyPr/>
          <a:lstStyle/>
          <a:p>
            <a:fld id="{A7F2799C-066F-274B-960D-3A1F19DEDE7B}" type="datetimeFigureOut">
              <a:rPr lang="en-GB" smtClean="0"/>
              <a:t>07/06/2023</a:t>
            </a:fld>
            <a:endParaRPr lang="en-GB"/>
          </a:p>
        </p:txBody>
      </p:sp>
      <p:sp>
        <p:nvSpPr>
          <p:cNvPr id="5" name="Footer Placeholder 4">
            <a:extLst>
              <a:ext uri="{FF2B5EF4-FFF2-40B4-BE49-F238E27FC236}">
                <a16:creationId xmlns:a16="http://schemas.microsoft.com/office/drawing/2014/main" id="{9A57FDF3-239B-F160-7B45-0A54CF63D03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7D10D5B-924E-B481-F4A9-ECFDF1BC79FB}"/>
              </a:ext>
            </a:extLst>
          </p:cNvPr>
          <p:cNvSpPr>
            <a:spLocks noGrp="1"/>
          </p:cNvSpPr>
          <p:nvPr>
            <p:ph type="sldNum" sz="quarter" idx="12"/>
          </p:nvPr>
        </p:nvSpPr>
        <p:spPr/>
        <p:txBody>
          <a:bodyPr/>
          <a:lstStyle/>
          <a:p>
            <a:fld id="{17DCAD18-0A73-5C46-AF16-17B284B93E3E}" type="slidenum">
              <a:rPr lang="en-GB" smtClean="0"/>
              <a:t>‹#›</a:t>
            </a:fld>
            <a:endParaRPr lang="en-GB"/>
          </a:p>
        </p:txBody>
      </p:sp>
    </p:spTree>
    <p:extLst>
      <p:ext uri="{BB962C8B-B14F-4D97-AF65-F5344CB8AC3E}">
        <p14:creationId xmlns:p14="http://schemas.microsoft.com/office/powerpoint/2010/main" val="5043045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9C1AEC-B2AB-82E2-83AB-C6DA2DA4DFDA}"/>
              </a:ext>
            </a:extLst>
          </p:cNvPr>
          <p:cNvSpPr>
            <a:spLocks noGrp="1"/>
          </p:cNvSpPr>
          <p:nvPr>
            <p:ph type="title"/>
          </p:nvPr>
        </p:nvSpPr>
        <p:spPr/>
        <p:txBody>
          <a:bodyPr/>
          <a:lstStyle/>
          <a:p>
            <a:r>
              <a:rPr lang="en-GB"/>
              <a:t>Click to edit Master title style</a:t>
            </a:r>
          </a:p>
        </p:txBody>
      </p:sp>
      <p:sp>
        <p:nvSpPr>
          <p:cNvPr id="3" name="Vertical Text Placeholder 2">
            <a:extLst>
              <a:ext uri="{FF2B5EF4-FFF2-40B4-BE49-F238E27FC236}">
                <a16:creationId xmlns:a16="http://schemas.microsoft.com/office/drawing/2014/main" id="{A84D57C2-47FF-51EF-FCA4-A3E5FD94D6C2}"/>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45022EF7-3B98-452D-622E-1CF9C060D528}"/>
              </a:ext>
            </a:extLst>
          </p:cNvPr>
          <p:cNvSpPr>
            <a:spLocks noGrp="1"/>
          </p:cNvSpPr>
          <p:nvPr>
            <p:ph type="dt" sz="half" idx="10"/>
          </p:nvPr>
        </p:nvSpPr>
        <p:spPr/>
        <p:txBody>
          <a:bodyPr/>
          <a:lstStyle/>
          <a:p>
            <a:fld id="{A7F2799C-066F-274B-960D-3A1F19DEDE7B}" type="datetimeFigureOut">
              <a:rPr lang="en-GB" smtClean="0"/>
              <a:t>07/06/2023</a:t>
            </a:fld>
            <a:endParaRPr lang="en-GB"/>
          </a:p>
        </p:txBody>
      </p:sp>
      <p:sp>
        <p:nvSpPr>
          <p:cNvPr id="5" name="Footer Placeholder 4">
            <a:extLst>
              <a:ext uri="{FF2B5EF4-FFF2-40B4-BE49-F238E27FC236}">
                <a16:creationId xmlns:a16="http://schemas.microsoft.com/office/drawing/2014/main" id="{89598823-266D-9888-2F8B-47B065E14C1E}"/>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28097B2-6DC1-83D2-7F90-60C6C7D166B1}"/>
              </a:ext>
            </a:extLst>
          </p:cNvPr>
          <p:cNvSpPr>
            <a:spLocks noGrp="1"/>
          </p:cNvSpPr>
          <p:nvPr>
            <p:ph type="sldNum" sz="quarter" idx="12"/>
          </p:nvPr>
        </p:nvSpPr>
        <p:spPr/>
        <p:txBody>
          <a:bodyPr/>
          <a:lstStyle/>
          <a:p>
            <a:fld id="{17DCAD18-0A73-5C46-AF16-17B284B93E3E}" type="slidenum">
              <a:rPr lang="en-GB" smtClean="0"/>
              <a:t>‹#›</a:t>
            </a:fld>
            <a:endParaRPr lang="en-GB"/>
          </a:p>
        </p:txBody>
      </p:sp>
    </p:spTree>
    <p:extLst>
      <p:ext uri="{BB962C8B-B14F-4D97-AF65-F5344CB8AC3E}">
        <p14:creationId xmlns:p14="http://schemas.microsoft.com/office/powerpoint/2010/main" val="7178212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FDEEA515-18EA-1140-00AA-FCD89A1455A6}"/>
              </a:ext>
            </a:extLst>
          </p:cNvPr>
          <p:cNvSpPr>
            <a:spLocks noGrp="1"/>
          </p:cNvSpPr>
          <p:nvPr>
            <p:ph type="title" orient="vert"/>
          </p:nvPr>
        </p:nvSpPr>
        <p:spPr>
          <a:xfrm>
            <a:off x="8724900" y="365125"/>
            <a:ext cx="2628900" cy="5811838"/>
          </a:xfrm>
        </p:spPr>
        <p:txBody>
          <a:bodyPr vert="eaVert"/>
          <a:lstStyle/>
          <a:p>
            <a:r>
              <a:rPr lang="en-GB"/>
              <a:t>Click to edit Master title style</a:t>
            </a:r>
          </a:p>
        </p:txBody>
      </p:sp>
      <p:sp>
        <p:nvSpPr>
          <p:cNvPr id="3" name="Vertical Text Placeholder 2">
            <a:extLst>
              <a:ext uri="{FF2B5EF4-FFF2-40B4-BE49-F238E27FC236}">
                <a16:creationId xmlns:a16="http://schemas.microsoft.com/office/drawing/2014/main" id="{6829C9D8-3736-BBCC-B6A8-CE8D11C5B8D8}"/>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1F7D8F59-6BCB-9053-95C2-8D3B8677FB68}"/>
              </a:ext>
            </a:extLst>
          </p:cNvPr>
          <p:cNvSpPr>
            <a:spLocks noGrp="1"/>
          </p:cNvSpPr>
          <p:nvPr>
            <p:ph type="dt" sz="half" idx="10"/>
          </p:nvPr>
        </p:nvSpPr>
        <p:spPr/>
        <p:txBody>
          <a:bodyPr/>
          <a:lstStyle/>
          <a:p>
            <a:fld id="{A7F2799C-066F-274B-960D-3A1F19DEDE7B}" type="datetimeFigureOut">
              <a:rPr lang="en-GB" smtClean="0"/>
              <a:t>07/06/2023</a:t>
            </a:fld>
            <a:endParaRPr lang="en-GB"/>
          </a:p>
        </p:txBody>
      </p:sp>
      <p:sp>
        <p:nvSpPr>
          <p:cNvPr id="5" name="Footer Placeholder 4">
            <a:extLst>
              <a:ext uri="{FF2B5EF4-FFF2-40B4-BE49-F238E27FC236}">
                <a16:creationId xmlns:a16="http://schemas.microsoft.com/office/drawing/2014/main" id="{AF99800E-7403-4E0C-E033-B8F8DD43469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5294407-72EF-8231-0C03-99448D49237D}"/>
              </a:ext>
            </a:extLst>
          </p:cNvPr>
          <p:cNvSpPr>
            <a:spLocks noGrp="1"/>
          </p:cNvSpPr>
          <p:nvPr>
            <p:ph type="sldNum" sz="quarter" idx="12"/>
          </p:nvPr>
        </p:nvSpPr>
        <p:spPr/>
        <p:txBody>
          <a:bodyPr/>
          <a:lstStyle/>
          <a:p>
            <a:fld id="{17DCAD18-0A73-5C46-AF16-17B284B93E3E}" type="slidenum">
              <a:rPr lang="en-GB" smtClean="0"/>
              <a:t>‹#›</a:t>
            </a:fld>
            <a:endParaRPr lang="en-GB"/>
          </a:p>
        </p:txBody>
      </p:sp>
    </p:spTree>
    <p:extLst>
      <p:ext uri="{BB962C8B-B14F-4D97-AF65-F5344CB8AC3E}">
        <p14:creationId xmlns:p14="http://schemas.microsoft.com/office/powerpoint/2010/main" val="6885295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F80554-A318-57B2-FE46-6A3703323203}"/>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p>
        </p:txBody>
      </p:sp>
      <p:sp>
        <p:nvSpPr>
          <p:cNvPr id="3" name="Subtitle 2">
            <a:extLst>
              <a:ext uri="{FF2B5EF4-FFF2-40B4-BE49-F238E27FC236}">
                <a16:creationId xmlns:a16="http://schemas.microsoft.com/office/drawing/2014/main" id="{075C7550-2A14-3F19-5258-01C42788ECF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p>
        </p:txBody>
      </p:sp>
      <p:sp>
        <p:nvSpPr>
          <p:cNvPr id="4" name="Date Placeholder 3">
            <a:extLst>
              <a:ext uri="{FF2B5EF4-FFF2-40B4-BE49-F238E27FC236}">
                <a16:creationId xmlns:a16="http://schemas.microsoft.com/office/drawing/2014/main" id="{C67CC1A4-DCAB-B614-771F-0F170EFA8F18}"/>
              </a:ext>
            </a:extLst>
          </p:cNvPr>
          <p:cNvSpPr>
            <a:spLocks noGrp="1"/>
          </p:cNvSpPr>
          <p:nvPr>
            <p:ph type="dt" sz="half" idx="10"/>
          </p:nvPr>
        </p:nvSpPr>
        <p:spPr/>
        <p:txBody>
          <a:bodyPr/>
          <a:lstStyle/>
          <a:p>
            <a:fld id="{072249F9-F9B2-3F4D-A1F6-E7BC58BEBD27}" type="datetimeFigureOut">
              <a:rPr lang="en-GB" smtClean="0"/>
              <a:t>07/06/2023</a:t>
            </a:fld>
            <a:endParaRPr lang="en-GB"/>
          </a:p>
        </p:txBody>
      </p:sp>
      <p:sp>
        <p:nvSpPr>
          <p:cNvPr id="5" name="Footer Placeholder 4">
            <a:extLst>
              <a:ext uri="{FF2B5EF4-FFF2-40B4-BE49-F238E27FC236}">
                <a16:creationId xmlns:a16="http://schemas.microsoft.com/office/drawing/2014/main" id="{61CB98F9-AB4E-A0C3-3FCC-1EA5322EAE60}"/>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2E6CF07-25E5-5933-13BF-83DBE3C4CDC0}"/>
              </a:ext>
            </a:extLst>
          </p:cNvPr>
          <p:cNvSpPr>
            <a:spLocks noGrp="1"/>
          </p:cNvSpPr>
          <p:nvPr>
            <p:ph type="sldNum" sz="quarter" idx="12"/>
          </p:nvPr>
        </p:nvSpPr>
        <p:spPr/>
        <p:txBody>
          <a:bodyPr/>
          <a:lstStyle/>
          <a:p>
            <a:fld id="{0C06A386-D943-6941-9433-3EB55A1A96D6}" type="slidenum">
              <a:rPr lang="en-GB" smtClean="0"/>
              <a:t>‹#›</a:t>
            </a:fld>
            <a:endParaRPr lang="en-GB"/>
          </a:p>
        </p:txBody>
      </p:sp>
    </p:spTree>
    <p:extLst>
      <p:ext uri="{BB962C8B-B14F-4D97-AF65-F5344CB8AC3E}">
        <p14:creationId xmlns:p14="http://schemas.microsoft.com/office/powerpoint/2010/main" val="7840236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723943-AB85-1E36-9217-B2B0DC4D951E}"/>
              </a:ext>
            </a:extLst>
          </p:cNvPr>
          <p:cNvSpPr>
            <a:spLocks noGrp="1"/>
          </p:cNvSpPr>
          <p:nvPr>
            <p:ph type="title"/>
          </p:nvPr>
        </p:nvSpPr>
        <p:spPr/>
        <p:txBody>
          <a:bodyPr/>
          <a:lstStyle/>
          <a:p>
            <a:r>
              <a:rPr lang="en-GB"/>
              <a:t>Click to edit Master title style</a:t>
            </a:r>
          </a:p>
        </p:txBody>
      </p:sp>
      <p:sp>
        <p:nvSpPr>
          <p:cNvPr id="3" name="Content Placeholder 2">
            <a:extLst>
              <a:ext uri="{FF2B5EF4-FFF2-40B4-BE49-F238E27FC236}">
                <a16:creationId xmlns:a16="http://schemas.microsoft.com/office/drawing/2014/main" id="{C170AF66-BB6F-07F7-CFAF-AECA29EA029B}"/>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A36BE7B9-E742-FD5C-7872-088642F0EDAE}"/>
              </a:ext>
            </a:extLst>
          </p:cNvPr>
          <p:cNvSpPr>
            <a:spLocks noGrp="1"/>
          </p:cNvSpPr>
          <p:nvPr>
            <p:ph type="dt" sz="half" idx="10"/>
          </p:nvPr>
        </p:nvSpPr>
        <p:spPr/>
        <p:txBody>
          <a:bodyPr/>
          <a:lstStyle/>
          <a:p>
            <a:fld id="{072249F9-F9B2-3F4D-A1F6-E7BC58BEBD27}" type="datetimeFigureOut">
              <a:rPr lang="en-GB" smtClean="0"/>
              <a:t>07/06/2023</a:t>
            </a:fld>
            <a:endParaRPr lang="en-GB"/>
          </a:p>
        </p:txBody>
      </p:sp>
      <p:sp>
        <p:nvSpPr>
          <p:cNvPr id="5" name="Footer Placeholder 4">
            <a:extLst>
              <a:ext uri="{FF2B5EF4-FFF2-40B4-BE49-F238E27FC236}">
                <a16:creationId xmlns:a16="http://schemas.microsoft.com/office/drawing/2014/main" id="{66215A86-9BB7-A089-BE03-23DC8C0DF8F6}"/>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569A329-5677-B749-4472-AEDFE59C40C6}"/>
              </a:ext>
            </a:extLst>
          </p:cNvPr>
          <p:cNvSpPr>
            <a:spLocks noGrp="1"/>
          </p:cNvSpPr>
          <p:nvPr>
            <p:ph type="sldNum" sz="quarter" idx="12"/>
          </p:nvPr>
        </p:nvSpPr>
        <p:spPr/>
        <p:txBody>
          <a:bodyPr/>
          <a:lstStyle/>
          <a:p>
            <a:fld id="{0C06A386-D943-6941-9433-3EB55A1A96D6}" type="slidenum">
              <a:rPr lang="en-GB" smtClean="0"/>
              <a:t>‹#›</a:t>
            </a:fld>
            <a:endParaRPr lang="en-GB"/>
          </a:p>
        </p:txBody>
      </p:sp>
    </p:spTree>
    <p:extLst>
      <p:ext uri="{BB962C8B-B14F-4D97-AF65-F5344CB8AC3E}">
        <p14:creationId xmlns:p14="http://schemas.microsoft.com/office/powerpoint/2010/main" val="6182905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156E2C-A787-5A2C-E8E2-AA497AD13DEC}"/>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p>
        </p:txBody>
      </p:sp>
      <p:sp>
        <p:nvSpPr>
          <p:cNvPr id="3" name="Text Placeholder 2">
            <a:extLst>
              <a:ext uri="{FF2B5EF4-FFF2-40B4-BE49-F238E27FC236}">
                <a16:creationId xmlns:a16="http://schemas.microsoft.com/office/drawing/2014/main" id="{EFF68C1F-A58E-CD83-0013-84685FE20808}"/>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76B51FA3-F954-F321-5591-E58C7057C058}"/>
              </a:ext>
            </a:extLst>
          </p:cNvPr>
          <p:cNvSpPr>
            <a:spLocks noGrp="1"/>
          </p:cNvSpPr>
          <p:nvPr>
            <p:ph type="dt" sz="half" idx="10"/>
          </p:nvPr>
        </p:nvSpPr>
        <p:spPr/>
        <p:txBody>
          <a:bodyPr/>
          <a:lstStyle/>
          <a:p>
            <a:fld id="{072249F9-F9B2-3F4D-A1F6-E7BC58BEBD27}" type="datetimeFigureOut">
              <a:rPr lang="en-GB" smtClean="0"/>
              <a:t>07/06/2023</a:t>
            </a:fld>
            <a:endParaRPr lang="en-GB"/>
          </a:p>
        </p:txBody>
      </p:sp>
      <p:sp>
        <p:nvSpPr>
          <p:cNvPr id="5" name="Footer Placeholder 4">
            <a:extLst>
              <a:ext uri="{FF2B5EF4-FFF2-40B4-BE49-F238E27FC236}">
                <a16:creationId xmlns:a16="http://schemas.microsoft.com/office/drawing/2014/main" id="{810401C5-2A7A-D1FF-C73A-D6CAF61A2F06}"/>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B1A1FA2-2C29-9332-66F8-A27DA83F459D}"/>
              </a:ext>
            </a:extLst>
          </p:cNvPr>
          <p:cNvSpPr>
            <a:spLocks noGrp="1"/>
          </p:cNvSpPr>
          <p:nvPr>
            <p:ph type="sldNum" sz="quarter" idx="12"/>
          </p:nvPr>
        </p:nvSpPr>
        <p:spPr/>
        <p:txBody>
          <a:bodyPr/>
          <a:lstStyle/>
          <a:p>
            <a:fld id="{0C06A386-D943-6941-9433-3EB55A1A96D6}" type="slidenum">
              <a:rPr lang="en-GB" smtClean="0"/>
              <a:t>‹#›</a:t>
            </a:fld>
            <a:endParaRPr lang="en-GB"/>
          </a:p>
        </p:txBody>
      </p:sp>
    </p:spTree>
    <p:extLst>
      <p:ext uri="{BB962C8B-B14F-4D97-AF65-F5344CB8AC3E}">
        <p14:creationId xmlns:p14="http://schemas.microsoft.com/office/powerpoint/2010/main" val="16828631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84599D-83BA-2CF6-6ABA-827F363E0778}"/>
              </a:ext>
            </a:extLst>
          </p:cNvPr>
          <p:cNvSpPr>
            <a:spLocks noGrp="1"/>
          </p:cNvSpPr>
          <p:nvPr>
            <p:ph type="title"/>
          </p:nvPr>
        </p:nvSpPr>
        <p:spPr/>
        <p:txBody>
          <a:bodyPr/>
          <a:lstStyle/>
          <a:p>
            <a:r>
              <a:rPr lang="en-GB"/>
              <a:t>Click to edit Master title style</a:t>
            </a:r>
          </a:p>
        </p:txBody>
      </p:sp>
      <p:sp>
        <p:nvSpPr>
          <p:cNvPr id="3" name="Content Placeholder 2">
            <a:extLst>
              <a:ext uri="{FF2B5EF4-FFF2-40B4-BE49-F238E27FC236}">
                <a16:creationId xmlns:a16="http://schemas.microsoft.com/office/drawing/2014/main" id="{C543DBFA-8F21-E2B2-0F03-4688B3D855AA}"/>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Content Placeholder 3">
            <a:extLst>
              <a:ext uri="{FF2B5EF4-FFF2-40B4-BE49-F238E27FC236}">
                <a16:creationId xmlns:a16="http://schemas.microsoft.com/office/drawing/2014/main" id="{982396C2-CDFF-0D6F-DC17-31C83299903D}"/>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Date Placeholder 4">
            <a:extLst>
              <a:ext uri="{FF2B5EF4-FFF2-40B4-BE49-F238E27FC236}">
                <a16:creationId xmlns:a16="http://schemas.microsoft.com/office/drawing/2014/main" id="{A905E420-1CE4-5E24-05B4-C83418381A7D}"/>
              </a:ext>
            </a:extLst>
          </p:cNvPr>
          <p:cNvSpPr>
            <a:spLocks noGrp="1"/>
          </p:cNvSpPr>
          <p:nvPr>
            <p:ph type="dt" sz="half" idx="10"/>
          </p:nvPr>
        </p:nvSpPr>
        <p:spPr/>
        <p:txBody>
          <a:bodyPr/>
          <a:lstStyle/>
          <a:p>
            <a:fld id="{072249F9-F9B2-3F4D-A1F6-E7BC58BEBD27}" type="datetimeFigureOut">
              <a:rPr lang="en-GB" smtClean="0"/>
              <a:t>07/06/2023</a:t>
            </a:fld>
            <a:endParaRPr lang="en-GB"/>
          </a:p>
        </p:txBody>
      </p:sp>
      <p:sp>
        <p:nvSpPr>
          <p:cNvPr id="6" name="Footer Placeholder 5">
            <a:extLst>
              <a:ext uri="{FF2B5EF4-FFF2-40B4-BE49-F238E27FC236}">
                <a16:creationId xmlns:a16="http://schemas.microsoft.com/office/drawing/2014/main" id="{B5705F72-0711-F2CC-048F-8A11779C5E8D}"/>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177ED1A1-FDD8-808F-966B-C60C7F73A360}"/>
              </a:ext>
            </a:extLst>
          </p:cNvPr>
          <p:cNvSpPr>
            <a:spLocks noGrp="1"/>
          </p:cNvSpPr>
          <p:nvPr>
            <p:ph type="sldNum" sz="quarter" idx="12"/>
          </p:nvPr>
        </p:nvSpPr>
        <p:spPr/>
        <p:txBody>
          <a:bodyPr/>
          <a:lstStyle/>
          <a:p>
            <a:fld id="{0C06A386-D943-6941-9433-3EB55A1A96D6}" type="slidenum">
              <a:rPr lang="en-GB" smtClean="0"/>
              <a:t>‹#›</a:t>
            </a:fld>
            <a:endParaRPr lang="en-GB"/>
          </a:p>
        </p:txBody>
      </p:sp>
    </p:spTree>
    <p:extLst>
      <p:ext uri="{BB962C8B-B14F-4D97-AF65-F5344CB8AC3E}">
        <p14:creationId xmlns:p14="http://schemas.microsoft.com/office/powerpoint/2010/main" val="31174092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0FA0B4-4DC7-4D12-07F4-6F87B74577EA}"/>
              </a:ext>
            </a:extLst>
          </p:cNvPr>
          <p:cNvSpPr>
            <a:spLocks noGrp="1"/>
          </p:cNvSpPr>
          <p:nvPr>
            <p:ph type="title"/>
          </p:nvPr>
        </p:nvSpPr>
        <p:spPr>
          <a:xfrm>
            <a:off x="839788" y="365125"/>
            <a:ext cx="10515600" cy="1325563"/>
          </a:xfrm>
        </p:spPr>
        <p:txBody>
          <a:bodyPr/>
          <a:lstStyle/>
          <a:p>
            <a:r>
              <a:rPr lang="en-GB"/>
              <a:t>Click to edit Master title style</a:t>
            </a:r>
          </a:p>
        </p:txBody>
      </p:sp>
      <p:sp>
        <p:nvSpPr>
          <p:cNvPr id="3" name="Text Placeholder 2">
            <a:extLst>
              <a:ext uri="{FF2B5EF4-FFF2-40B4-BE49-F238E27FC236}">
                <a16:creationId xmlns:a16="http://schemas.microsoft.com/office/drawing/2014/main" id="{F3F99E31-1103-519D-3328-11B65FD2576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F8CD589A-68E5-9937-6F5E-0D383F61EAAE}"/>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Text Placeholder 4">
            <a:extLst>
              <a:ext uri="{FF2B5EF4-FFF2-40B4-BE49-F238E27FC236}">
                <a16:creationId xmlns:a16="http://schemas.microsoft.com/office/drawing/2014/main" id="{1D491353-9D4B-98CE-DE72-313E84B93C9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DAE11DF6-662D-32C2-9811-7C03FB198455}"/>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7" name="Date Placeholder 6">
            <a:extLst>
              <a:ext uri="{FF2B5EF4-FFF2-40B4-BE49-F238E27FC236}">
                <a16:creationId xmlns:a16="http://schemas.microsoft.com/office/drawing/2014/main" id="{9BBFDB81-27BE-3FE7-34BC-10DF78FA095D}"/>
              </a:ext>
            </a:extLst>
          </p:cNvPr>
          <p:cNvSpPr>
            <a:spLocks noGrp="1"/>
          </p:cNvSpPr>
          <p:nvPr>
            <p:ph type="dt" sz="half" idx="10"/>
          </p:nvPr>
        </p:nvSpPr>
        <p:spPr/>
        <p:txBody>
          <a:bodyPr/>
          <a:lstStyle/>
          <a:p>
            <a:fld id="{072249F9-F9B2-3F4D-A1F6-E7BC58BEBD27}" type="datetimeFigureOut">
              <a:rPr lang="en-GB" smtClean="0"/>
              <a:t>07/06/2023</a:t>
            </a:fld>
            <a:endParaRPr lang="en-GB"/>
          </a:p>
        </p:txBody>
      </p:sp>
      <p:sp>
        <p:nvSpPr>
          <p:cNvPr id="8" name="Footer Placeholder 7">
            <a:extLst>
              <a:ext uri="{FF2B5EF4-FFF2-40B4-BE49-F238E27FC236}">
                <a16:creationId xmlns:a16="http://schemas.microsoft.com/office/drawing/2014/main" id="{C5193FBB-BDEA-324C-01AB-F58A7E840D12}"/>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0842ABB6-FD69-A13B-B1E0-6322708C7D42}"/>
              </a:ext>
            </a:extLst>
          </p:cNvPr>
          <p:cNvSpPr>
            <a:spLocks noGrp="1"/>
          </p:cNvSpPr>
          <p:nvPr>
            <p:ph type="sldNum" sz="quarter" idx="12"/>
          </p:nvPr>
        </p:nvSpPr>
        <p:spPr/>
        <p:txBody>
          <a:bodyPr/>
          <a:lstStyle/>
          <a:p>
            <a:fld id="{0C06A386-D943-6941-9433-3EB55A1A96D6}" type="slidenum">
              <a:rPr lang="en-GB" smtClean="0"/>
              <a:t>‹#›</a:t>
            </a:fld>
            <a:endParaRPr lang="en-GB"/>
          </a:p>
        </p:txBody>
      </p:sp>
    </p:spTree>
    <p:extLst>
      <p:ext uri="{BB962C8B-B14F-4D97-AF65-F5344CB8AC3E}">
        <p14:creationId xmlns:p14="http://schemas.microsoft.com/office/powerpoint/2010/main" val="4725216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AE1AB8-9EFA-1D01-B45A-05E9466F3ED2}"/>
              </a:ext>
            </a:extLst>
          </p:cNvPr>
          <p:cNvSpPr>
            <a:spLocks noGrp="1"/>
          </p:cNvSpPr>
          <p:nvPr>
            <p:ph type="title"/>
          </p:nvPr>
        </p:nvSpPr>
        <p:spPr/>
        <p:txBody>
          <a:bodyPr/>
          <a:lstStyle/>
          <a:p>
            <a:r>
              <a:rPr lang="en-GB"/>
              <a:t>Click to edit Master title style</a:t>
            </a:r>
          </a:p>
        </p:txBody>
      </p:sp>
      <p:sp>
        <p:nvSpPr>
          <p:cNvPr id="3" name="Date Placeholder 2">
            <a:extLst>
              <a:ext uri="{FF2B5EF4-FFF2-40B4-BE49-F238E27FC236}">
                <a16:creationId xmlns:a16="http://schemas.microsoft.com/office/drawing/2014/main" id="{4317D52A-B446-390D-4ACE-381597233ACE}"/>
              </a:ext>
            </a:extLst>
          </p:cNvPr>
          <p:cNvSpPr>
            <a:spLocks noGrp="1"/>
          </p:cNvSpPr>
          <p:nvPr>
            <p:ph type="dt" sz="half" idx="10"/>
          </p:nvPr>
        </p:nvSpPr>
        <p:spPr/>
        <p:txBody>
          <a:bodyPr/>
          <a:lstStyle/>
          <a:p>
            <a:fld id="{072249F9-F9B2-3F4D-A1F6-E7BC58BEBD27}" type="datetimeFigureOut">
              <a:rPr lang="en-GB" smtClean="0"/>
              <a:t>07/06/2023</a:t>
            </a:fld>
            <a:endParaRPr lang="en-GB"/>
          </a:p>
        </p:txBody>
      </p:sp>
      <p:sp>
        <p:nvSpPr>
          <p:cNvPr id="4" name="Footer Placeholder 3">
            <a:extLst>
              <a:ext uri="{FF2B5EF4-FFF2-40B4-BE49-F238E27FC236}">
                <a16:creationId xmlns:a16="http://schemas.microsoft.com/office/drawing/2014/main" id="{2FCEDAFD-B478-6CB2-5207-D991694E77FF}"/>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5C1B14D9-A1E6-4B5E-5461-11DC8350A280}"/>
              </a:ext>
            </a:extLst>
          </p:cNvPr>
          <p:cNvSpPr>
            <a:spLocks noGrp="1"/>
          </p:cNvSpPr>
          <p:nvPr>
            <p:ph type="sldNum" sz="quarter" idx="12"/>
          </p:nvPr>
        </p:nvSpPr>
        <p:spPr/>
        <p:txBody>
          <a:bodyPr/>
          <a:lstStyle/>
          <a:p>
            <a:fld id="{0C06A386-D943-6941-9433-3EB55A1A96D6}" type="slidenum">
              <a:rPr lang="en-GB" smtClean="0"/>
              <a:t>‹#›</a:t>
            </a:fld>
            <a:endParaRPr lang="en-GB"/>
          </a:p>
        </p:txBody>
      </p:sp>
    </p:spTree>
    <p:extLst>
      <p:ext uri="{BB962C8B-B14F-4D97-AF65-F5344CB8AC3E}">
        <p14:creationId xmlns:p14="http://schemas.microsoft.com/office/powerpoint/2010/main" val="18065452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CACDAEE-02A1-4A1B-97E7-F89F02D125D1}"/>
              </a:ext>
            </a:extLst>
          </p:cNvPr>
          <p:cNvSpPr>
            <a:spLocks noGrp="1"/>
          </p:cNvSpPr>
          <p:nvPr>
            <p:ph type="dt" sz="half" idx="10"/>
          </p:nvPr>
        </p:nvSpPr>
        <p:spPr/>
        <p:txBody>
          <a:bodyPr/>
          <a:lstStyle/>
          <a:p>
            <a:fld id="{072249F9-F9B2-3F4D-A1F6-E7BC58BEBD27}" type="datetimeFigureOut">
              <a:rPr lang="en-GB" smtClean="0"/>
              <a:t>07/06/2023</a:t>
            </a:fld>
            <a:endParaRPr lang="en-GB"/>
          </a:p>
        </p:txBody>
      </p:sp>
      <p:sp>
        <p:nvSpPr>
          <p:cNvPr id="3" name="Footer Placeholder 2">
            <a:extLst>
              <a:ext uri="{FF2B5EF4-FFF2-40B4-BE49-F238E27FC236}">
                <a16:creationId xmlns:a16="http://schemas.microsoft.com/office/drawing/2014/main" id="{B833907E-1D35-0ADC-FD25-AF98CA29458F}"/>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6B6285E9-8DDA-2C96-6CEE-D8C6D1A4EDED}"/>
              </a:ext>
            </a:extLst>
          </p:cNvPr>
          <p:cNvSpPr>
            <a:spLocks noGrp="1"/>
          </p:cNvSpPr>
          <p:nvPr>
            <p:ph type="sldNum" sz="quarter" idx="12"/>
          </p:nvPr>
        </p:nvSpPr>
        <p:spPr/>
        <p:txBody>
          <a:bodyPr/>
          <a:lstStyle/>
          <a:p>
            <a:fld id="{0C06A386-D943-6941-9433-3EB55A1A96D6}" type="slidenum">
              <a:rPr lang="en-GB" smtClean="0"/>
              <a:t>‹#›</a:t>
            </a:fld>
            <a:endParaRPr lang="en-GB"/>
          </a:p>
        </p:txBody>
      </p:sp>
    </p:spTree>
    <p:extLst>
      <p:ext uri="{BB962C8B-B14F-4D97-AF65-F5344CB8AC3E}">
        <p14:creationId xmlns:p14="http://schemas.microsoft.com/office/powerpoint/2010/main" val="17524943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54BB3C-52A7-6931-D09A-AA3DBE98A881}"/>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p>
        </p:txBody>
      </p:sp>
      <p:sp>
        <p:nvSpPr>
          <p:cNvPr id="3" name="Content Placeholder 2">
            <a:extLst>
              <a:ext uri="{FF2B5EF4-FFF2-40B4-BE49-F238E27FC236}">
                <a16:creationId xmlns:a16="http://schemas.microsoft.com/office/drawing/2014/main" id="{676652E3-B91D-87E5-2A40-C1A9CC20E0C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Text Placeholder 3">
            <a:extLst>
              <a:ext uri="{FF2B5EF4-FFF2-40B4-BE49-F238E27FC236}">
                <a16:creationId xmlns:a16="http://schemas.microsoft.com/office/drawing/2014/main" id="{C8809D79-72A9-C0A4-FD78-BAD3042EF97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263E6F87-516F-08D3-05BF-EAE8BF2C5AC7}"/>
              </a:ext>
            </a:extLst>
          </p:cNvPr>
          <p:cNvSpPr>
            <a:spLocks noGrp="1"/>
          </p:cNvSpPr>
          <p:nvPr>
            <p:ph type="dt" sz="half" idx="10"/>
          </p:nvPr>
        </p:nvSpPr>
        <p:spPr/>
        <p:txBody>
          <a:bodyPr/>
          <a:lstStyle/>
          <a:p>
            <a:fld id="{072249F9-F9B2-3F4D-A1F6-E7BC58BEBD27}" type="datetimeFigureOut">
              <a:rPr lang="en-GB" smtClean="0"/>
              <a:t>07/06/2023</a:t>
            </a:fld>
            <a:endParaRPr lang="en-GB"/>
          </a:p>
        </p:txBody>
      </p:sp>
      <p:sp>
        <p:nvSpPr>
          <p:cNvPr id="6" name="Footer Placeholder 5">
            <a:extLst>
              <a:ext uri="{FF2B5EF4-FFF2-40B4-BE49-F238E27FC236}">
                <a16:creationId xmlns:a16="http://schemas.microsoft.com/office/drawing/2014/main" id="{E5FBCFCD-5F9B-5BED-E1C8-FD740F46CE55}"/>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0A028956-FF99-F3DF-438A-60E1C51EE414}"/>
              </a:ext>
            </a:extLst>
          </p:cNvPr>
          <p:cNvSpPr>
            <a:spLocks noGrp="1"/>
          </p:cNvSpPr>
          <p:nvPr>
            <p:ph type="sldNum" sz="quarter" idx="12"/>
          </p:nvPr>
        </p:nvSpPr>
        <p:spPr/>
        <p:txBody>
          <a:bodyPr/>
          <a:lstStyle/>
          <a:p>
            <a:fld id="{0C06A386-D943-6941-9433-3EB55A1A96D6}" type="slidenum">
              <a:rPr lang="en-GB" smtClean="0"/>
              <a:t>‹#›</a:t>
            </a:fld>
            <a:endParaRPr lang="en-GB"/>
          </a:p>
        </p:txBody>
      </p:sp>
    </p:spTree>
    <p:extLst>
      <p:ext uri="{BB962C8B-B14F-4D97-AF65-F5344CB8AC3E}">
        <p14:creationId xmlns:p14="http://schemas.microsoft.com/office/powerpoint/2010/main" val="6351953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CFCAED-A553-42A5-485F-32525D27684F}"/>
              </a:ext>
            </a:extLst>
          </p:cNvPr>
          <p:cNvSpPr>
            <a:spLocks noGrp="1"/>
          </p:cNvSpPr>
          <p:nvPr>
            <p:ph type="title"/>
          </p:nvPr>
        </p:nvSpPr>
        <p:spPr/>
        <p:txBody>
          <a:bodyPr/>
          <a:lstStyle/>
          <a:p>
            <a:r>
              <a:rPr lang="en-GB"/>
              <a:t>Click to edit Master title style</a:t>
            </a:r>
          </a:p>
        </p:txBody>
      </p:sp>
      <p:sp>
        <p:nvSpPr>
          <p:cNvPr id="3" name="Content Placeholder 2">
            <a:extLst>
              <a:ext uri="{FF2B5EF4-FFF2-40B4-BE49-F238E27FC236}">
                <a16:creationId xmlns:a16="http://schemas.microsoft.com/office/drawing/2014/main" id="{469D8AD8-F2FF-1A46-036C-7B7F952C748C}"/>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58D6AAE7-C488-B793-E28E-3188104A2B5A}"/>
              </a:ext>
            </a:extLst>
          </p:cNvPr>
          <p:cNvSpPr>
            <a:spLocks noGrp="1"/>
          </p:cNvSpPr>
          <p:nvPr>
            <p:ph type="dt" sz="half" idx="10"/>
          </p:nvPr>
        </p:nvSpPr>
        <p:spPr/>
        <p:txBody>
          <a:bodyPr/>
          <a:lstStyle/>
          <a:p>
            <a:fld id="{A7F2799C-066F-274B-960D-3A1F19DEDE7B}" type="datetimeFigureOut">
              <a:rPr lang="en-GB" smtClean="0"/>
              <a:t>07/06/2023</a:t>
            </a:fld>
            <a:endParaRPr lang="en-GB"/>
          </a:p>
        </p:txBody>
      </p:sp>
      <p:sp>
        <p:nvSpPr>
          <p:cNvPr id="5" name="Footer Placeholder 4">
            <a:extLst>
              <a:ext uri="{FF2B5EF4-FFF2-40B4-BE49-F238E27FC236}">
                <a16:creationId xmlns:a16="http://schemas.microsoft.com/office/drawing/2014/main" id="{91647BB0-E0DB-DFE5-A227-F312383B80DE}"/>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63438FE-FD3D-451E-BC51-6683D2FF14E8}"/>
              </a:ext>
            </a:extLst>
          </p:cNvPr>
          <p:cNvSpPr>
            <a:spLocks noGrp="1"/>
          </p:cNvSpPr>
          <p:nvPr>
            <p:ph type="sldNum" sz="quarter" idx="12"/>
          </p:nvPr>
        </p:nvSpPr>
        <p:spPr/>
        <p:txBody>
          <a:bodyPr/>
          <a:lstStyle/>
          <a:p>
            <a:fld id="{17DCAD18-0A73-5C46-AF16-17B284B93E3E}" type="slidenum">
              <a:rPr lang="en-GB" smtClean="0"/>
              <a:t>‹#›</a:t>
            </a:fld>
            <a:endParaRPr lang="en-GB"/>
          </a:p>
        </p:txBody>
      </p:sp>
    </p:spTree>
    <p:extLst>
      <p:ext uri="{BB962C8B-B14F-4D97-AF65-F5344CB8AC3E}">
        <p14:creationId xmlns:p14="http://schemas.microsoft.com/office/powerpoint/2010/main" val="7600329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69EC37-9092-E332-146A-F9D5D81AEA1C}"/>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p>
        </p:txBody>
      </p:sp>
      <p:sp>
        <p:nvSpPr>
          <p:cNvPr id="3" name="Picture Placeholder 2">
            <a:extLst>
              <a:ext uri="{FF2B5EF4-FFF2-40B4-BE49-F238E27FC236}">
                <a16:creationId xmlns:a16="http://schemas.microsoft.com/office/drawing/2014/main" id="{98BC86DB-0B31-D384-4C05-BC4D04D7DE7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2734A96A-4EF4-52D9-DAB9-E9510988383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621BBB1A-6A7A-0911-83CC-AE1D2838C6F9}"/>
              </a:ext>
            </a:extLst>
          </p:cNvPr>
          <p:cNvSpPr>
            <a:spLocks noGrp="1"/>
          </p:cNvSpPr>
          <p:nvPr>
            <p:ph type="dt" sz="half" idx="10"/>
          </p:nvPr>
        </p:nvSpPr>
        <p:spPr/>
        <p:txBody>
          <a:bodyPr/>
          <a:lstStyle/>
          <a:p>
            <a:fld id="{072249F9-F9B2-3F4D-A1F6-E7BC58BEBD27}" type="datetimeFigureOut">
              <a:rPr lang="en-GB" smtClean="0"/>
              <a:t>07/06/2023</a:t>
            </a:fld>
            <a:endParaRPr lang="en-GB"/>
          </a:p>
        </p:txBody>
      </p:sp>
      <p:sp>
        <p:nvSpPr>
          <p:cNvPr id="6" name="Footer Placeholder 5">
            <a:extLst>
              <a:ext uri="{FF2B5EF4-FFF2-40B4-BE49-F238E27FC236}">
                <a16:creationId xmlns:a16="http://schemas.microsoft.com/office/drawing/2014/main" id="{871B1462-9039-FD73-CFFA-15932EADB55A}"/>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BD954BF8-FAF5-739A-1E40-918466D31F33}"/>
              </a:ext>
            </a:extLst>
          </p:cNvPr>
          <p:cNvSpPr>
            <a:spLocks noGrp="1"/>
          </p:cNvSpPr>
          <p:nvPr>
            <p:ph type="sldNum" sz="quarter" idx="12"/>
          </p:nvPr>
        </p:nvSpPr>
        <p:spPr/>
        <p:txBody>
          <a:bodyPr/>
          <a:lstStyle/>
          <a:p>
            <a:fld id="{0C06A386-D943-6941-9433-3EB55A1A96D6}" type="slidenum">
              <a:rPr lang="en-GB" smtClean="0"/>
              <a:t>‹#›</a:t>
            </a:fld>
            <a:endParaRPr lang="en-GB"/>
          </a:p>
        </p:txBody>
      </p:sp>
    </p:spTree>
    <p:extLst>
      <p:ext uri="{BB962C8B-B14F-4D97-AF65-F5344CB8AC3E}">
        <p14:creationId xmlns:p14="http://schemas.microsoft.com/office/powerpoint/2010/main" val="2095708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4D3C6D-896D-7958-0BBF-C236A2F3C7E1}"/>
              </a:ext>
            </a:extLst>
          </p:cNvPr>
          <p:cNvSpPr>
            <a:spLocks noGrp="1"/>
          </p:cNvSpPr>
          <p:nvPr>
            <p:ph type="title"/>
          </p:nvPr>
        </p:nvSpPr>
        <p:spPr/>
        <p:txBody>
          <a:bodyPr/>
          <a:lstStyle/>
          <a:p>
            <a:r>
              <a:rPr lang="en-GB"/>
              <a:t>Click to edit Master title style</a:t>
            </a:r>
          </a:p>
        </p:txBody>
      </p:sp>
      <p:sp>
        <p:nvSpPr>
          <p:cNvPr id="3" name="Vertical Text Placeholder 2">
            <a:extLst>
              <a:ext uri="{FF2B5EF4-FFF2-40B4-BE49-F238E27FC236}">
                <a16:creationId xmlns:a16="http://schemas.microsoft.com/office/drawing/2014/main" id="{CB4A4D5D-E28A-17CE-3514-75B5253D0E77}"/>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366BCF03-7BCC-2D3F-ACBF-8BA27AA1E922}"/>
              </a:ext>
            </a:extLst>
          </p:cNvPr>
          <p:cNvSpPr>
            <a:spLocks noGrp="1"/>
          </p:cNvSpPr>
          <p:nvPr>
            <p:ph type="dt" sz="half" idx="10"/>
          </p:nvPr>
        </p:nvSpPr>
        <p:spPr/>
        <p:txBody>
          <a:bodyPr/>
          <a:lstStyle/>
          <a:p>
            <a:fld id="{072249F9-F9B2-3F4D-A1F6-E7BC58BEBD27}" type="datetimeFigureOut">
              <a:rPr lang="en-GB" smtClean="0"/>
              <a:t>07/06/2023</a:t>
            </a:fld>
            <a:endParaRPr lang="en-GB"/>
          </a:p>
        </p:txBody>
      </p:sp>
      <p:sp>
        <p:nvSpPr>
          <p:cNvPr id="5" name="Footer Placeholder 4">
            <a:extLst>
              <a:ext uri="{FF2B5EF4-FFF2-40B4-BE49-F238E27FC236}">
                <a16:creationId xmlns:a16="http://schemas.microsoft.com/office/drawing/2014/main" id="{30B71EC8-C567-7F62-1F63-483E07A3F677}"/>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F0DFF94E-6815-C199-A4F7-6FB8301C87E9}"/>
              </a:ext>
            </a:extLst>
          </p:cNvPr>
          <p:cNvSpPr>
            <a:spLocks noGrp="1"/>
          </p:cNvSpPr>
          <p:nvPr>
            <p:ph type="sldNum" sz="quarter" idx="12"/>
          </p:nvPr>
        </p:nvSpPr>
        <p:spPr/>
        <p:txBody>
          <a:bodyPr/>
          <a:lstStyle/>
          <a:p>
            <a:fld id="{0C06A386-D943-6941-9433-3EB55A1A96D6}" type="slidenum">
              <a:rPr lang="en-GB" smtClean="0"/>
              <a:t>‹#›</a:t>
            </a:fld>
            <a:endParaRPr lang="en-GB"/>
          </a:p>
        </p:txBody>
      </p:sp>
    </p:spTree>
    <p:extLst>
      <p:ext uri="{BB962C8B-B14F-4D97-AF65-F5344CB8AC3E}">
        <p14:creationId xmlns:p14="http://schemas.microsoft.com/office/powerpoint/2010/main" val="3910073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FD77D62-C618-3C2E-12DE-FFFD650DD906}"/>
              </a:ext>
            </a:extLst>
          </p:cNvPr>
          <p:cNvSpPr>
            <a:spLocks noGrp="1"/>
          </p:cNvSpPr>
          <p:nvPr>
            <p:ph type="title" orient="vert"/>
          </p:nvPr>
        </p:nvSpPr>
        <p:spPr>
          <a:xfrm>
            <a:off x="8724900" y="365125"/>
            <a:ext cx="2628900" cy="5811838"/>
          </a:xfrm>
        </p:spPr>
        <p:txBody>
          <a:bodyPr vert="eaVert"/>
          <a:lstStyle/>
          <a:p>
            <a:r>
              <a:rPr lang="en-GB"/>
              <a:t>Click to edit Master title style</a:t>
            </a:r>
          </a:p>
        </p:txBody>
      </p:sp>
      <p:sp>
        <p:nvSpPr>
          <p:cNvPr id="3" name="Vertical Text Placeholder 2">
            <a:extLst>
              <a:ext uri="{FF2B5EF4-FFF2-40B4-BE49-F238E27FC236}">
                <a16:creationId xmlns:a16="http://schemas.microsoft.com/office/drawing/2014/main" id="{45127AB2-33C1-1B31-4C20-DBDAC45602FD}"/>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E8F87B6F-D64E-BEFD-7E11-8506009EB0F1}"/>
              </a:ext>
            </a:extLst>
          </p:cNvPr>
          <p:cNvSpPr>
            <a:spLocks noGrp="1"/>
          </p:cNvSpPr>
          <p:nvPr>
            <p:ph type="dt" sz="half" idx="10"/>
          </p:nvPr>
        </p:nvSpPr>
        <p:spPr/>
        <p:txBody>
          <a:bodyPr/>
          <a:lstStyle/>
          <a:p>
            <a:fld id="{072249F9-F9B2-3F4D-A1F6-E7BC58BEBD27}" type="datetimeFigureOut">
              <a:rPr lang="en-GB" smtClean="0"/>
              <a:t>07/06/2023</a:t>
            </a:fld>
            <a:endParaRPr lang="en-GB"/>
          </a:p>
        </p:txBody>
      </p:sp>
      <p:sp>
        <p:nvSpPr>
          <p:cNvPr id="5" name="Footer Placeholder 4">
            <a:extLst>
              <a:ext uri="{FF2B5EF4-FFF2-40B4-BE49-F238E27FC236}">
                <a16:creationId xmlns:a16="http://schemas.microsoft.com/office/drawing/2014/main" id="{2B7FAE69-EBD5-16F9-50EC-2BF1DCAA0976}"/>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CB0B2BD-1D23-3CCB-DE9F-3637501B49E0}"/>
              </a:ext>
            </a:extLst>
          </p:cNvPr>
          <p:cNvSpPr>
            <a:spLocks noGrp="1"/>
          </p:cNvSpPr>
          <p:nvPr>
            <p:ph type="sldNum" sz="quarter" idx="12"/>
          </p:nvPr>
        </p:nvSpPr>
        <p:spPr/>
        <p:txBody>
          <a:bodyPr/>
          <a:lstStyle/>
          <a:p>
            <a:fld id="{0C06A386-D943-6941-9433-3EB55A1A96D6}" type="slidenum">
              <a:rPr lang="en-GB" smtClean="0"/>
              <a:t>‹#›</a:t>
            </a:fld>
            <a:endParaRPr lang="en-GB"/>
          </a:p>
        </p:txBody>
      </p:sp>
    </p:spTree>
    <p:extLst>
      <p:ext uri="{BB962C8B-B14F-4D97-AF65-F5344CB8AC3E}">
        <p14:creationId xmlns:p14="http://schemas.microsoft.com/office/powerpoint/2010/main" val="42114502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928618-FBEA-40F7-F479-D52F3E19CE89}"/>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p>
        </p:txBody>
      </p:sp>
      <p:sp>
        <p:nvSpPr>
          <p:cNvPr id="3" name="Text Placeholder 2">
            <a:extLst>
              <a:ext uri="{FF2B5EF4-FFF2-40B4-BE49-F238E27FC236}">
                <a16:creationId xmlns:a16="http://schemas.microsoft.com/office/drawing/2014/main" id="{3A052330-A6B4-4F95-82A2-E6A637105A06}"/>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14B3BF47-7C8D-8053-8F82-13DD411E77EF}"/>
              </a:ext>
            </a:extLst>
          </p:cNvPr>
          <p:cNvSpPr>
            <a:spLocks noGrp="1"/>
          </p:cNvSpPr>
          <p:nvPr>
            <p:ph type="dt" sz="half" idx="10"/>
          </p:nvPr>
        </p:nvSpPr>
        <p:spPr/>
        <p:txBody>
          <a:bodyPr/>
          <a:lstStyle/>
          <a:p>
            <a:fld id="{A7F2799C-066F-274B-960D-3A1F19DEDE7B}" type="datetimeFigureOut">
              <a:rPr lang="en-GB" smtClean="0"/>
              <a:t>07/06/2023</a:t>
            </a:fld>
            <a:endParaRPr lang="en-GB"/>
          </a:p>
        </p:txBody>
      </p:sp>
      <p:sp>
        <p:nvSpPr>
          <p:cNvPr id="5" name="Footer Placeholder 4">
            <a:extLst>
              <a:ext uri="{FF2B5EF4-FFF2-40B4-BE49-F238E27FC236}">
                <a16:creationId xmlns:a16="http://schemas.microsoft.com/office/drawing/2014/main" id="{5459F103-335A-07EE-5F8D-6503F744D9B0}"/>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1356B98-453F-8564-F140-501422A771C3}"/>
              </a:ext>
            </a:extLst>
          </p:cNvPr>
          <p:cNvSpPr>
            <a:spLocks noGrp="1"/>
          </p:cNvSpPr>
          <p:nvPr>
            <p:ph type="sldNum" sz="quarter" idx="12"/>
          </p:nvPr>
        </p:nvSpPr>
        <p:spPr/>
        <p:txBody>
          <a:bodyPr/>
          <a:lstStyle/>
          <a:p>
            <a:fld id="{17DCAD18-0A73-5C46-AF16-17B284B93E3E}" type="slidenum">
              <a:rPr lang="en-GB" smtClean="0"/>
              <a:t>‹#›</a:t>
            </a:fld>
            <a:endParaRPr lang="en-GB"/>
          </a:p>
        </p:txBody>
      </p:sp>
    </p:spTree>
    <p:extLst>
      <p:ext uri="{BB962C8B-B14F-4D97-AF65-F5344CB8AC3E}">
        <p14:creationId xmlns:p14="http://schemas.microsoft.com/office/powerpoint/2010/main" val="39573041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509229-EDD3-9DB2-9825-6AC39A163770}"/>
              </a:ext>
            </a:extLst>
          </p:cNvPr>
          <p:cNvSpPr>
            <a:spLocks noGrp="1"/>
          </p:cNvSpPr>
          <p:nvPr>
            <p:ph type="title"/>
          </p:nvPr>
        </p:nvSpPr>
        <p:spPr/>
        <p:txBody>
          <a:bodyPr/>
          <a:lstStyle/>
          <a:p>
            <a:r>
              <a:rPr lang="en-GB"/>
              <a:t>Click to edit Master title style</a:t>
            </a:r>
          </a:p>
        </p:txBody>
      </p:sp>
      <p:sp>
        <p:nvSpPr>
          <p:cNvPr id="3" name="Content Placeholder 2">
            <a:extLst>
              <a:ext uri="{FF2B5EF4-FFF2-40B4-BE49-F238E27FC236}">
                <a16:creationId xmlns:a16="http://schemas.microsoft.com/office/drawing/2014/main" id="{D6197F73-4CCB-3118-B3E8-62AFC1A4D0B1}"/>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Content Placeholder 3">
            <a:extLst>
              <a:ext uri="{FF2B5EF4-FFF2-40B4-BE49-F238E27FC236}">
                <a16:creationId xmlns:a16="http://schemas.microsoft.com/office/drawing/2014/main" id="{B575093E-6F25-81E0-0355-CD32C1768AE9}"/>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Date Placeholder 4">
            <a:extLst>
              <a:ext uri="{FF2B5EF4-FFF2-40B4-BE49-F238E27FC236}">
                <a16:creationId xmlns:a16="http://schemas.microsoft.com/office/drawing/2014/main" id="{F3CCEAF0-4C62-DD0B-D8DF-3E00B4E41583}"/>
              </a:ext>
            </a:extLst>
          </p:cNvPr>
          <p:cNvSpPr>
            <a:spLocks noGrp="1"/>
          </p:cNvSpPr>
          <p:nvPr>
            <p:ph type="dt" sz="half" idx="10"/>
          </p:nvPr>
        </p:nvSpPr>
        <p:spPr/>
        <p:txBody>
          <a:bodyPr/>
          <a:lstStyle/>
          <a:p>
            <a:fld id="{A7F2799C-066F-274B-960D-3A1F19DEDE7B}" type="datetimeFigureOut">
              <a:rPr lang="en-GB" smtClean="0"/>
              <a:t>07/06/2023</a:t>
            </a:fld>
            <a:endParaRPr lang="en-GB"/>
          </a:p>
        </p:txBody>
      </p:sp>
      <p:sp>
        <p:nvSpPr>
          <p:cNvPr id="6" name="Footer Placeholder 5">
            <a:extLst>
              <a:ext uri="{FF2B5EF4-FFF2-40B4-BE49-F238E27FC236}">
                <a16:creationId xmlns:a16="http://schemas.microsoft.com/office/drawing/2014/main" id="{DAEC04D3-8F6D-FF7A-37DC-7BADF0867D81}"/>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775CD7E2-6924-76F4-DDEF-C314FE2FCA4C}"/>
              </a:ext>
            </a:extLst>
          </p:cNvPr>
          <p:cNvSpPr>
            <a:spLocks noGrp="1"/>
          </p:cNvSpPr>
          <p:nvPr>
            <p:ph type="sldNum" sz="quarter" idx="12"/>
          </p:nvPr>
        </p:nvSpPr>
        <p:spPr/>
        <p:txBody>
          <a:bodyPr/>
          <a:lstStyle/>
          <a:p>
            <a:fld id="{17DCAD18-0A73-5C46-AF16-17B284B93E3E}" type="slidenum">
              <a:rPr lang="en-GB" smtClean="0"/>
              <a:t>‹#›</a:t>
            </a:fld>
            <a:endParaRPr lang="en-GB"/>
          </a:p>
        </p:txBody>
      </p:sp>
    </p:spTree>
    <p:extLst>
      <p:ext uri="{BB962C8B-B14F-4D97-AF65-F5344CB8AC3E}">
        <p14:creationId xmlns:p14="http://schemas.microsoft.com/office/powerpoint/2010/main" val="25619408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857393-1B79-A6BB-3A15-4915DD806943}"/>
              </a:ext>
            </a:extLst>
          </p:cNvPr>
          <p:cNvSpPr>
            <a:spLocks noGrp="1"/>
          </p:cNvSpPr>
          <p:nvPr>
            <p:ph type="title"/>
          </p:nvPr>
        </p:nvSpPr>
        <p:spPr>
          <a:xfrm>
            <a:off x="839788" y="365125"/>
            <a:ext cx="10515600" cy="1325563"/>
          </a:xfrm>
        </p:spPr>
        <p:txBody>
          <a:bodyPr/>
          <a:lstStyle/>
          <a:p>
            <a:r>
              <a:rPr lang="en-GB"/>
              <a:t>Click to edit Master title style</a:t>
            </a:r>
          </a:p>
        </p:txBody>
      </p:sp>
      <p:sp>
        <p:nvSpPr>
          <p:cNvPr id="3" name="Text Placeholder 2">
            <a:extLst>
              <a:ext uri="{FF2B5EF4-FFF2-40B4-BE49-F238E27FC236}">
                <a16:creationId xmlns:a16="http://schemas.microsoft.com/office/drawing/2014/main" id="{B1DAA0DE-D1F5-9C7F-2981-8E5F359698D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96FBA46E-8491-2F37-A891-CBB8D5CEAA28}"/>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Text Placeholder 4">
            <a:extLst>
              <a:ext uri="{FF2B5EF4-FFF2-40B4-BE49-F238E27FC236}">
                <a16:creationId xmlns:a16="http://schemas.microsoft.com/office/drawing/2014/main" id="{BBFABCBA-021B-9341-611A-31CB2AA7437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B0D81556-E8E0-B0B3-BA24-62BDBE7B5555}"/>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7" name="Date Placeholder 6">
            <a:extLst>
              <a:ext uri="{FF2B5EF4-FFF2-40B4-BE49-F238E27FC236}">
                <a16:creationId xmlns:a16="http://schemas.microsoft.com/office/drawing/2014/main" id="{1A86D253-793F-2B62-AAD3-19DFA238BEC1}"/>
              </a:ext>
            </a:extLst>
          </p:cNvPr>
          <p:cNvSpPr>
            <a:spLocks noGrp="1"/>
          </p:cNvSpPr>
          <p:nvPr>
            <p:ph type="dt" sz="half" idx="10"/>
          </p:nvPr>
        </p:nvSpPr>
        <p:spPr/>
        <p:txBody>
          <a:bodyPr/>
          <a:lstStyle/>
          <a:p>
            <a:fld id="{A7F2799C-066F-274B-960D-3A1F19DEDE7B}" type="datetimeFigureOut">
              <a:rPr lang="en-GB" smtClean="0"/>
              <a:t>07/06/2023</a:t>
            </a:fld>
            <a:endParaRPr lang="en-GB"/>
          </a:p>
        </p:txBody>
      </p:sp>
      <p:sp>
        <p:nvSpPr>
          <p:cNvPr id="8" name="Footer Placeholder 7">
            <a:extLst>
              <a:ext uri="{FF2B5EF4-FFF2-40B4-BE49-F238E27FC236}">
                <a16:creationId xmlns:a16="http://schemas.microsoft.com/office/drawing/2014/main" id="{1F0246C1-9505-71E1-ACBF-65CA136ECBB5}"/>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412F0997-F9FD-D46C-1B13-B9F4608C313A}"/>
              </a:ext>
            </a:extLst>
          </p:cNvPr>
          <p:cNvSpPr>
            <a:spLocks noGrp="1"/>
          </p:cNvSpPr>
          <p:nvPr>
            <p:ph type="sldNum" sz="quarter" idx="12"/>
          </p:nvPr>
        </p:nvSpPr>
        <p:spPr/>
        <p:txBody>
          <a:bodyPr/>
          <a:lstStyle/>
          <a:p>
            <a:fld id="{17DCAD18-0A73-5C46-AF16-17B284B93E3E}" type="slidenum">
              <a:rPr lang="en-GB" smtClean="0"/>
              <a:t>‹#›</a:t>
            </a:fld>
            <a:endParaRPr lang="en-GB"/>
          </a:p>
        </p:txBody>
      </p:sp>
    </p:spTree>
    <p:extLst>
      <p:ext uri="{BB962C8B-B14F-4D97-AF65-F5344CB8AC3E}">
        <p14:creationId xmlns:p14="http://schemas.microsoft.com/office/powerpoint/2010/main" val="3323228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4032AF-64C5-CEB1-9A9E-A992759AC9DA}"/>
              </a:ext>
            </a:extLst>
          </p:cNvPr>
          <p:cNvSpPr>
            <a:spLocks noGrp="1"/>
          </p:cNvSpPr>
          <p:nvPr>
            <p:ph type="title"/>
          </p:nvPr>
        </p:nvSpPr>
        <p:spPr/>
        <p:txBody>
          <a:bodyPr/>
          <a:lstStyle/>
          <a:p>
            <a:r>
              <a:rPr lang="en-GB"/>
              <a:t>Click to edit Master title style</a:t>
            </a:r>
          </a:p>
        </p:txBody>
      </p:sp>
      <p:sp>
        <p:nvSpPr>
          <p:cNvPr id="3" name="Date Placeholder 2">
            <a:extLst>
              <a:ext uri="{FF2B5EF4-FFF2-40B4-BE49-F238E27FC236}">
                <a16:creationId xmlns:a16="http://schemas.microsoft.com/office/drawing/2014/main" id="{89760DC3-3B13-D86B-8E7F-71EA048999BC}"/>
              </a:ext>
            </a:extLst>
          </p:cNvPr>
          <p:cNvSpPr>
            <a:spLocks noGrp="1"/>
          </p:cNvSpPr>
          <p:nvPr>
            <p:ph type="dt" sz="half" idx="10"/>
          </p:nvPr>
        </p:nvSpPr>
        <p:spPr/>
        <p:txBody>
          <a:bodyPr/>
          <a:lstStyle/>
          <a:p>
            <a:fld id="{A7F2799C-066F-274B-960D-3A1F19DEDE7B}" type="datetimeFigureOut">
              <a:rPr lang="en-GB" smtClean="0"/>
              <a:t>07/06/2023</a:t>
            </a:fld>
            <a:endParaRPr lang="en-GB"/>
          </a:p>
        </p:txBody>
      </p:sp>
      <p:sp>
        <p:nvSpPr>
          <p:cNvPr id="4" name="Footer Placeholder 3">
            <a:extLst>
              <a:ext uri="{FF2B5EF4-FFF2-40B4-BE49-F238E27FC236}">
                <a16:creationId xmlns:a16="http://schemas.microsoft.com/office/drawing/2014/main" id="{8435A79D-BC2A-CF6B-AA3C-FDDC5E3A0C42}"/>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0A21D2A4-9646-7457-F66E-78B9E33DF4D9}"/>
              </a:ext>
            </a:extLst>
          </p:cNvPr>
          <p:cNvSpPr>
            <a:spLocks noGrp="1"/>
          </p:cNvSpPr>
          <p:nvPr>
            <p:ph type="sldNum" sz="quarter" idx="12"/>
          </p:nvPr>
        </p:nvSpPr>
        <p:spPr/>
        <p:txBody>
          <a:bodyPr/>
          <a:lstStyle/>
          <a:p>
            <a:fld id="{17DCAD18-0A73-5C46-AF16-17B284B93E3E}" type="slidenum">
              <a:rPr lang="en-GB" smtClean="0"/>
              <a:t>‹#›</a:t>
            </a:fld>
            <a:endParaRPr lang="en-GB"/>
          </a:p>
        </p:txBody>
      </p:sp>
    </p:spTree>
    <p:extLst>
      <p:ext uri="{BB962C8B-B14F-4D97-AF65-F5344CB8AC3E}">
        <p14:creationId xmlns:p14="http://schemas.microsoft.com/office/powerpoint/2010/main" val="14310569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7AB8BE5-2EB1-2BD7-F7B0-428B7F6B4B41}"/>
              </a:ext>
            </a:extLst>
          </p:cNvPr>
          <p:cNvSpPr>
            <a:spLocks noGrp="1"/>
          </p:cNvSpPr>
          <p:nvPr>
            <p:ph type="dt" sz="half" idx="10"/>
          </p:nvPr>
        </p:nvSpPr>
        <p:spPr/>
        <p:txBody>
          <a:bodyPr/>
          <a:lstStyle/>
          <a:p>
            <a:fld id="{A7F2799C-066F-274B-960D-3A1F19DEDE7B}" type="datetimeFigureOut">
              <a:rPr lang="en-GB" smtClean="0"/>
              <a:t>07/06/2023</a:t>
            </a:fld>
            <a:endParaRPr lang="en-GB"/>
          </a:p>
        </p:txBody>
      </p:sp>
      <p:sp>
        <p:nvSpPr>
          <p:cNvPr id="3" name="Footer Placeholder 2">
            <a:extLst>
              <a:ext uri="{FF2B5EF4-FFF2-40B4-BE49-F238E27FC236}">
                <a16:creationId xmlns:a16="http://schemas.microsoft.com/office/drawing/2014/main" id="{1240A062-0C2D-6E58-017D-062F928D1DC7}"/>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CDAB920B-D910-8A7E-4FBB-67A059120EF2}"/>
              </a:ext>
            </a:extLst>
          </p:cNvPr>
          <p:cNvSpPr>
            <a:spLocks noGrp="1"/>
          </p:cNvSpPr>
          <p:nvPr>
            <p:ph type="sldNum" sz="quarter" idx="12"/>
          </p:nvPr>
        </p:nvSpPr>
        <p:spPr/>
        <p:txBody>
          <a:bodyPr/>
          <a:lstStyle/>
          <a:p>
            <a:fld id="{17DCAD18-0A73-5C46-AF16-17B284B93E3E}" type="slidenum">
              <a:rPr lang="en-GB" smtClean="0"/>
              <a:t>‹#›</a:t>
            </a:fld>
            <a:endParaRPr lang="en-GB"/>
          </a:p>
        </p:txBody>
      </p:sp>
    </p:spTree>
    <p:extLst>
      <p:ext uri="{BB962C8B-B14F-4D97-AF65-F5344CB8AC3E}">
        <p14:creationId xmlns:p14="http://schemas.microsoft.com/office/powerpoint/2010/main" val="42939353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35B0CC-F526-DE54-0203-073FCA57B342}"/>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p>
        </p:txBody>
      </p:sp>
      <p:sp>
        <p:nvSpPr>
          <p:cNvPr id="3" name="Content Placeholder 2">
            <a:extLst>
              <a:ext uri="{FF2B5EF4-FFF2-40B4-BE49-F238E27FC236}">
                <a16:creationId xmlns:a16="http://schemas.microsoft.com/office/drawing/2014/main" id="{DD1D50A0-281D-5A45-6903-DEA866B682A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Text Placeholder 3">
            <a:extLst>
              <a:ext uri="{FF2B5EF4-FFF2-40B4-BE49-F238E27FC236}">
                <a16:creationId xmlns:a16="http://schemas.microsoft.com/office/drawing/2014/main" id="{9849FCD9-BD36-1615-2AC6-D66589C94D4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CD1F0AB1-9C1E-5CD3-6CE7-224BC5372A36}"/>
              </a:ext>
            </a:extLst>
          </p:cNvPr>
          <p:cNvSpPr>
            <a:spLocks noGrp="1"/>
          </p:cNvSpPr>
          <p:nvPr>
            <p:ph type="dt" sz="half" idx="10"/>
          </p:nvPr>
        </p:nvSpPr>
        <p:spPr/>
        <p:txBody>
          <a:bodyPr/>
          <a:lstStyle/>
          <a:p>
            <a:fld id="{A7F2799C-066F-274B-960D-3A1F19DEDE7B}" type="datetimeFigureOut">
              <a:rPr lang="en-GB" smtClean="0"/>
              <a:t>07/06/2023</a:t>
            </a:fld>
            <a:endParaRPr lang="en-GB"/>
          </a:p>
        </p:txBody>
      </p:sp>
      <p:sp>
        <p:nvSpPr>
          <p:cNvPr id="6" name="Footer Placeholder 5">
            <a:extLst>
              <a:ext uri="{FF2B5EF4-FFF2-40B4-BE49-F238E27FC236}">
                <a16:creationId xmlns:a16="http://schemas.microsoft.com/office/drawing/2014/main" id="{62F069E8-803D-EC47-C23F-3DD5918DDD7F}"/>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C043BCEF-DC43-F263-1ABA-AE15ACF17C96}"/>
              </a:ext>
            </a:extLst>
          </p:cNvPr>
          <p:cNvSpPr>
            <a:spLocks noGrp="1"/>
          </p:cNvSpPr>
          <p:nvPr>
            <p:ph type="sldNum" sz="quarter" idx="12"/>
          </p:nvPr>
        </p:nvSpPr>
        <p:spPr/>
        <p:txBody>
          <a:bodyPr/>
          <a:lstStyle/>
          <a:p>
            <a:fld id="{17DCAD18-0A73-5C46-AF16-17B284B93E3E}" type="slidenum">
              <a:rPr lang="en-GB" smtClean="0"/>
              <a:t>‹#›</a:t>
            </a:fld>
            <a:endParaRPr lang="en-GB"/>
          </a:p>
        </p:txBody>
      </p:sp>
    </p:spTree>
    <p:extLst>
      <p:ext uri="{BB962C8B-B14F-4D97-AF65-F5344CB8AC3E}">
        <p14:creationId xmlns:p14="http://schemas.microsoft.com/office/powerpoint/2010/main" val="37048276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65294E-3D51-D22C-1ADD-C1FDEDCA6059}"/>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p>
        </p:txBody>
      </p:sp>
      <p:sp>
        <p:nvSpPr>
          <p:cNvPr id="3" name="Picture Placeholder 2">
            <a:extLst>
              <a:ext uri="{FF2B5EF4-FFF2-40B4-BE49-F238E27FC236}">
                <a16:creationId xmlns:a16="http://schemas.microsoft.com/office/drawing/2014/main" id="{148A1859-E8B8-8DC1-C9B0-7D325497637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F504A7EA-B562-AEA3-2F08-B60163C9A0B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C90A54FB-A0B4-AD1F-BA17-DE59943B0440}"/>
              </a:ext>
            </a:extLst>
          </p:cNvPr>
          <p:cNvSpPr>
            <a:spLocks noGrp="1"/>
          </p:cNvSpPr>
          <p:nvPr>
            <p:ph type="dt" sz="half" idx="10"/>
          </p:nvPr>
        </p:nvSpPr>
        <p:spPr/>
        <p:txBody>
          <a:bodyPr/>
          <a:lstStyle/>
          <a:p>
            <a:fld id="{A7F2799C-066F-274B-960D-3A1F19DEDE7B}" type="datetimeFigureOut">
              <a:rPr lang="en-GB" smtClean="0"/>
              <a:t>07/06/2023</a:t>
            </a:fld>
            <a:endParaRPr lang="en-GB"/>
          </a:p>
        </p:txBody>
      </p:sp>
      <p:sp>
        <p:nvSpPr>
          <p:cNvPr id="6" name="Footer Placeholder 5">
            <a:extLst>
              <a:ext uri="{FF2B5EF4-FFF2-40B4-BE49-F238E27FC236}">
                <a16:creationId xmlns:a16="http://schemas.microsoft.com/office/drawing/2014/main" id="{07D8DDA0-5A4F-1A9F-0411-A1156D4F586E}"/>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334A08C2-BAD9-0A8E-4373-C62CB31A58D7}"/>
              </a:ext>
            </a:extLst>
          </p:cNvPr>
          <p:cNvSpPr>
            <a:spLocks noGrp="1"/>
          </p:cNvSpPr>
          <p:nvPr>
            <p:ph type="sldNum" sz="quarter" idx="12"/>
          </p:nvPr>
        </p:nvSpPr>
        <p:spPr/>
        <p:txBody>
          <a:bodyPr/>
          <a:lstStyle/>
          <a:p>
            <a:fld id="{17DCAD18-0A73-5C46-AF16-17B284B93E3E}" type="slidenum">
              <a:rPr lang="en-GB" smtClean="0"/>
              <a:t>‹#›</a:t>
            </a:fld>
            <a:endParaRPr lang="en-GB"/>
          </a:p>
        </p:txBody>
      </p:sp>
    </p:spTree>
    <p:extLst>
      <p:ext uri="{BB962C8B-B14F-4D97-AF65-F5344CB8AC3E}">
        <p14:creationId xmlns:p14="http://schemas.microsoft.com/office/powerpoint/2010/main" val="37784933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76DA21FC-BC51-9E77-7612-8FF9211ADF9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p>
        </p:txBody>
      </p:sp>
      <p:sp>
        <p:nvSpPr>
          <p:cNvPr id="3" name="Text Placeholder 2">
            <a:extLst>
              <a:ext uri="{FF2B5EF4-FFF2-40B4-BE49-F238E27FC236}">
                <a16:creationId xmlns:a16="http://schemas.microsoft.com/office/drawing/2014/main" id="{14EA7E48-7A90-B465-5D10-46C8BE43EC9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2732818A-F29B-B04C-12D9-B779203DA60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7F2799C-066F-274B-960D-3A1F19DEDE7B}" type="datetimeFigureOut">
              <a:rPr lang="en-GB" smtClean="0"/>
              <a:t>07/06/2023</a:t>
            </a:fld>
            <a:endParaRPr lang="en-GB"/>
          </a:p>
        </p:txBody>
      </p:sp>
      <p:sp>
        <p:nvSpPr>
          <p:cNvPr id="5" name="Footer Placeholder 4">
            <a:extLst>
              <a:ext uri="{FF2B5EF4-FFF2-40B4-BE49-F238E27FC236}">
                <a16:creationId xmlns:a16="http://schemas.microsoft.com/office/drawing/2014/main" id="{4332C1D3-0486-ED0F-A31F-64951AD2555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95187BA9-5EBF-5A65-D7B0-26BCD9ADFAD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DCAD18-0A73-5C46-AF16-17B284B93E3E}" type="slidenum">
              <a:rPr lang="en-GB" smtClean="0"/>
              <a:t>‹#›</a:t>
            </a:fld>
            <a:endParaRPr lang="en-GB"/>
          </a:p>
        </p:txBody>
      </p:sp>
    </p:spTree>
    <p:extLst>
      <p:ext uri="{BB962C8B-B14F-4D97-AF65-F5344CB8AC3E}">
        <p14:creationId xmlns:p14="http://schemas.microsoft.com/office/powerpoint/2010/main" val="323469993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BCF1906-D41C-E34E-8C24-85233B51740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p>
        </p:txBody>
      </p:sp>
      <p:sp>
        <p:nvSpPr>
          <p:cNvPr id="3" name="Text Placeholder 2">
            <a:extLst>
              <a:ext uri="{FF2B5EF4-FFF2-40B4-BE49-F238E27FC236}">
                <a16:creationId xmlns:a16="http://schemas.microsoft.com/office/drawing/2014/main" id="{DED41176-FD53-D75C-D29E-1108C50D127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ED76A4D6-7715-D83D-5140-4F06D2FC917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72249F9-F9B2-3F4D-A1F6-E7BC58BEBD27}" type="datetimeFigureOut">
              <a:rPr lang="en-GB" smtClean="0"/>
              <a:t>07/06/2023</a:t>
            </a:fld>
            <a:endParaRPr lang="en-GB"/>
          </a:p>
        </p:txBody>
      </p:sp>
      <p:sp>
        <p:nvSpPr>
          <p:cNvPr id="5" name="Footer Placeholder 4">
            <a:extLst>
              <a:ext uri="{FF2B5EF4-FFF2-40B4-BE49-F238E27FC236}">
                <a16:creationId xmlns:a16="http://schemas.microsoft.com/office/drawing/2014/main" id="{B9C337E2-F067-92E8-C123-2B4EDCAC091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A3B75A1E-C098-B4CA-5726-1A9C171DE79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06A386-D943-6941-9433-3EB55A1A96D6}" type="slidenum">
              <a:rPr lang="en-GB" smtClean="0"/>
              <a:t>‹#›</a:t>
            </a:fld>
            <a:endParaRPr lang="en-GB"/>
          </a:p>
        </p:txBody>
      </p:sp>
    </p:spTree>
    <p:extLst>
      <p:ext uri="{BB962C8B-B14F-4D97-AF65-F5344CB8AC3E}">
        <p14:creationId xmlns:p14="http://schemas.microsoft.com/office/powerpoint/2010/main" val="117328857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00.xml.rels><?xml version="1.0" encoding="UTF-8" standalone="yes"?>
<Relationships xmlns="http://schemas.openxmlformats.org/package/2006/relationships"><Relationship Id="rId2" Type="http://schemas.openxmlformats.org/officeDocument/2006/relationships/image" Target="../media/image79.emf"/><Relationship Id="rId1" Type="http://schemas.openxmlformats.org/officeDocument/2006/relationships/slideLayout" Target="../slideLayouts/slideLayout3.xml"/></Relationships>
</file>

<file path=ppt/slides/_rels/slide101.xml.rels><?xml version="1.0" encoding="UTF-8" standalone="yes"?>
<Relationships xmlns="http://schemas.openxmlformats.org/package/2006/relationships"><Relationship Id="rId2" Type="http://schemas.openxmlformats.org/officeDocument/2006/relationships/image" Target="../media/image80.emf"/><Relationship Id="rId1" Type="http://schemas.openxmlformats.org/officeDocument/2006/relationships/slideLayout" Target="../slideLayouts/slideLayout3.xml"/></Relationships>
</file>

<file path=ppt/slides/_rels/slide102.xml.rels><?xml version="1.0" encoding="UTF-8" standalone="yes"?>
<Relationships xmlns="http://schemas.openxmlformats.org/package/2006/relationships"><Relationship Id="rId2" Type="http://schemas.openxmlformats.org/officeDocument/2006/relationships/image" Target="../media/image81.png"/><Relationship Id="rId1" Type="http://schemas.openxmlformats.org/officeDocument/2006/relationships/slideLayout" Target="../slideLayouts/slideLayout3.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4.xml.rels><?xml version="1.0" encoding="UTF-8" standalone="yes"?>
<Relationships xmlns="http://schemas.openxmlformats.org/package/2006/relationships"><Relationship Id="rId2" Type="http://schemas.openxmlformats.org/officeDocument/2006/relationships/image" Target="../media/image82.emf"/><Relationship Id="rId1" Type="http://schemas.openxmlformats.org/officeDocument/2006/relationships/slideLayout" Target="../slideLayouts/slideLayout3.xml"/></Relationships>
</file>

<file path=ppt/slides/_rels/slide105.xml.rels><?xml version="1.0" encoding="UTF-8" standalone="yes"?>
<Relationships xmlns="http://schemas.openxmlformats.org/package/2006/relationships"><Relationship Id="rId3" Type="http://schemas.openxmlformats.org/officeDocument/2006/relationships/image" Target="../media/image83.png"/><Relationship Id="rId2" Type="http://schemas.openxmlformats.org/officeDocument/2006/relationships/notesSlide" Target="../notesSlides/notesSlide42.xml"/><Relationship Id="rId1" Type="http://schemas.openxmlformats.org/officeDocument/2006/relationships/slideLayout" Target="../slideLayouts/slideLayout13.xml"/></Relationships>
</file>

<file path=ppt/slides/_rels/slide106.xml.rels><?xml version="1.0" encoding="UTF-8" standalone="yes"?>
<Relationships xmlns="http://schemas.openxmlformats.org/package/2006/relationships"><Relationship Id="rId2" Type="http://schemas.openxmlformats.org/officeDocument/2006/relationships/image" Target="../media/image84.png"/><Relationship Id="rId1" Type="http://schemas.openxmlformats.org/officeDocument/2006/relationships/slideLayout" Target="../slideLayouts/slideLayout3.xml"/></Relationships>
</file>

<file path=ppt/slides/_rels/slide107.xml.rels><?xml version="1.0" encoding="UTF-8" standalone="yes"?>
<Relationships xmlns="http://schemas.openxmlformats.org/package/2006/relationships"><Relationship Id="rId2" Type="http://schemas.openxmlformats.org/officeDocument/2006/relationships/image" Target="../media/image85.png"/><Relationship Id="rId1" Type="http://schemas.openxmlformats.org/officeDocument/2006/relationships/slideLayout" Target="../slideLayouts/slideLayout3.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3.xml"/></Relationships>
</file>

<file path=ppt/slides/_rels/slide110.xml.rels><?xml version="1.0" encoding="UTF-8" standalone="yes"?>
<Relationships xmlns="http://schemas.openxmlformats.org/package/2006/relationships"><Relationship Id="rId3" Type="http://schemas.openxmlformats.org/officeDocument/2006/relationships/image" Target="../media/image86.jpg"/><Relationship Id="rId2" Type="http://schemas.openxmlformats.org/officeDocument/2006/relationships/notesSlide" Target="../notesSlides/notesSlide43.xml"/><Relationship Id="rId1" Type="http://schemas.openxmlformats.org/officeDocument/2006/relationships/slideLayout" Target="../slideLayouts/slideLayout2.xml"/><Relationship Id="rId4" Type="http://schemas.openxmlformats.org/officeDocument/2006/relationships/hyperlink" Target="https://www.practiceupdate.com/content/dr-doug-zipes-on-atrial-fibrillation-updates-from-acc-2023/149612/15/2/3" TargetMode="External"/></Relationships>
</file>

<file path=ppt/slides/_rels/slide111.xml.rels><?xml version="1.0" encoding="UTF-8" standalone="yes"?>
<Relationships xmlns="http://schemas.openxmlformats.org/package/2006/relationships"><Relationship Id="rId3" Type="http://schemas.openxmlformats.org/officeDocument/2006/relationships/image" Target="../media/image87.jpeg"/><Relationship Id="rId2" Type="http://schemas.openxmlformats.org/officeDocument/2006/relationships/notesSlide" Target="../notesSlides/notesSlide44.xml"/><Relationship Id="rId1" Type="http://schemas.openxmlformats.org/officeDocument/2006/relationships/slideLayout" Target="../slideLayouts/slideLayout7.xml"/><Relationship Id="rId4" Type="http://schemas.openxmlformats.org/officeDocument/2006/relationships/image" Target="../media/image88.jpg"/></Relationships>
</file>

<file path=ppt/slides/_rels/slide112.xml.rels><?xml version="1.0" encoding="UTF-8" standalone="yes"?>
<Relationships xmlns="http://schemas.openxmlformats.org/package/2006/relationships"><Relationship Id="rId3" Type="http://schemas.openxmlformats.org/officeDocument/2006/relationships/image" Target="../media/image89.emf"/><Relationship Id="rId2" Type="http://schemas.openxmlformats.org/officeDocument/2006/relationships/notesSlide" Target="../notesSlides/notesSlide45.xml"/><Relationship Id="rId1" Type="http://schemas.openxmlformats.org/officeDocument/2006/relationships/slideLayout" Target="../slideLayouts/slideLayout13.xml"/></Relationships>
</file>

<file path=ppt/slides/_rels/slide113.xml.rels><?xml version="1.0" encoding="UTF-8" standalone="yes"?>
<Relationships xmlns="http://schemas.openxmlformats.org/package/2006/relationships"><Relationship Id="rId3" Type="http://schemas.openxmlformats.org/officeDocument/2006/relationships/image" Target="../media/image89.emf"/><Relationship Id="rId2" Type="http://schemas.openxmlformats.org/officeDocument/2006/relationships/notesSlide" Target="../notesSlides/notesSlide46.xml"/><Relationship Id="rId1" Type="http://schemas.openxmlformats.org/officeDocument/2006/relationships/slideLayout" Target="../slideLayouts/slideLayout13.xml"/></Relationships>
</file>

<file path=ppt/slides/_rels/slide114.xml.rels><?xml version="1.0" encoding="UTF-8" standalone="yes"?>
<Relationships xmlns="http://schemas.openxmlformats.org/package/2006/relationships"><Relationship Id="rId3" Type="http://schemas.openxmlformats.org/officeDocument/2006/relationships/image" Target="../media/image90.png"/><Relationship Id="rId2" Type="http://schemas.openxmlformats.org/officeDocument/2006/relationships/notesSlide" Target="../notesSlides/notesSlide47.xml"/><Relationship Id="rId1" Type="http://schemas.openxmlformats.org/officeDocument/2006/relationships/slideLayout" Target="../slideLayouts/slideLayout13.xml"/></Relationships>
</file>

<file path=ppt/slides/_rels/slide115.xml.rels><?xml version="1.0" encoding="UTF-8" standalone="yes"?>
<Relationships xmlns="http://schemas.openxmlformats.org/package/2006/relationships"><Relationship Id="rId3" Type="http://schemas.openxmlformats.org/officeDocument/2006/relationships/image" Target="../media/image83.png"/><Relationship Id="rId2" Type="http://schemas.openxmlformats.org/officeDocument/2006/relationships/notesSlide" Target="../notesSlides/notesSlide48.xml"/><Relationship Id="rId1" Type="http://schemas.openxmlformats.org/officeDocument/2006/relationships/slideLayout" Target="../slideLayouts/slideLayout13.xml"/></Relationships>
</file>

<file path=ppt/slides/_rels/slide116.xml.rels><?xml version="1.0" encoding="UTF-8" standalone="yes"?>
<Relationships xmlns="http://schemas.openxmlformats.org/package/2006/relationships"><Relationship Id="rId3" Type="http://schemas.openxmlformats.org/officeDocument/2006/relationships/image" Target="../media/image91.png"/><Relationship Id="rId2" Type="http://schemas.openxmlformats.org/officeDocument/2006/relationships/notesSlide" Target="../notesSlides/notesSlide49.xml"/><Relationship Id="rId1" Type="http://schemas.openxmlformats.org/officeDocument/2006/relationships/slideLayout" Target="../slideLayouts/slideLayout13.xml"/></Relationships>
</file>

<file path=ppt/slides/_rels/slide117.xml.rels><?xml version="1.0" encoding="UTF-8" standalone="yes"?>
<Relationships xmlns="http://schemas.openxmlformats.org/package/2006/relationships"><Relationship Id="rId3" Type="http://schemas.openxmlformats.org/officeDocument/2006/relationships/image" Target="../media/image92.png"/><Relationship Id="rId2" Type="http://schemas.openxmlformats.org/officeDocument/2006/relationships/notesSlide" Target="../notesSlides/notesSlide50.xml"/><Relationship Id="rId1" Type="http://schemas.openxmlformats.org/officeDocument/2006/relationships/slideLayout" Target="../slideLayouts/slideLayout13.xml"/></Relationships>
</file>

<file path=ppt/slides/_rels/slide118.xml.rels><?xml version="1.0" encoding="UTF-8" standalone="yes"?>
<Relationships xmlns="http://schemas.openxmlformats.org/package/2006/relationships"><Relationship Id="rId3" Type="http://schemas.openxmlformats.org/officeDocument/2006/relationships/image" Target="../media/image93.png"/><Relationship Id="rId2" Type="http://schemas.openxmlformats.org/officeDocument/2006/relationships/notesSlide" Target="../notesSlides/notesSlide51.xml"/><Relationship Id="rId1" Type="http://schemas.openxmlformats.org/officeDocument/2006/relationships/slideLayout" Target="../slideLayouts/slideLayout13.xml"/></Relationships>
</file>

<file path=ppt/slides/_rels/slide119.xml.rels><?xml version="1.0" encoding="UTF-8" standalone="yes"?>
<Relationships xmlns="http://schemas.openxmlformats.org/package/2006/relationships"><Relationship Id="rId3" Type="http://schemas.openxmlformats.org/officeDocument/2006/relationships/image" Target="../media/image94.png"/><Relationship Id="rId2" Type="http://schemas.openxmlformats.org/officeDocument/2006/relationships/notesSlide" Target="../notesSlides/notesSlide52.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3.xml"/></Relationships>
</file>

<file path=ppt/slides/_rels/slide120.xml.rels><?xml version="1.0" encoding="UTF-8" standalone="yes"?>
<Relationships xmlns="http://schemas.openxmlformats.org/package/2006/relationships"><Relationship Id="rId3" Type="http://schemas.openxmlformats.org/officeDocument/2006/relationships/image" Target="../media/image95.png"/><Relationship Id="rId2" Type="http://schemas.openxmlformats.org/officeDocument/2006/relationships/notesSlide" Target="../notesSlides/notesSlide53.xml"/><Relationship Id="rId1" Type="http://schemas.openxmlformats.org/officeDocument/2006/relationships/slideLayout" Target="../slideLayouts/slideLayout13.xml"/></Relationships>
</file>

<file path=ppt/slides/_rels/slide12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6.emf"/><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2.xml"/><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13.xml"/></Relationships>
</file>

<file path=ppt/slides/_rels/slide33.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3.xml"/></Relationships>
</file>

<file path=ppt/slides/_rels/slide34.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3.xml"/><Relationship Id="rId1" Type="http://schemas.openxmlformats.org/officeDocument/2006/relationships/slideLayout" Target="../slideLayouts/slideLayout13.xml"/></Relationships>
</file>

<file path=ppt/slides/_rels/slide35.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4.xml"/><Relationship Id="rId1" Type="http://schemas.openxmlformats.org/officeDocument/2006/relationships/slideLayout" Target="../slideLayouts/slideLayout13.xml"/></Relationships>
</file>

<file path=ppt/slides/_rels/slide36.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13.xml"/></Relationships>
</file>

<file path=ppt/slides/_rels/slide37.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13.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2" Type="http://schemas.openxmlformats.org/officeDocument/2006/relationships/image" Target="../media/image29.e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30.emf"/><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31.emf"/><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32.emf"/><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46.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3.xml"/></Relationships>
</file>

<file path=ppt/slides/_rels/slide48.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3.xml"/></Relationships>
</file>

<file path=ppt/slides/_rels/slide49.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0.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3.xml"/></Relationships>
</file>

<file path=ppt/slides/_rels/slide51.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3.xml"/></Relationships>
</file>

<file path=ppt/slides/_rels/slide52.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3.xml"/></Relationships>
</file>

<file path=ppt/slides/_rels/slide53.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54.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image" Target="../media/image44.png"/><Relationship Id="rId1" Type="http://schemas.openxmlformats.org/officeDocument/2006/relationships/slideLayout" Target="../slideLayouts/slideLayout14.xml"/></Relationships>
</file>

<file path=ppt/slides/_rels/slide55.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18.xml"/><Relationship Id="rId1" Type="http://schemas.openxmlformats.org/officeDocument/2006/relationships/slideLayout" Target="../slideLayouts/slideLayout13.xml"/></Relationships>
</file>

<file path=ppt/slides/_rels/slide56.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19.xml"/><Relationship Id="rId1" Type="http://schemas.openxmlformats.org/officeDocument/2006/relationships/slideLayout" Target="../slideLayouts/slideLayout13.xml"/></Relationships>
</file>

<file path=ppt/slides/_rels/slide57.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20.xml"/><Relationship Id="rId1" Type="http://schemas.openxmlformats.org/officeDocument/2006/relationships/slideLayout" Target="../slideLayouts/slideLayout13.xml"/></Relationships>
</file>

<file path=ppt/slides/_rels/slide58.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21.xml"/><Relationship Id="rId1" Type="http://schemas.openxmlformats.org/officeDocument/2006/relationships/slideLayout" Target="../slideLayouts/slideLayout13.xml"/></Relationships>
</file>

<file path=ppt/slides/_rels/slide59.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22.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23.xml"/><Relationship Id="rId1" Type="http://schemas.openxmlformats.org/officeDocument/2006/relationships/slideLayout" Target="../slideLayouts/slideLayout13.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62.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3.xml"/></Relationships>
</file>

<file path=ppt/slides/_rels/slide63.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Layout" Target="../slideLayouts/slideLayout3.xml"/></Relationships>
</file>

<file path=ppt/slides/_rels/slide64.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3.xml"/></Relationships>
</file>

<file path=ppt/slides/_rels/slide65.xml.rels><?xml version="1.0" encoding="UTF-8" standalone="yes"?>
<Relationships xmlns="http://schemas.openxmlformats.org/package/2006/relationships"><Relationship Id="rId2" Type="http://schemas.openxmlformats.org/officeDocument/2006/relationships/image" Target="../media/image55.png"/><Relationship Id="rId1" Type="http://schemas.openxmlformats.org/officeDocument/2006/relationships/slideLayout" Target="../slideLayouts/slideLayout3.xml"/></Relationships>
</file>

<file path=ppt/slides/_rels/slide66.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3.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69.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26.xml"/><Relationship Id="rId1" Type="http://schemas.openxmlformats.org/officeDocument/2006/relationships/slideLayout" Target="../slideLayouts/slideLayout3.xml"/><Relationship Id="rId4" Type="http://schemas.openxmlformats.org/officeDocument/2006/relationships/image" Target="../media/image58.png"/></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27.xml"/><Relationship Id="rId1" Type="http://schemas.openxmlformats.org/officeDocument/2006/relationships/slideLayout" Target="../slideLayouts/slideLayout13.xml"/></Relationships>
</file>

<file path=ppt/slides/_rels/slide71.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28.xml"/><Relationship Id="rId1" Type="http://schemas.openxmlformats.org/officeDocument/2006/relationships/slideLayout" Target="../slideLayouts/slideLayout13.xml"/></Relationships>
</file>

<file path=ppt/slides/_rels/slide72.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29.xml"/><Relationship Id="rId1" Type="http://schemas.openxmlformats.org/officeDocument/2006/relationships/slideLayout" Target="../slideLayouts/slideLayout13.xml"/></Relationships>
</file>

<file path=ppt/slides/_rels/slide73.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30.xml"/><Relationship Id="rId1" Type="http://schemas.openxmlformats.org/officeDocument/2006/relationships/slideLayout" Target="../slideLayouts/slideLayout13.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7.xml.rels><?xml version="1.0" encoding="UTF-8" standalone="yes"?>
<Relationships xmlns="http://schemas.openxmlformats.org/package/2006/relationships"><Relationship Id="rId3" Type="http://schemas.openxmlformats.org/officeDocument/2006/relationships/image" Target="../media/image61.emf"/><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image" Target="../media/image62.emf"/><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image" Target="../media/image63.e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2" Type="http://schemas.openxmlformats.org/officeDocument/2006/relationships/image" Target="../media/image64.emf"/><Relationship Id="rId1" Type="http://schemas.openxmlformats.org/officeDocument/2006/relationships/slideLayout" Target="../slideLayouts/slideLayout7.xml"/></Relationships>
</file>

<file path=ppt/slides/_rels/slide81.xml.rels><?xml version="1.0" encoding="UTF-8" standalone="yes"?>
<Relationships xmlns="http://schemas.openxmlformats.org/package/2006/relationships"><Relationship Id="rId2" Type="http://schemas.openxmlformats.org/officeDocument/2006/relationships/image" Target="../media/image65.png"/><Relationship Id="rId1" Type="http://schemas.openxmlformats.org/officeDocument/2006/relationships/slideLayout" Target="../slideLayouts/slideLayout3.xml"/></Relationships>
</file>

<file path=ppt/slides/_rels/slide82.xml.rels><?xml version="1.0" encoding="UTF-8" standalone="yes"?>
<Relationships xmlns="http://schemas.openxmlformats.org/package/2006/relationships"><Relationship Id="rId2" Type="http://schemas.openxmlformats.org/officeDocument/2006/relationships/image" Target="../media/image66.png"/><Relationship Id="rId1" Type="http://schemas.openxmlformats.org/officeDocument/2006/relationships/slideLayout" Target="../slideLayouts/slideLayout3.xml"/></Relationships>
</file>

<file path=ppt/slides/_rels/slide83.xml.rels><?xml version="1.0" encoding="UTF-8" standalone="yes"?>
<Relationships xmlns="http://schemas.openxmlformats.org/package/2006/relationships"><Relationship Id="rId2" Type="http://schemas.openxmlformats.org/officeDocument/2006/relationships/image" Target="../media/image67.png"/><Relationship Id="rId1" Type="http://schemas.openxmlformats.org/officeDocument/2006/relationships/slideLayout" Target="../slideLayouts/slideLayout3.xml"/></Relationships>
</file>

<file path=ppt/slides/_rels/slide84.xml.rels><?xml version="1.0" encoding="UTF-8" standalone="yes"?>
<Relationships xmlns="http://schemas.openxmlformats.org/package/2006/relationships"><Relationship Id="rId2" Type="http://schemas.openxmlformats.org/officeDocument/2006/relationships/image" Target="../media/image68.png"/><Relationship Id="rId1" Type="http://schemas.openxmlformats.org/officeDocument/2006/relationships/slideLayout" Target="../slideLayouts/slideLayout3.xml"/></Relationships>
</file>

<file path=ppt/slides/_rels/slide85.xml.rels><?xml version="1.0" encoding="UTF-8" standalone="yes"?>
<Relationships xmlns="http://schemas.openxmlformats.org/package/2006/relationships"><Relationship Id="rId2" Type="http://schemas.openxmlformats.org/officeDocument/2006/relationships/image" Target="../media/image69.png"/><Relationship Id="rId1" Type="http://schemas.openxmlformats.org/officeDocument/2006/relationships/slideLayout" Target="../slideLayouts/slideLayout3.xml"/></Relationships>
</file>

<file path=ppt/slides/_rels/slide86.xml.rels><?xml version="1.0" encoding="UTF-8" standalone="yes"?>
<Relationships xmlns="http://schemas.openxmlformats.org/package/2006/relationships"><Relationship Id="rId2" Type="http://schemas.openxmlformats.org/officeDocument/2006/relationships/image" Target="../media/image70.png"/><Relationship Id="rId1" Type="http://schemas.openxmlformats.org/officeDocument/2006/relationships/slideLayout" Target="../slideLayouts/slideLayout3.xml"/></Relationships>
</file>

<file path=ppt/slides/_rels/slide87.xml.rels><?xml version="1.0" encoding="UTF-8" standalone="yes"?>
<Relationships xmlns="http://schemas.openxmlformats.org/package/2006/relationships"><Relationship Id="rId2" Type="http://schemas.openxmlformats.org/officeDocument/2006/relationships/image" Target="../media/image71.png"/><Relationship Id="rId1" Type="http://schemas.openxmlformats.org/officeDocument/2006/relationships/slideLayout" Target="../slideLayouts/slideLayout3.xml"/></Relationships>
</file>

<file path=ppt/slides/_rels/slide88.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notesSlide" Target="../notesSlides/notesSlide34.xml"/><Relationship Id="rId1" Type="http://schemas.openxmlformats.org/officeDocument/2006/relationships/slideLayout" Target="../slideLayouts/slideLayout3.xml"/></Relationships>
</file>

<file path=ppt/slides/_rels/slide89.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3" Type="http://schemas.openxmlformats.org/officeDocument/2006/relationships/image" Target="../media/image73.emf"/><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39.xml"/><Relationship Id="rId1" Type="http://schemas.openxmlformats.org/officeDocument/2006/relationships/slideLayout" Target="../slideLayouts/slideLayout2.xml"/><Relationship Id="rId6" Type="http://schemas.openxmlformats.org/officeDocument/2006/relationships/chart" Target="../charts/chart6.xml"/><Relationship Id="rId5" Type="http://schemas.openxmlformats.org/officeDocument/2006/relationships/chart" Target="../charts/chart5.xml"/><Relationship Id="rId4" Type="http://schemas.openxmlformats.org/officeDocument/2006/relationships/chart" Target="../charts/chart4.xml"/></Relationships>
</file>

<file path=ppt/slides/_rels/slide95.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2" Type="http://schemas.openxmlformats.org/officeDocument/2006/relationships/image" Target="../media/image75.emf"/><Relationship Id="rId1" Type="http://schemas.openxmlformats.org/officeDocument/2006/relationships/slideLayout" Target="../slideLayouts/slideLayout3.xml"/></Relationships>
</file>

<file path=ppt/slides/_rels/slide97.xml.rels><?xml version="1.0" encoding="UTF-8" standalone="yes"?>
<Relationships xmlns="http://schemas.openxmlformats.org/package/2006/relationships"><Relationship Id="rId2" Type="http://schemas.openxmlformats.org/officeDocument/2006/relationships/image" Target="../media/image76.emf"/><Relationship Id="rId1" Type="http://schemas.openxmlformats.org/officeDocument/2006/relationships/slideLayout" Target="../slideLayouts/slideLayout3.xml"/></Relationships>
</file>

<file path=ppt/slides/_rels/slide98.xml.rels><?xml version="1.0" encoding="UTF-8" standalone="yes"?>
<Relationships xmlns="http://schemas.openxmlformats.org/package/2006/relationships"><Relationship Id="rId3" Type="http://schemas.openxmlformats.org/officeDocument/2006/relationships/image" Target="../media/image77.emf"/><Relationship Id="rId2" Type="http://schemas.openxmlformats.org/officeDocument/2006/relationships/notesSlide" Target="../notesSlides/notesSlide41.xml"/><Relationship Id="rId1" Type="http://schemas.openxmlformats.org/officeDocument/2006/relationships/slideLayout" Target="../slideLayouts/slideLayout3.xml"/></Relationships>
</file>

<file path=ppt/slides/_rels/slide99.xml.rels><?xml version="1.0" encoding="UTF-8" standalone="yes"?>
<Relationships xmlns="http://schemas.openxmlformats.org/package/2006/relationships"><Relationship Id="rId2" Type="http://schemas.openxmlformats.org/officeDocument/2006/relationships/image" Target="../media/image78.pn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6F5A5072-7B47-4D32-B52A-4EBBF590B8A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9715DAF0-AE1B-46C9-8A6B-DB2AA05AB91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2" y="-22693"/>
            <a:ext cx="12191999" cy="4374129"/>
          </a:xfrm>
          <a:prstGeom prst="rect">
            <a:avLst/>
          </a:prstGeom>
          <a:gradFill>
            <a:gsLst>
              <a:gs pos="0">
                <a:schemeClr val="accent1">
                  <a:lumMod val="75000"/>
                </a:schemeClr>
              </a:gs>
              <a:gs pos="100000">
                <a:srgbClr val="000000"/>
              </a:gs>
            </a:gsLst>
            <a:lin ang="15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6016219D-510E-4184-9090-6D5578A87BD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3908719" y="-3931841"/>
            <a:ext cx="4374557" cy="12192000"/>
          </a:xfrm>
          <a:prstGeom prst="rect">
            <a:avLst/>
          </a:prstGeom>
          <a:gradFill>
            <a:gsLst>
              <a:gs pos="40000">
                <a:schemeClr val="accent1">
                  <a:alpha val="0"/>
                </a:schemeClr>
              </a:gs>
              <a:gs pos="100000">
                <a:schemeClr val="accent1">
                  <a:lumMod val="75000"/>
                  <a:alpha val="52000"/>
                </a:schemeClr>
              </a:gs>
            </a:gsLst>
            <a:lin ang="2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AFF4A713-7B75-4B21-90D7-5AB19547C7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4136696" y="-3703868"/>
            <a:ext cx="4374128" cy="11736479"/>
          </a:xfrm>
          <a:prstGeom prst="rect">
            <a:avLst/>
          </a:prstGeom>
          <a:gradFill>
            <a:gsLst>
              <a:gs pos="17000">
                <a:schemeClr val="accent1">
                  <a:alpha val="0"/>
                </a:schemeClr>
              </a:gs>
              <a:gs pos="100000">
                <a:srgbClr val="000000">
                  <a:alpha val="37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C631C0B-6DA6-4E57-8231-CE32B3434A7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 y="-22690"/>
            <a:ext cx="8542485" cy="4374126"/>
          </a:xfrm>
          <a:prstGeom prst="rect">
            <a:avLst/>
          </a:prstGeom>
          <a:gradFill>
            <a:gsLst>
              <a:gs pos="0">
                <a:schemeClr val="accent1">
                  <a:lumMod val="50000"/>
                  <a:alpha val="0"/>
                </a:schemeClr>
              </a:gs>
              <a:gs pos="100000">
                <a:srgbClr val="000000">
                  <a:alpha val="25000"/>
                </a:srgbClr>
              </a:gs>
            </a:gsLst>
            <a:lin ang="18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Freeform: Shape 17">
            <a:extLst>
              <a:ext uri="{FF2B5EF4-FFF2-40B4-BE49-F238E27FC236}">
                <a16:creationId xmlns:a16="http://schemas.microsoft.com/office/drawing/2014/main" id="{C29501E6-A978-4A61-9689-9085AF97A53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2508972">
            <a:off x="5945431" y="-1032053"/>
            <a:ext cx="4990147" cy="4439131"/>
          </a:xfrm>
          <a:custGeom>
            <a:avLst/>
            <a:gdLst>
              <a:gd name="connsiteX0" fmla="*/ 4990147 w 4990147"/>
              <a:gd name="connsiteY0" fmla="*/ 2229378 h 4439131"/>
              <a:gd name="connsiteX1" fmla="*/ 917384 w 4990147"/>
              <a:gd name="connsiteY1" fmla="*/ 4439131 h 4439131"/>
              <a:gd name="connsiteX2" fmla="*/ 910814 w 4990147"/>
              <a:gd name="connsiteY2" fmla="*/ 4434219 h 4439131"/>
              <a:gd name="connsiteX3" fmla="*/ 0 w 4990147"/>
              <a:gd name="connsiteY3" fmla="*/ 2502877 h 4439131"/>
              <a:gd name="connsiteX4" fmla="*/ 2502877 w 4990147"/>
              <a:gd name="connsiteY4" fmla="*/ 0 h 4439131"/>
              <a:gd name="connsiteX5" fmla="*/ 4954904 w 4990147"/>
              <a:gd name="connsiteY5" fmla="*/ 1998460 h 4439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990147" h="4439131">
                <a:moveTo>
                  <a:pt x="4990147" y="2229378"/>
                </a:moveTo>
                <a:lnTo>
                  <a:pt x="917384" y="4439131"/>
                </a:lnTo>
                <a:lnTo>
                  <a:pt x="910814" y="4434219"/>
                </a:lnTo>
                <a:cubicBezTo>
                  <a:pt x="354557" y="3975154"/>
                  <a:pt x="0" y="3280421"/>
                  <a:pt x="0" y="2502877"/>
                </a:cubicBezTo>
                <a:cubicBezTo>
                  <a:pt x="0" y="1120576"/>
                  <a:pt x="1120576" y="0"/>
                  <a:pt x="2502877" y="0"/>
                </a:cubicBezTo>
                <a:cubicBezTo>
                  <a:pt x="3712390" y="0"/>
                  <a:pt x="4721520" y="857941"/>
                  <a:pt x="4954904" y="1998460"/>
                </a:cubicBezTo>
                <a:close/>
              </a:path>
            </a:pathLst>
          </a:custGeom>
          <a:gradFill>
            <a:gsLst>
              <a:gs pos="0">
                <a:schemeClr val="accent1">
                  <a:alpha val="22000"/>
                </a:schemeClr>
              </a:gs>
              <a:gs pos="87000">
                <a:schemeClr val="accent1">
                  <a:lumMod val="60000"/>
                  <a:lumOff val="40000"/>
                  <a:alpha val="2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 name="Title 1">
            <a:extLst>
              <a:ext uri="{FF2B5EF4-FFF2-40B4-BE49-F238E27FC236}">
                <a16:creationId xmlns:a16="http://schemas.microsoft.com/office/drawing/2014/main" id="{36F12B14-53AC-EECE-6CCB-1E2AD453CAEE}"/>
              </a:ext>
            </a:extLst>
          </p:cNvPr>
          <p:cNvSpPr>
            <a:spLocks noGrp="1"/>
          </p:cNvSpPr>
          <p:nvPr>
            <p:ph type="ctrTitle"/>
          </p:nvPr>
        </p:nvSpPr>
        <p:spPr>
          <a:xfrm>
            <a:off x="1314824" y="735106"/>
            <a:ext cx="10053763" cy="2928470"/>
          </a:xfrm>
        </p:spPr>
        <p:txBody>
          <a:bodyPr anchor="b">
            <a:normAutofit/>
          </a:bodyPr>
          <a:lstStyle/>
          <a:p>
            <a:pPr algn="l"/>
            <a:r>
              <a:rPr lang="en-GB" sz="4800" dirty="0">
                <a:solidFill>
                  <a:srgbClr val="FFFFFF"/>
                </a:solidFill>
                <a:latin typeface="Arial" panose="020B0604020202020204" pitchFamily="34" charset="0"/>
                <a:cs typeface="Arial" panose="020B0604020202020204" pitchFamily="34" charset="0"/>
              </a:rPr>
              <a:t>Devices and Ablations</a:t>
            </a:r>
            <a:br>
              <a:rPr lang="en-GB" sz="4800" dirty="0">
                <a:solidFill>
                  <a:srgbClr val="FFFFFF"/>
                </a:solidFill>
                <a:latin typeface="Arial" panose="020B0604020202020204" pitchFamily="34" charset="0"/>
                <a:cs typeface="Arial" panose="020B0604020202020204" pitchFamily="34" charset="0"/>
              </a:rPr>
            </a:br>
            <a:r>
              <a:rPr lang="en-GB" sz="4800" dirty="0">
                <a:solidFill>
                  <a:srgbClr val="FFFFFF"/>
                </a:solidFill>
                <a:latin typeface="Arial" panose="020B0604020202020204" pitchFamily="34" charset="0"/>
                <a:cs typeface="Arial" panose="020B0604020202020204" pitchFamily="34" charset="0"/>
              </a:rPr>
              <a:t>NICOR 2023 Report</a:t>
            </a:r>
          </a:p>
        </p:txBody>
      </p:sp>
      <p:sp>
        <p:nvSpPr>
          <p:cNvPr id="3" name="Subtitle 2">
            <a:extLst>
              <a:ext uri="{FF2B5EF4-FFF2-40B4-BE49-F238E27FC236}">
                <a16:creationId xmlns:a16="http://schemas.microsoft.com/office/drawing/2014/main" id="{F2260B00-630B-3D71-B5F3-6FF470265543}"/>
              </a:ext>
            </a:extLst>
          </p:cNvPr>
          <p:cNvSpPr>
            <a:spLocks noGrp="1"/>
          </p:cNvSpPr>
          <p:nvPr>
            <p:ph type="subTitle" idx="1"/>
          </p:nvPr>
        </p:nvSpPr>
        <p:spPr>
          <a:xfrm>
            <a:off x="1350682" y="4870824"/>
            <a:ext cx="10005951" cy="1458258"/>
          </a:xfrm>
        </p:spPr>
        <p:txBody>
          <a:bodyPr anchor="ctr">
            <a:normAutofit fontScale="92500" lnSpcReduction="20000"/>
          </a:bodyPr>
          <a:lstStyle/>
          <a:p>
            <a:pPr algn="l"/>
            <a:r>
              <a:rPr lang="en-GB" dirty="0">
                <a:latin typeface="Arial" panose="020B0604020202020204" pitchFamily="34" charset="0"/>
                <a:cs typeface="Arial" panose="020B0604020202020204" pitchFamily="34" charset="0"/>
              </a:rPr>
              <a:t>Mark Dayer</a:t>
            </a:r>
          </a:p>
          <a:p>
            <a:pPr algn="l"/>
            <a:r>
              <a:rPr lang="en-GB" dirty="0">
                <a:latin typeface="Arial" panose="020B0604020202020204" pitchFamily="34" charset="0"/>
                <a:cs typeface="Arial" panose="020B0604020202020204" pitchFamily="34" charset="0"/>
              </a:rPr>
              <a:t>	Clinical Lead, National Audit of Cardiac Rhythm Management, NICOR</a:t>
            </a:r>
          </a:p>
          <a:p>
            <a:pPr algn="l"/>
            <a:r>
              <a:rPr lang="en-GB" dirty="0">
                <a:latin typeface="Arial" panose="020B0604020202020204" pitchFamily="34" charset="0"/>
                <a:cs typeface="Arial" panose="020B0604020202020204" pitchFamily="34" charset="0"/>
              </a:rPr>
              <a:t>	Consultant Cardiologist, Somerset NHS Foundation Trust</a:t>
            </a:r>
          </a:p>
          <a:p>
            <a:pPr algn="l"/>
            <a:r>
              <a:rPr lang="en-GB" dirty="0">
                <a:latin typeface="Arial" panose="020B0604020202020204" pitchFamily="34" charset="0"/>
                <a:cs typeface="Arial" panose="020B0604020202020204" pitchFamily="34" charset="0"/>
              </a:rPr>
              <a:t>	Honorary Associate Professor, University of Plymouth, Faculty of Health</a:t>
            </a:r>
          </a:p>
        </p:txBody>
      </p:sp>
      <p:pic>
        <p:nvPicPr>
          <p:cNvPr id="5" name="Picture 4" descr="A black and red logo&#10;&#10;Description automatically generated with low confidence">
            <a:extLst>
              <a:ext uri="{FF2B5EF4-FFF2-40B4-BE49-F238E27FC236}">
                <a16:creationId xmlns:a16="http://schemas.microsoft.com/office/drawing/2014/main" id="{CD0ED5F5-A1D1-997C-C5AF-26D059176C2D}"/>
              </a:ext>
            </a:extLst>
          </p:cNvPr>
          <p:cNvPicPr>
            <a:picLocks noChangeAspect="1"/>
          </p:cNvPicPr>
          <p:nvPr/>
        </p:nvPicPr>
        <p:blipFill>
          <a:blip r:embed="rId3"/>
          <a:stretch>
            <a:fillRect/>
          </a:stretch>
        </p:blipFill>
        <p:spPr>
          <a:xfrm>
            <a:off x="9342093" y="215720"/>
            <a:ext cx="2599944" cy="1427838"/>
          </a:xfrm>
          <a:prstGeom prst="rect">
            <a:avLst/>
          </a:prstGeom>
        </p:spPr>
      </p:pic>
    </p:spTree>
    <p:extLst>
      <p:ext uri="{BB962C8B-B14F-4D97-AF65-F5344CB8AC3E}">
        <p14:creationId xmlns:p14="http://schemas.microsoft.com/office/powerpoint/2010/main" val="10348641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DEE2AD96-B495-4E06-9291-B71706F728C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0" name="Rectangle 9">
            <a:extLst>
              <a:ext uri="{FF2B5EF4-FFF2-40B4-BE49-F238E27FC236}">
                <a16:creationId xmlns:a16="http://schemas.microsoft.com/office/drawing/2014/main" id="{53CF6D67-C5A8-4ADD-9E8E-1E38CA1D316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638515" y="639280"/>
            <a:ext cx="6858000" cy="5579440"/>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 name="Rectangle 11">
            <a:extLst>
              <a:ext uri="{FF2B5EF4-FFF2-40B4-BE49-F238E27FC236}">
                <a16:creationId xmlns:a16="http://schemas.microsoft.com/office/drawing/2014/main" id="{86909FA0-B515-4681-B7A8-FA281D133B9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393206" y="395206"/>
            <a:ext cx="6346209" cy="5576080"/>
          </a:xfrm>
          <a:prstGeom prst="rect">
            <a:avLst/>
          </a:prstGeom>
          <a:gradFill>
            <a:gsLst>
              <a:gs pos="0">
                <a:srgbClr val="000000">
                  <a:alpha val="0"/>
                </a:srgbClr>
              </a:gs>
              <a:gs pos="99000">
                <a:schemeClr val="accent1">
                  <a:alpha val="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4" name="Rectangle 13">
            <a:extLst>
              <a:ext uri="{FF2B5EF4-FFF2-40B4-BE49-F238E27FC236}">
                <a16:creationId xmlns:a16="http://schemas.microsoft.com/office/drawing/2014/main" id="{21C9FE86-FCC3-4A31-AA1C-C882262B7FE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528907" y="2818967"/>
            <a:ext cx="2501979" cy="5576080"/>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6" name="Rectangle 15">
            <a:extLst>
              <a:ext uri="{FF2B5EF4-FFF2-40B4-BE49-F238E27FC236}">
                <a16:creationId xmlns:a16="http://schemas.microsoft.com/office/drawing/2014/main" id="{7D96243B-ECED-4B71-8E06-AE9A285EAD2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425002" y="852793"/>
            <a:ext cx="6858001" cy="5152412"/>
          </a:xfrm>
          <a:prstGeom prst="rect">
            <a:avLst/>
          </a:prstGeom>
          <a:gradFill>
            <a:gsLst>
              <a:gs pos="0">
                <a:srgbClr val="000000">
                  <a:alpha val="0"/>
                </a:srgbClr>
              </a:gs>
              <a:gs pos="99000">
                <a:schemeClr val="accent1">
                  <a:alpha val="11000"/>
                </a:scheme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8" name="Oval 17">
            <a:extLst>
              <a:ext uri="{FF2B5EF4-FFF2-40B4-BE49-F238E27FC236}">
                <a16:creationId xmlns:a16="http://schemas.microsoft.com/office/drawing/2014/main" id="{A09989E4-EFDC-4A90-A633-E0525FB4139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6097846">
            <a:off x="818753" y="1128497"/>
            <a:ext cx="4318303" cy="4318303"/>
          </a:xfrm>
          <a:prstGeom prst="ellipse">
            <a:avLst/>
          </a:prstGeom>
          <a:gradFill>
            <a:gsLst>
              <a:gs pos="39000">
                <a:schemeClr val="accent1">
                  <a:alpha val="0"/>
                </a:schemeClr>
              </a:gs>
              <a:gs pos="100000">
                <a:schemeClr val="accent1">
                  <a:lumMod val="60000"/>
                  <a:lumOff val="40000"/>
                  <a:alpha val="15000"/>
                </a:schemeClr>
              </a:gs>
            </a:gsLst>
            <a:lin ang="17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970D6960-08CB-4AFA-796A-78F9AFC99308}"/>
              </a:ext>
            </a:extLst>
          </p:cNvPr>
          <p:cNvSpPr>
            <a:spLocks noGrp="1"/>
          </p:cNvSpPr>
          <p:nvPr>
            <p:ph type="title"/>
          </p:nvPr>
        </p:nvSpPr>
        <p:spPr>
          <a:xfrm>
            <a:off x="826396" y="586855"/>
            <a:ext cx="4230100" cy="3387497"/>
          </a:xfrm>
        </p:spPr>
        <p:txBody>
          <a:bodyPr anchor="b">
            <a:normAutofit/>
          </a:bodyPr>
          <a:lstStyle/>
          <a:p>
            <a:pPr algn="r"/>
            <a:r>
              <a:rPr lang="en-GB" sz="4000" dirty="0">
                <a:solidFill>
                  <a:srgbClr val="FFFFFF"/>
                </a:solidFill>
              </a:rPr>
              <a:t>Devices</a:t>
            </a:r>
          </a:p>
        </p:txBody>
      </p:sp>
      <p:sp>
        <p:nvSpPr>
          <p:cNvPr id="3" name="Content Placeholder 2">
            <a:extLst>
              <a:ext uri="{FF2B5EF4-FFF2-40B4-BE49-F238E27FC236}">
                <a16:creationId xmlns:a16="http://schemas.microsoft.com/office/drawing/2014/main" id="{267F6D3C-6A82-7C87-0921-C11BC3D0EEC0}"/>
              </a:ext>
            </a:extLst>
          </p:cNvPr>
          <p:cNvSpPr>
            <a:spLocks noGrp="1"/>
          </p:cNvSpPr>
          <p:nvPr>
            <p:ph idx="1"/>
          </p:nvPr>
        </p:nvSpPr>
        <p:spPr>
          <a:xfrm>
            <a:off x="6503158" y="649480"/>
            <a:ext cx="4862447" cy="5546047"/>
          </a:xfrm>
        </p:spPr>
        <p:txBody>
          <a:bodyPr anchor="ctr">
            <a:normAutofit/>
          </a:bodyPr>
          <a:lstStyle/>
          <a:p>
            <a:r>
              <a:rPr lang="en-GB" sz="2000" dirty="0"/>
              <a:t>A total of 172 centres reported ablations in 2021-2022.</a:t>
            </a:r>
          </a:p>
          <a:p>
            <a:r>
              <a:rPr lang="en-GB" sz="2000" dirty="0"/>
              <a:t>150 were NHS adult hospitals. 19 were private hospitals, and the remaining 3 were children’s hospitals. </a:t>
            </a:r>
          </a:p>
        </p:txBody>
      </p:sp>
    </p:spTree>
    <p:extLst>
      <p:ext uri="{BB962C8B-B14F-4D97-AF65-F5344CB8AC3E}">
        <p14:creationId xmlns:p14="http://schemas.microsoft.com/office/powerpoint/2010/main" val="6741396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A8384FB5-9ADC-4DDC-881B-597D56F5B1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91E5A9A7-95C6-4F4F-B00E-C82E07FE62E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7539" y="1417538"/>
            <a:ext cx="6875818" cy="4040744"/>
          </a:xfrm>
          <a:prstGeom prst="rect">
            <a:avLst/>
          </a:prstGeom>
          <a:gradFill>
            <a:gsLst>
              <a:gs pos="0">
                <a:srgbClr val="000000"/>
              </a:gs>
              <a:gs pos="100000">
                <a:schemeClr val="accent1">
                  <a:lumMod val="75000"/>
                </a:schemeClr>
              </a:gs>
            </a:gsLst>
            <a:lin ang="18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Rectangle 13">
            <a:extLst>
              <a:ext uri="{FF2B5EF4-FFF2-40B4-BE49-F238E27FC236}">
                <a16:creationId xmlns:a16="http://schemas.microsoft.com/office/drawing/2014/main" id="{D07DD2DE-F619-49DD-B5E7-03A290FF4ED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158495" y="2660473"/>
            <a:ext cx="4355594" cy="4038603"/>
          </a:xfrm>
          <a:prstGeom prst="rect">
            <a:avLst/>
          </a:prstGeom>
          <a:gradFill>
            <a:gsLst>
              <a:gs pos="0">
                <a:schemeClr val="accent1">
                  <a:alpha val="50000"/>
                </a:schemeClr>
              </a:gs>
              <a:gs pos="100000">
                <a:schemeClr val="accent1">
                  <a:lumMod val="50000"/>
                  <a:alpha val="0"/>
                </a:schemeClr>
              </a:gs>
            </a:gsLst>
            <a:lin ang="11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85149191-5F60-4A28-AAFF-039F96B0F3E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1180882" y="1638085"/>
            <a:ext cx="6857572" cy="3581401"/>
          </a:xfrm>
          <a:prstGeom prst="rect">
            <a:avLst/>
          </a:prstGeom>
          <a:gradFill>
            <a:gsLst>
              <a:gs pos="0">
                <a:srgbClr val="000000">
                  <a:alpha val="59000"/>
                </a:srgbClr>
              </a:gs>
              <a:gs pos="69000">
                <a:schemeClr val="accent1">
                  <a:alpha val="0"/>
                </a:scheme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F8260ED5-17F7-4158-B241-D51DD4CF1B7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6097846">
            <a:off x="-747355" y="1201312"/>
            <a:ext cx="4808302" cy="4088666"/>
          </a:xfrm>
          <a:custGeom>
            <a:avLst/>
            <a:gdLst>
              <a:gd name="connsiteX0" fmla="*/ 48844 w 4808302"/>
              <a:gd name="connsiteY0" fmla="*/ 2888671 h 4088666"/>
              <a:gd name="connsiteX1" fmla="*/ 0 w 4808302"/>
              <a:gd name="connsiteY1" fmla="*/ 2404151 h 4088666"/>
              <a:gd name="connsiteX2" fmla="*/ 2404151 w 4808302"/>
              <a:gd name="connsiteY2" fmla="*/ 0 h 4088666"/>
              <a:gd name="connsiteX3" fmla="*/ 4808302 w 4808302"/>
              <a:gd name="connsiteY3" fmla="*/ 2404151 h 4088666"/>
              <a:gd name="connsiteX4" fmla="*/ 4700216 w 4808302"/>
              <a:gd name="connsiteY4" fmla="*/ 3119072 h 4088666"/>
              <a:gd name="connsiteX5" fmla="*/ 4643143 w 4808302"/>
              <a:gd name="connsiteY5" fmla="*/ 3275009 h 4088666"/>
              <a:gd name="connsiteX6" fmla="*/ 690093 w 4808302"/>
              <a:gd name="connsiteY6" fmla="*/ 4088666 h 4088666"/>
              <a:gd name="connsiteX7" fmla="*/ 548991 w 4808302"/>
              <a:gd name="connsiteY7" fmla="*/ 3933414 h 4088666"/>
              <a:gd name="connsiteX8" fmla="*/ 48844 w 4808302"/>
              <a:gd name="connsiteY8" fmla="*/ 2888671 h 40886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08302" h="4088666">
                <a:moveTo>
                  <a:pt x="48844" y="2888671"/>
                </a:moveTo>
                <a:cubicBezTo>
                  <a:pt x="16818" y="2732167"/>
                  <a:pt x="0" y="2570123"/>
                  <a:pt x="0" y="2404151"/>
                </a:cubicBezTo>
                <a:cubicBezTo>
                  <a:pt x="0" y="1076375"/>
                  <a:pt x="1076375" y="0"/>
                  <a:pt x="2404151" y="0"/>
                </a:cubicBezTo>
                <a:cubicBezTo>
                  <a:pt x="3731927" y="0"/>
                  <a:pt x="4808302" y="1076375"/>
                  <a:pt x="4808302" y="2404151"/>
                </a:cubicBezTo>
                <a:cubicBezTo>
                  <a:pt x="4808302" y="2653109"/>
                  <a:pt x="4770461" y="2893229"/>
                  <a:pt x="4700216" y="3119072"/>
                </a:cubicBezTo>
                <a:lnTo>
                  <a:pt x="4643143" y="3275009"/>
                </a:lnTo>
                <a:lnTo>
                  <a:pt x="690093" y="4088666"/>
                </a:lnTo>
                <a:lnTo>
                  <a:pt x="548991" y="3933414"/>
                </a:lnTo>
                <a:cubicBezTo>
                  <a:pt x="304015" y="3636572"/>
                  <a:pt x="128908" y="3279932"/>
                  <a:pt x="48844" y="2888671"/>
                </a:cubicBezTo>
                <a:close/>
              </a:path>
            </a:pathLst>
          </a:custGeom>
          <a:gradFill>
            <a:gsLst>
              <a:gs pos="39000">
                <a:schemeClr val="accent1">
                  <a:lumMod val="60000"/>
                  <a:lumOff val="40000"/>
                  <a:alpha val="0"/>
                </a:schemeClr>
              </a:gs>
              <a:gs pos="100000">
                <a:schemeClr val="accent1">
                  <a:lumMod val="75000"/>
                  <a:alpha val="26000"/>
                </a:schemeClr>
              </a:gs>
            </a:gsLst>
            <a:lin ang="18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 name="Title 1">
            <a:extLst>
              <a:ext uri="{FF2B5EF4-FFF2-40B4-BE49-F238E27FC236}">
                <a16:creationId xmlns:a16="http://schemas.microsoft.com/office/drawing/2014/main" id="{559F058C-DA49-38C9-32F1-08DE2C8F8748}"/>
              </a:ext>
            </a:extLst>
          </p:cNvPr>
          <p:cNvSpPr>
            <a:spLocks noGrp="1"/>
          </p:cNvSpPr>
          <p:nvPr>
            <p:ph type="title"/>
          </p:nvPr>
        </p:nvSpPr>
        <p:spPr>
          <a:xfrm>
            <a:off x="660041" y="2767106"/>
            <a:ext cx="2880828" cy="3071906"/>
          </a:xfrm>
        </p:spPr>
        <p:txBody>
          <a:bodyPr vert="horz" lIns="91440" tIns="45720" rIns="91440" bIns="45720" rtlCol="0" anchor="t">
            <a:normAutofit/>
          </a:bodyPr>
          <a:lstStyle/>
          <a:p>
            <a:r>
              <a:rPr lang="en-US" sz="4000" kern="1200" dirty="0">
                <a:solidFill>
                  <a:srgbClr val="FFFFFF"/>
                </a:solidFill>
                <a:latin typeface="+mj-lt"/>
                <a:ea typeface="+mj-ea"/>
                <a:cs typeface="+mj-cs"/>
              </a:rPr>
              <a:t>NICE Primary Prevention ICDs</a:t>
            </a:r>
          </a:p>
        </p:txBody>
      </p:sp>
      <p:sp>
        <p:nvSpPr>
          <p:cNvPr id="3" name="Text Placeholder 2">
            <a:extLst>
              <a:ext uri="{FF2B5EF4-FFF2-40B4-BE49-F238E27FC236}">
                <a16:creationId xmlns:a16="http://schemas.microsoft.com/office/drawing/2014/main" id="{FE6C22A6-7FFE-B06C-96DD-D0F5271F3546}"/>
              </a:ext>
            </a:extLst>
          </p:cNvPr>
          <p:cNvSpPr>
            <a:spLocks noGrp="1"/>
          </p:cNvSpPr>
          <p:nvPr>
            <p:ph type="body" idx="1"/>
          </p:nvPr>
        </p:nvSpPr>
        <p:spPr>
          <a:xfrm>
            <a:off x="660042" y="806824"/>
            <a:ext cx="2919738" cy="1494117"/>
          </a:xfrm>
        </p:spPr>
        <p:txBody>
          <a:bodyPr vert="horz" lIns="91440" tIns="45720" rIns="91440" bIns="45720" rtlCol="0" anchor="b">
            <a:normAutofit/>
          </a:bodyPr>
          <a:lstStyle/>
          <a:p>
            <a:endParaRPr lang="en-US" sz="2000" kern="1200">
              <a:solidFill>
                <a:srgbClr val="FFFFFF"/>
              </a:solidFill>
              <a:latin typeface="+mn-lt"/>
              <a:ea typeface="+mn-ea"/>
              <a:cs typeface="+mn-cs"/>
            </a:endParaRPr>
          </a:p>
        </p:txBody>
      </p:sp>
      <p:pic>
        <p:nvPicPr>
          <p:cNvPr id="5" name="Picture 4">
            <a:extLst>
              <a:ext uri="{FF2B5EF4-FFF2-40B4-BE49-F238E27FC236}">
                <a16:creationId xmlns:a16="http://schemas.microsoft.com/office/drawing/2014/main" id="{AFBF3466-F29E-9274-CA4B-44B687709565}"/>
              </a:ext>
            </a:extLst>
          </p:cNvPr>
          <p:cNvPicPr>
            <a:picLocks noChangeAspect="1"/>
          </p:cNvPicPr>
          <p:nvPr/>
        </p:nvPicPr>
        <p:blipFill>
          <a:blip r:embed="rId2"/>
          <a:stretch>
            <a:fillRect/>
          </a:stretch>
        </p:blipFill>
        <p:spPr>
          <a:xfrm>
            <a:off x="4502428" y="1514321"/>
            <a:ext cx="7225748" cy="3829357"/>
          </a:xfrm>
          <a:prstGeom prst="rect">
            <a:avLst/>
          </a:prstGeom>
        </p:spPr>
      </p:pic>
    </p:spTree>
    <p:extLst>
      <p:ext uri="{BB962C8B-B14F-4D97-AF65-F5344CB8AC3E}">
        <p14:creationId xmlns:p14="http://schemas.microsoft.com/office/powerpoint/2010/main" val="2396183472"/>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0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3" name="Rectangle 22">
            <a:extLst>
              <a:ext uri="{FF2B5EF4-FFF2-40B4-BE49-F238E27FC236}">
                <a16:creationId xmlns:a16="http://schemas.microsoft.com/office/drawing/2014/main" id="{A8384FB5-9ADC-4DDC-881B-597D56F5B1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91E5A9A7-95C6-4F4F-B00E-C82E07FE62E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7539" y="1417538"/>
            <a:ext cx="6875818" cy="4040744"/>
          </a:xfrm>
          <a:prstGeom prst="rect">
            <a:avLst/>
          </a:prstGeom>
          <a:gradFill>
            <a:gsLst>
              <a:gs pos="0">
                <a:srgbClr val="000000"/>
              </a:gs>
              <a:gs pos="100000">
                <a:schemeClr val="accent1">
                  <a:lumMod val="75000"/>
                </a:schemeClr>
              </a:gs>
            </a:gsLst>
            <a:lin ang="18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Rectangle 26">
            <a:extLst>
              <a:ext uri="{FF2B5EF4-FFF2-40B4-BE49-F238E27FC236}">
                <a16:creationId xmlns:a16="http://schemas.microsoft.com/office/drawing/2014/main" id="{D07DD2DE-F619-49DD-B5E7-03A290FF4ED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158495" y="2660473"/>
            <a:ext cx="4355594" cy="4038603"/>
          </a:xfrm>
          <a:prstGeom prst="rect">
            <a:avLst/>
          </a:prstGeom>
          <a:gradFill>
            <a:gsLst>
              <a:gs pos="0">
                <a:schemeClr val="accent1">
                  <a:alpha val="50000"/>
                </a:schemeClr>
              </a:gs>
              <a:gs pos="100000">
                <a:schemeClr val="accent1">
                  <a:lumMod val="50000"/>
                  <a:alpha val="0"/>
                </a:schemeClr>
              </a:gs>
            </a:gsLst>
            <a:lin ang="11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85149191-5F60-4A28-AAFF-039F96B0F3E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1180882" y="1638085"/>
            <a:ext cx="6857572" cy="3581401"/>
          </a:xfrm>
          <a:prstGeom prst="rect">
            <a:avLst/>
          </a:prstGeom>
          <a:gradFill>
            <a:gsLst>
              <a:gs pos="0">
                <a:srgbClr val="000000">
                  <a:alpha val="59000"/>
                </a:srgbClr>
              </a:gs>
              <a:gs pos="69000">
                <a:schemeClr val="accent1">
                  <a:alpha val="0"/>
                </a:scheme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Freeform: Shape 30">
            <a:extLst>
              <a:ext uri="{FF2B5EF4-FFF2-40B4-BE49-F238E27FC236}">
                <a16:creationId xmlns:a16="http://schemas.microsoft.com/office/drawing/2014/main" id="{F8260ED5-17F7-4158-B241-D51DD4CF1B7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6097846">
            <a:off x="-747355" y="1201312"/>
            <a:ext cx="4808302" cy="4088666"/>
          </a:xfrm>
          <a:custGeom>
            <a:avLst/>
            <a:gdLst>
              <a:gd name="connsiteX0" fmla="*/ 48844 w 4808302"/>
              <a:gd name="connsiteY0" fmla="*/ 2888671 h 4088666"/>
              <a:gd name="connsiteX1" fmla="*/ 0 w 4808302"/>
              <a:gd name="connsiteY1" fmla="*/ 2404151 h 4088666"/>
              <a:gd name="connsiteX2" fmla="*/ 2404151 w 4808302"/>
              <a:gd name="connsiteY2" fmla="*/ 0 h 4088666"/>
              <a:gd name="connsiteX3" fmla="*/ 4808302 w 4808302"/>
              <a:gd name="connsiteY3" fmla="*/ 2404151 h 4088666"/>
              <a:gd name="connsiteX4" fmla="*/ 4700216 w 4808302"/>
              <a:gd name="connsiteY4" fmla="*/ 3119072 h 4088666"/>
              <a:gd name="connsiteX5" fmla="*/ 4643143 w 4808302"/>
              <a:gd name="connsiteY5" fmla="*/ 3275009 h 4088666"/>
              <a:gd name="connsiteX6" fmla="*/ 690093 w 4808302"/>
              <a:gd name="connsiteY6" fmla="*/ 4088666 h 4088666"/>
              <a:gd name="connsiteX7" fmla="*/ 548991 w 4808302"/>
              <a:gd name="connsiteY7" fmla="*/ 3933414 h 4088666"/>
              <a:gd name="connsiteX8" fmla="*/ 48844 w 4808302"/>
              <a:gd name="connsiteY8" fmla="*/ 2888671 h 40886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08302" h="4088666">
                <a:moveTo>
                  <a:pt x="48844" y="2888671"/>
                </a:moveTo>
                <a:cubicBezTo>
                  <a:pt x="16818" y="2732167"/>
                  <a:pt x="0" y="2570123"/>
                  <a:pt x="0" y="2404151"/>
                </a:cubicBezTo>
                <a:cubicBezTo>
                  <a:pt x="0" y="1076375"/>
                  <a:pt x="1076375" y="0"/>
                  <a:pt x="2404151" y="0"/>
                </a:cubicBezTo>
                <a:cubicBezTo>
                  <a:pt x="3731927" y="0"/>
                  <a:pt x="4808302" y="1076375"/>
                  <a:pt x="4808302" y="2404151"/>
                </a:cubicBezTo>
                <a:cubicBezTo>
                  <a:pt x="4808302" y="2653109"/>
                  <a:pt x="4770461" y="2893229"/>
                  <a:pt x="4700216" y="3119072"/>
                </a:cubicBezTo>
                <a:lnTo>
                  <a:pt x="4643143" y="3275009"/>
                </a:lnTo>
                <a:lnTo>
                  <a:pt x="690093" y="4088666"/>
                </a:lnTo>
                <a:lnTo>
                  <a:pt x="548991" y="3933414"/>
                </a:lnTo>
                <a:cubicBezTo>
                  <a:pt x="304015" y="3636572"/>
                  <a:pt x="128908" y="3279932"/>
                  <a:pt x="48844" y="2888671"/>
                </a:cubicBezTo>
                <a:close/>
              </a:path>
            </a:pathLst>
          </a:custGeom>
          <a:gradFill>
            <a:gsLst>
              <a:gs pos="39000">
                <a:schemeClr val="accent1">
                  <a:lumMod val="60000"/>
                  <a:lumOff val="40000"/>
                  <a:alpha val="0"/>
                </a:schemeClr>
              </a:gs>
              <a:gs pos="100000">
                <a:schemeClr val="accent1">
                  <a:lumMod val="75000"/>
                  <a:alpha val="26000"/>
                </a:schemeClr>
              </a:gs>
            </a:gsLst>
            <a:lin ang="18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 name="Title 1">
            <a:extLst>
              <a:ext uri="{FF2B5EF4-FFF2-40B4-BE49-F238E27FC236}">
                <a16:creationId xmlns:a16="http://schemas.microsoft.com/office/drawing/2014/main" id="{2969C83D-C5BA-4A09-6B7F-C969B190F190}"/>
              </a:ext>
            </a:extLst>
          </p:cNvPr>
          <p:cNvSpPr>
            <a:spLocks noGrp="1"/>
          </p:cNvSpPr>
          <p:nvPr>
            <p:ph type="title"/>
          </p:nvPr>
        </p:nvSpPr>
        <p:spPr>
          <a:xfrm>
            <a:off x="660041" y="2767106"/>
            <a:ext cx="2880828" cy="3071906"/>
          </a:xfrm>
        </p:spPr>
        <p:txBody>
          <a:bodyPr vert="horz" lIns="91440" tIns="45720" rIns="91440" bIns="45720" rtlCol="0" anchor="t">
            <a:normAutofit/>
          </a:bodyPr>
          <a:lstStyle/>
          <a:p>
            <a:r>
              <a:rPr lang="en-US" sz="4000" kern="1200" dirty="0">
                <a:solidFill>
                  <a:srgbClr val="FFFFFF"/>
                </a:solidFill>
                <a:latin typeface="+mj-lt"/>
                <a:ea typeface="+mj-ea"/>
                <a:cs typeface="+mj-cs"/>
              </a:rPr>
              <a:t>NICE ICDs Secondary Prevention</a:t>
            </a:r>
          </a:p>
        </p:txBody>
      </p:sp>
      <p:sp>
        <p:nvSpPr>
          <p:cNvPr id="3" name="Text Placeholder 2">
            <a:extLst>
              <a:ext uri="{FF2B5EF4-FFF2-40B4-BE49-F238E27FC236}">
                <a16:creationId xmlns:a16="http://schemas.microsoft.com/office/drawing/2014/main" id="{88C57C10-80A1-6F7B-200C-6480083A1457}"/>
              </a:ext>
            </a:extLst>
          </p:cNvPr>
          <p:cNvSpPr>
            <a:spLocks noGrp="1"/>
          </p:cNvSpPr>
          <p:nvPr>
            <p:ph type="body" idx="1"/>
          </p:nvPr>
        </p:nvSpPr>
        <p:spPr>
          <a:xfrm>
            <a:off x="660042" y="806824"/>
            <a:ext cx="2919738" cy="1494117"/>
          </a:xfrm>
        </p:spPr>
        <p:txBody>
          <a:bodyPr vert="horz" lIns="91440" tIns="45720" rIns="91440" bIns="45720" rtlCol="0" anchor="b">
            <a:normAutofit/>
          </a:bodyPr>
          <a:lstStyle/>
          <a:p>
            <a:endParaRPr lang="en-US" sz="2000" kern="1200">
              <a:solidFill>
                <a:srgbClr val="FFFFFF"/>
              </a:solidFill>
              <a:latin typeface="+mn-lt"/>
              <a:ea typeface="+mn-ea"/>
              <a:cs typeface="+mn-cs"/>
            </a:endParaRPr>
          </a:p>
        </p:txBody>
      </p:sp>
      <p:pic>
        <p:nvPicPr>
          <p:cNvPr id="5" name="Picture 4">
            <a:extLst>
              <a:ext uri="{FF2B5EF4-FFF2-40B4-BE49-F238E27FC236}">
                <a16:creationId xmlns:a16="http://schemas.microsoft.com/office/drawing/2014/main" id="{312CB5F1-312C-D392-A867-61A546609833}"/>
              </a:ext>
            </a:extLst>
          </p:cNvPr>
          <p:cNvPicPr>
            <a:picLocks noChangeAspect="1"/>
          </p:cNvPicPr>
          <p:nvPr/>
        </p:nvPicPr>
        <p:blipFill>
          <a:blip r:embed="rId2"/>
          <a:stretch>
            <a:fillRect/>
          </a:stretch>
        </p:blipFill>
        <p:spPr>
          <a:xfrm>
            <a:off x="4502428" y="1514321"/>
            <a:ext cx="7225748" cy="3829357"/>
          </a:xfrm>
          <a:prstGeom prst="rect">
            <a:avLst/>
          </a:prstGeom>
        </p:spPr>
      </p:pic>
    </p:spTree>
    <p:extLst>
      <p:ext uri="{BB962C8B-B14F-4D97-AF65-F5344CB8AC3E}">
        <p14:creationId xmlns:p14="http://schemas.microsoft.com/office/powerpoint/2010/main" val="2597692463"/>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0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3" name="Rectangle 22">
            <a:extLst>
              <a:ext uri="{FF2B5EF4-FFF2-40B4-BE49-F238E27FC236}">
                <a16:creationId xmlns:a16="http://schemas.microsoft.com/office/drawing/2014/main" id="{A8384FB5-9ADC-4DDC-881B-597D56F5B1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91E5A9A7-95C6-4F4F-B00E-C82E07FE62E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7539" y="1417538"/>
            <a:ext cx="6875818" cy="4040744"/>
          </a:xfrm>
          <a:prstGeom prst="rect">
            <a:avLst/>
          </a:prstGeom>
          <a:gradFill>
            <a:gsLst>
              <a:gs pos="0">
                <a:srgbClr val="000000"/>
              </a:gs>
              <a:gs pos="100000">
                <a:schemeClr val="accent1">
                  <a:lumMod val="75000"/>
                </a:schemeClr>
              </a:gs>
            </a:gsLst>
            <a:lin ang="18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Rectangle 26">
            <a:extLst>
              <a:ext uri="{FF2B5EF4-FFF2-40B4-BE49-F238E27FC236}">
                <a16:creationId xmlns:a16="http://schemas.microsoft.com/office/drawing/2014/main" id="{D07DD2DE-F619-49DD-B5E7-03A290FF4ED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158495" y="2660473"/>
            <a:ext cx="4355594" cy="4038603"/>
          </a:xfrm>
          <a:prstGeom prst="rect">
            <a:avLst/>
          </a:prstGeom>
          <a:gradFill>
            <a:gsLst>
              <a:gs pos="0">
                <a:schemeClr val="accent1">
                  <a:alpha val="50000"/>
                </a:schemeClr>
              </a:gs>
              <a:gs pos="100000">
                <a:schemeClr val="accent1">
                  <a:lumMod val="50000"/>
                  <a:alpha val="0"/>
                </a:schemeClr>
              </a:gs>
            </a:gsLst>
            <a:lin ang="11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85149191-5F60-4A28-AAFF-039F96B0F3E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1180882" y="1638085"/>
            <a:ext cx="6857572" cy="3581401"/>
          </a:xfrm>
          <a:prstGeom prst="rect">
            <a:avLst/>
          </a:prstGeom>
          <a:gradFill>
            <a:gsLst>
              <a:gs pos="0">
                <a:srgbClr val="000000">
                  <a:alpha val="59000"/>
                </a:srgbClr>
              </a:gs>
              <a:gs pos="69000">
                <a:schemeClr val="accent1">
                  <a:alpha val="0"/>
                </a:scheme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Freeform: Shape 30">
            <a:extLst>
              <a:ext uri="{FF2B5EF4-FFF2-40B4-BE49-F238E27FC236}">
                <a16:creationId xmlns:a16="http://schemas.microsoft.com/office/drawing/2014/main" id="{F8260ED5-17F7-4158-B241-D51DD4CF1B7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6097846">
            <a:off x="-747355" y="1201312"/>
            <a:ext cx="4808302" cy="4088666"/>
          </a:xfrm>
          <a:custGeom>
            <a:avLst/>
            <a:gdLst>
              <a:gd name="connsiteX0" fmla="*/ 48844 w 4808302"/>
              <a:gd name="connsiteY0" fmla="*/ 2888671 h 4088666"/>
              <a:gd name="connsiteX1" fmla="*/ 0 w 4808302"/>
              <a:gd name="connsiteY1" fmla="*/ 2404151 h 4088666"/>
              <a:gd name="connsiteX2" fmla="*/ 2404151 w 4808302"/>
              <a:gd name="connsiteY2" fmla="*/ 0 h 4088666"/>
              <a:gd name="connsiteX3" fmla="*/ 4808302 w 4808302"/>
              <a:gd name="connsiteY3" fmla="*/ 2404151 h 4088666"/>
              <a:gd name="connsiteX4" fmla="*/ 4700216 w 4808302"/>
              <a:gd name="connsiteY4" fmla="*/ 3119072 h 4088666"/>
              <a:gd name="connsiteX5" fmla="*/ 4643143 w 4808302"/>
              <a:gd name="connsiteY5" fmla="*/ 3275009 h 4088666"/>
              <a:gd name="connsiteX6" fmla="*/ 690093 w 4808302"/>
              <a:gd name="connsiteY6" fmla="*/ 4088666 h 4088666"/>
              <a:gd name="connsiteX7" fmla="*/ 548991 w 4808302"/>
              <a:gd name="connsiteY7" fmla="*/ 3933414 h 4088666"/>
              <a:gd name="connsiteX8" fmla="*/ 48844 w 4808302"/>
              <a:gd name="connsiteY8" fmla="*/ 2888671 h 40886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08302" h="4088666">
                <a:moveTo>
                  <a:pt x="48844" y="2888671"/>
                </a:moveTo>
                <a:cubicBezTo>
                  <a:pt x="16818" y="2732167"/>
                  <a:pt x="0" y="2570123"/>
                  <a:pt x="0" y="2404151"/>
                </a:cubicBezTo>
                <a:cubicBezTo>
                  <a:pt x="0" y="1076375"/>
                  <a:pt x="1076375" y="0"/>
                  <a:pt x="2404151" y="0"/>
                </a:cubicBezTo>
                <a:cubicBezTo>
                  <a:pt x="3731927" y="0"/>
                  <a:pt x="4808302" y="1076375"/>
                  <a:pt x="4808302" y="2404151"/>
                </a:cubicBezTo>
                <a:cubicBezTo>
                  <a:pt x="4808302" y="2653109"/>
                  <a:pt x="4770461" y="2893229"/>
                  <a:pt x="4700216" y="3119072"/>
                </a:cubicBezTo>
                <a:lnTo>
                  <a:pt x="4643143" y="3275009"/>
                </a:lnTo>
                <a:lnTo>
                  <a:pt x="690093" y="4088666"/>
                </a:lnTo>
                <a:lnTo>
                  <a:pt x="548991" y="3933414"/>
                </a:lnTo>
                <a:cubicBezTo>
                  <a:pt x="304015" y="3636572"/>
                  <a:pt x="128908" y="3279932"/>
                  <a:pt x="48844" y="2888671"/>
                </a:cubicBezTo>
                <a:close/>
              </a:path>
            </a:pathLst>
          </a:custGeom>
          <a:gradFill>
            <a:gsLst>
              <a:gs pos="39000">
                <a:schemeClr val="accent1">
                  <a:lumMod val="60000"/>
                  <a:lumOff val="40000"/>
                  <a:alpha val="0"/>
                </a:schemeClr>
              </a:gs>
              <a:gs pos="100000">
                <a:schemeClr val="accent1">
                  <a:lumMod val="75000"/>
                  <a:alpha val="26000"/>
                </a:schemeClr>
              </a:gs>
            </a:gsLst>
            <a:lin ang="18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 name="Title 1">
            <a:extLst>
              <a:ext uri="{FF2B5EF4-FFF2-40B4-BE49-F238E27FC236}">
                <a16:creationId xmlns:a16="http://schemas.microsoft.com/office/drawing/2014/main" id="{450B72EF-1421-FDFA-F20B-5EB00AD433C0}"/>
              </a:ext>
            </a:extLst>
          </p:cNvPr>
          <p:cNvSpPr>
            <a:spLocks noGrp="1"/>
          </p:cNvSpPr>
          <p:nvPr>
            <p:ph type="title"/>
          </p:nvPr>
        </p:nvSpPr>
        <p:spPr>
          <a:xfrm>
            <a:off x="660041" y="2767106"/>
            <a:ext cx="2880828" cy="3071906"/>
          </a:xfrm>
        </p:spPr>
        <p:txBody>
          <a:bodyPr vert="horz" lIns="91440" tIns="45720" rIns="91440" bIns="45720" rtlCol="0" anchor="t">
            <a:normAutofit/>
          </a:bodyPr>
          <a:lstStyle/>
          <a:p>
            <a:r>
              <a:rPr lang="en-US" sz="4000" kern="1200" dirty="0">
                <a:solidFill>
                  <a:srgbClr val="FFFFFF"/>
                </a:solidFill>
                <a:latin typeface="+mj-lt"/>
                <a:ea typeface="+mj-ea"/>
                <a:cs typeface="+mj-cs"/>
              </a:rPr>
              <a:t>NICE Compliance –</a:t>
            </a:r>
            <a:r>
              <a:rPr lang="en-US" sz="4000" dirty="0">
                <a:solidFill>
                  <a:srgbClr val="FFFFFF"/>
                </a:solidFill>
              </a:rPr>
              <a:t> </a:t>
            </a:r>
            <a:r>
              <a:rPr lang="en-US" sz="4000" kern="1200" dirty="0">
                <a:solidFill>
                  <a:srgbClr val="FFFFFF"/>
                </a:solidFill>
                <a:latin typeface="+mj-lt"/>
                <a:ea typeface="+mj-ea"/>
                <a:cs typeface="+mj-cs"/>
              </a:rPr>
              <a:t>Appropriate ICD Type</a:t>
            </a:r>
          </a:p>
        </p:txBody>
      </p:sp>
      <p:sp>
        <p:nvSpPr>
          <p:cNvPr id="3" name="Text Placeholder 2">
            <a:extLst>
              <a:ext uri="{FF2B5EF4-FFF2-40B4-BE49-F238E27FC236}">
                <a16:creationId xmlns:a16="http://schemas.microsoft.com/office/drawing/2014/main" id="{82C14C31-21F5-7DAE-5C80-5280EA86A321}"/>
              </a:ext>
            </a:extLst>
          </p:cNvPr>
          <p:cNvSpPr>
            <a:spLocks noGrp="1"/>
          </p:cNvSpPr>
          <p:nvPr>
            <p:ph type="body" idx="1"/>
          </p:nvPr>
        </p:nvSpPr>
        <p:spPr>
          <a:xfrm>
            <a:off x="660042" y="806824"/>
            <a:ext cx="2919738" cy="1494117"/>
          </a:xfrm>
        </p:spPr>
        <p:txBody>
          <a:bodyPr vert="horz" lIns="91440" tIns="45720" rIns="91440" bIns="45720" rtlCol="0" anchor="b">
            <a:normAutofit/>
          </a:bodyPr>
          <a:lstStyle/>
          <a:p>
            <a:endParaRPr lang="en-US" sz="2000" kern="1200">
              <a:solidFill>
                <a:srgbClr val="FFFFFF"/>
              </a:solidFill>
              <a:latin typeface="+mn-lt"/>
              <a:ea typeface="+mn-ea"/>
              <a:cs typeface="+mn-cs"/>
            </a:endParaRPr>
          </a:p>
        </p:txBody>
      </p:sp>
      <p:pic>
        <p:nvPicPr>
          <p:cNvPr id="5" name="Picture 4" descr="Chart, bar chart&#10;&#10;Description automatically generated">
            <a:extLst>
              <a:ext uri="{FF2B5EF4-FFF2-40B4-BE49-F238E27FC236}">
                <a16:creationId xmlns:a16="http://schemas.microsoft.com/office/drawing/2014/main" id="{1D630287-41A8-1913-A6F2-A973DF8ADB20}"/>
              </a:ext>
            </a:extLst>
          </p:cNvPr>
          <p:cNvPicPr>
            <a:picLocks noChangeAspect="1"/>
          </p:cNvPicPr>
          <p:nvPr/>
        </p:nvPicPr>
        <p:blipFill>
          <a:blip r:embed="rId2"/>
          <a:stretch>
            <a:fillRect/>
          </a:stretch>
        </p:blipFill>
        <p:spPr>
          <a:xfrm>
            <a:off x="4502428" y="1020417"/>
            <a:ext cx="7225748" cy="4817165"/>
          </a:xfrm>
          <a:prstGeom prst="rect">
            <a:avLst/>
          </a:prstGeom>
        </p:spPr>
      </p:pic>
    </p:spTree>
    <p:extLst>
      <p:ext uri="{BB962C8B-B14F-4D97-AF65-F5344CB8AC3E}">
        <p14:creationId xmlns:p14="http://schemas.microsoft.com/office/powerpoint/2010/main" val="3936384819"/>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0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2" name="Rectangle 31">
            <a:extLst>
              <a:ext uri="{FF2B5EF4-FFF2-40B4-BE49-F238E27FC236}">
                <a16:creationId xmlns:a16="http://schemas.microsoft.com/office/drawing/2014/main" id="{DA9C8D46-54D8-4DF1-99A2-E651C7B132F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9715DAF0-AE1B-46C9-8A6B-DB2AA05AB91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1" y="0"/>
            <a:ext cx="12191999" cy="6858000"/>
          </a:xfrm>
          <a:prstGeom prst="rect">
            <a:avLst/>
          </a:prstGeom>
          <a:gradFill>
            <a:gsLst>
              <a:gs pos="0">
                <a:schemeClr val="accent1">
                  <a:lumMod val="50000"/>
                </a:schemeClr>
              </a:gs>
              <a:gs pos="100000">
                <a:srgbClr val="000000"/>
              </a:gs>
            </a:gsLst>
            <a:lin ang="9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Freeform: Shape 35">
            <a:extLst>
              <a:ext uri="{FF2B5EF4-FFF2-40B4-BE49-F238E27FC236}">
                <a16:creationId xmlns:a16="http://schemas.microsoft.com/office/drawing/2014/main" id="{DE12BF4D-F47A-41C1-85FC-652E412D3B4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3988591">
            <a:off x="7897613" y="684022"/>
            <a:ext cx="5330585" cy="5218721"/>
          </a:xfrm>
          <a:custGeom>
            <a:avLst/>
            <a:gdLst>
              <a:gd name="connsiteX0" fmla="*/ 4721855 w 5330585"/>
              <a:gd name="connsiteY0" fmla="*/ 4361426 h 5218721"/>
              <a:gd name="connsiteX1" fmla="*/ 3457542 w 5330585"/>
              <a:gd name="connsiteY1" fmla="*/ 5211667 h 5218721"/>
              <a:gd name="connsiteX2" fmla="*/ 3430109 w 5330585"/>
              <a:gd name="connsiteY2" fmla="*/ 5218721 h 5218721"/>
              <a:gd name="connsiteX3" fmla="*/ 0 w 5330585"/>
              <a:gd name="connsiteY3" fmla="*/ 2647363 h 5218721"/>
              <a:gd name="connsiteX4" fmla="*/ 12834 w 5330585"/>
              <a:gd name="connsiteY4" fmla="*/ 2393199 h 5218721"/>
              <a:gd name="connsiteX5" fmla="*/ 2664828 w 5330585"/>
              <a:gd name="connsiteY5" fmla="*/ 0 h 5218721"/>
              <a:gd name="connsiteX6" fmla="*/ 5330585 w 5330585"/>
              <a:gd name="connsiteY6" fmla="*/ 2665757 h 5218721"/>
              <a:gd name="connsiteX7" fmla="*/ 4721855 w 5330585"/>
              <a:gd name="connsiteY7" fmla="*/ 4361426 h 52187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330585" h="5218721">
                <a:moveTo>
                  <a:pt x="4721855" y="4361426"/>
                </a:moveTo>
                <a:cubicBezTo>
                  <a:pt x="4395896" y="4756397"/>
                  <a:pt x="3958379" y="5055891"/>
                  <a:pt x="3457542" y="5211667"/>
                </a:cubicBezTo>
                <a:lnTo>
                  <a:pt x="3430109" y="5218721"/>
                </a:lnTo>
                <a:lnTo>
                  <a:pt x="0" y="2647363"/>
                </a:lnTo>
                <a:lnTo>
                  <a:pt x="12834" y="2393199"/>
                </a:lnTo>
                <a:cubicBezTo>
                  <a:pt x="149347" y="1048975"/>
                  <a:pt x="1284587" y="0"/>
                  <a:pt x="2664828" y="0"/>
                </a:cubicBezTo>
                <a:cubicBezTo>
                  <a:pt x="4137085" y="0"/>
                  <a:pt x="5330585" y="1193500"/>
                  <a:pt x="5330585" y="2665757"/>
                </a:cubicBezTo>
                <a:cubicBezTo>
                  <a:pt x="5330585" y="3309870"/>
                  <a:pt x="5102142" y="3900626"/>
                  <a:pt x="4721855" y="4361426"/>
                </a:cubicBezTo>
                <a:close/>
              </a:path>
            </a:pathLst>
          </a:custGeom>
          <a:gradFill>
            <a:gsLst>
              <a:gs pos="16000">
                <a:srgbClr val="000000">
                  <a:alpha val="41000"/>
                </a:srgbClr>
              </a:gs>
              <a:gs pos="85000">
                <a:schemeClr val="accent1">
                  <a:alpha val="25000"/>
                </a:schemeClr>
              </a:gs>
            </a:gsLst>
            <a:lin ang="14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38" name="Rectangle 37">
            <a:extLst>
              <a:ext uri="{FF2B5EF4-FFF2-40B4-BE49-F238E27FC236}">
                <a16:creationId xmlns:a16="http://schemas.microsoft.com/office/drawing/2014/main" id="{AAF055B3-1F95-4ABA-BFE4-A58320A820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0" y="0"/>
            <a:ext cx="12165981" cy="4480890"/>
          </a:xfrm>
          <a:prstGeom prst="rect">
            <a:avLst/>
          </a:prstGeom>
          <a:gradFill>
            <a:gsLst>
              <a:gs pos="0">
                <a:schemeClr val="accent1">
                  <a:lumMod val="75000"/>
                  <a:alpha val="50000"/>
                </a:schemeClr>
              </a:gs>
              <a:gs pos="99000">
                <a:srgbClr val="000000">
                  <a:alpha val="34000"/>
                </a:srgbClr>
              </a:gs>
            </a:gsLst>
            <a:lin ang="15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65FBF53F-BBBA-4974-AD72-0E8CD294E50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12622" y="-2"/>
            <a:ext cx="12179371" cy="6400796"/>
          </a:xfrm>
          <a:prstGeom prst="rect">
            <a:avLst/>
          </a:prstGeom>
          <a:gradFill>
            <a:gsLst>
              <a:gs pos="45000">
                <a:schemeClr val="accent1">
                  <a:lumMod val="75000"/>
                  <a:alpha val="0"/>
                </a:schemeClr>
              </a:gs>
              <a:gs pos="99000">
                <a:srgbClr val="000000">
                  <a:alpha val="68000"/>
                </a:srgb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C2F8344-4252-D995-EC3D-6FBD20ABDAB0}"/>
              </a:ext>
            </a:extLst>
          </p:cNvPr>
          <p:cNvSpPr>
            <a:spLocks noGrp="1"/>
          </p:cNvSpPr>
          <p:nvPr>
            <p:ph type="title"/>
          </p:nvPr>
        </p:nvSpPr>
        <p:spPr>
          <a:xfrm>
            <a:off x="4221803" y="1201002"/>
            <a:ext cx="7208197" cy="2779619"/>
          </a:xfrm>
        </p:spPr>
        <p:txBody>
          <a:bodyPr vert="horz" lIns="91440" tIns="45720" rIns="91440" bIns="45720" rtlCol="0" anchor="b">
            <a:normAutofit/>
          </a:bodyPr>
          <a:lstStyle/>
          <a:p>
            <a:r>
              <a:rPr lang="en-US" sz="4800" kern="1200" dirty="0">
                <a:solidFill>
                  <a:srgbClr val="FFFFFF"/>
                </a:solidFill>
                <a:latin typeface="+mj-lt"/>
                <a:ea typeface="+mj-ea"/>
                <a:cs typeface="+mj-cs"/>
              </a:rPr>
              <a:t>Re-intervention rates</a:t>
            </a:r>
          </a:p>
        </p:txBody>
      </p:sp>
      <p:sp>
        <p:nvSpPr>
          <p:cNvPr id="42" name="Rectangle 41">
            <a:extLst>
              <a:ext uri="{FF2B5EF4-FFF2-40B4-BE49-F238E27FC236}">
                <a16:creationId xmlns:a16="http://schemas.microsoft.com/office/drawing/2014/main" id="{5A2875D7-3769-4291-959E-9FAD764A760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32461" y="0"/>
            <a:ext cx="3214360" cy="6858000"/>
          </a:xfrm>
          <a:prstGeom prst="rect">
            <a:avLst/>
          </a:prstGeom>
          <a:gradFill>
            <a:gsLst>
              <a:gs pos="0">
                <a:srgbClr val="000000">
                  <a:alpha val="41000"/>
                </a:srgbClr>
              </a:gs>
              <a:gs pos="86000">
                <a:schemeClr val="accent1">
                  <a:alpha val="3000"/>
                </a:schemeClr>
              </a:gs>
            </a:gsLst>
            <a:lin ang="2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TextBox 2">
            <a:extLst>
              <a:ext uri="{FF2B5EF4-FFF2-40B4-BE49-F238E27FC236}">
                <a16:creationId xmlns:a16="http://schemas.microsoft.com/office/drawing/2014/main" id="{293F4869-96E9-D85B-BF94-3C07221E91BD}"/>
              </a:ext>
            </a:extLst>
          </p:cNvPr>
          <p:cNvSpPr txBox="1"/>
          <p:nvPr/>
        </p:nvSpPr>
        <p:spPr>
          <a:xfrm>
            <a:off x="4224670" y="4175051"/>
            <a:ext cx="5337544" cy="369332"/>
          </a:xfrm>
          <a:prstGeom prst="rect">
            <a:avLst/>
          </a:prstGeom>
          <a:noFill/>
        </p:spPr>
        <p:txBody>
          <a:bodyPr wrap="square" rtlCol="0">
            <a:spAutoFit/>
          </a:bodyPr>
          <a:lstStyle/>
          <a:p>
            <a:r>
              <a:rPr lang="en-GB" dirty="0">
                <a:solidFill>
                  <a:schemeClr val="bg1"/>
                </a:solidFill>
              </a:rPr>
              <a:t>1</a:t>
            </a:r>
            <a:r>
              <a:rPr lang="en-GB" baseline="30000" dirty="0">
                <a:solidFill>
                  <a:schemeClr val="bg1"/>
                </a:solidFill>
              </a:rPr>
              <a:t>st</a:t>
            </a:r>
            <a:r>
              <a:rPr lang="en-GB" dirty="0">
                <a:solidFill>
                  <a:schemeClr val="bg1"/>
                </a:solidFill>
              </a:rPr>
              <a:t> implant only</a:t>
            </a:r>
          </a:p>
        </p:txBody>
      </p:sp>
    </p:spTree>
    <p:extLst>
      <p:ext uri="{BB962C8B-B14F-4D97-AF65-F5344CB8AC3E}">
        <p14:creationId xmlns:p14="http://schemas.microsoft.com/office/powerpoint/2010/main" val="16771862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3" name="Rectangle 22">
            <a:extLst>
              <a:ext uri="{FF2B5EF4-FFF2-40B4-BE49-F238E27FC236}">
                <a16:creationId xmlns:a16="http://schemas.microsoft.com/office/drawing/2014/main" id="{A8384FB5-9ADC-4DDC-881B-597D56F5B1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91E5A9A7-95C6-4F4F-B00E-C82E07FE62E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7539" y="1417538"/>
            <a:ext cx="6875818" cy="4040744"/>
          </a:xfrm>
          <a:prstGeom prst="rect">
            <a:avLst/>
          </a:prstGeom>
          <a:gradFill>
            <a:gsLst>
              <a:gs pos="0">
                <a:srgbClr val="000000"/>
              </a:gs>
              <a:gs pos="100000">
                <a:schemeClr val="accent1">
                  <a:lumMod val="75000"/>
                </a:schemeClr>
              </a:gs>
            </a:gsLst>
            <a:lin ang="18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Rectangle 26">
            <a:extLst>
              <a:ext uri="{FF2B5EF4-FFF2-40B4-BE49-F238E27FC236}">
                <a16:creationId xmlns:a16="http://schemas.microsoft.com/office/drawing/2014/main" id="{D07DD2DE-F619-49DD-B5E7-03A290FF4ED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158495" y="2660473"/>
            <a:ext cx="4355594" cy="4038603"/>
          </a:xfrm>
          <a:prstGeom prst="rect">
            <a:avLst/>
          </a:prstGeom>
          <a:gradFill>
            <a:gsLst>
              <a:gs pos="0">
                <a:schemeClr val="accent1">
                  <a:alpha val="50000"/>
                </a:schemeClr>
              </a:gs>
              <a:gs pos="100000">
                <a:schemeClr val="accent1">
                  <a:lumMod val="50000"/>
                  <a:alpha val="0"/>
                </a:schemeClr>
              </a:gs>
            </a:gsLst>
            <a:lin ang="11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85149191-5F60-4A28-AAFF-039F96B0F3E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1180882" y="1638085"/>
            <a:ext cx="6857572" cy="3581401"/>
          </a:xfrm>
          <a:prstGeom prst="rect">
            <a:avLst/>
          </a:prstGeom>
          <a:gradFill>
            <a:gsLst>
              <a:gs pos="0">
                <a:srgbClr val="000000">
                  <a:alpha val="59000"/>
                </a:srgbClr>
              </a:gs>
              <a:gs pos="69000">
                <a:schemeClr val="accent1">
                  <a:alpha val="0"/>
                </a:scheme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Freeform: Shape 30">
            <a:extLst>
              <a:ext uri="{FF2B5EF4-FFF2-40B4-BE49-F238E27FC236}">
                <a16:creationId xmlns:a16="http://schemas.microsoft.com/office/drawing/2014/main" id="{F8260ED5-17F7-4158-B241-D51DD4CF1B7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6097846">
            <a:off x="-747355" y="1201312"/>
            <a:ext cx="4808302" cy="4088666"/>
          </a:xfrm>
          <a:custGeom>
            <a:avLst/>
            <a:gdLst>
              <a:gd name="connsiteX0" fmla="*/ 48844 w 4808302"/>
              <a:gd name="connsiteY0" fmla="*/ 2888671 h 4088666"/>
              <a:gd name="connsiteX1" fmla="*/ 0 w 4808302"/>
              <a:gd name="connsiteY1" fmla="*/ 2404151 h 4088666"/>
              <a:gd name="connsiteX2" fmla="*/ 2404151 w 4808302"/>
              <a:gd name="connsiteY2" fmla="*/ 0 h 4088666"/>
              <a:gd name="connsiteX3" fmla="*/ 4808302 w 4808302"/>
              <a:gd name="connsiteY3" fmla="*/ 2404151 h 4088666"/>
              <a:gd name="connsiteX4" fmla="*/ 4700216 w 4808302"/>
              <a:gd name="connsiteY4" fmla="*/ 3119072 h 4088666"/>
              <a:gd name="connsiteX5" fmla="*/ 4643143 w 4808302"/>
              <a:gd name="connsiteY5" fmla="*/ 3275009 h 4088666"/>
              <a:gd name="connsiteX6" fmla="*/ 690093 w 4808302"/>
              <a:gd name="connsiteY6" fmla="*/ 4088666 h 4088666"/>
              <a:gd name="connsiteX7" fmla="*/ 548991 w 4808302"/>
              <a:gd name="connsiteY7" fmla="*/ 3933414 h 4088666"/>
              <a:gd name="connsiteX8" fmla="*/ 48844 w 4808302"/>
              <a:gd name="connsiteY8" fmla="*/ 2888671 h 40886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08302" h="4088666">
                <a:moveTo>
                  <a:pt x="48844" y="2888671"/>
                </a:moveTo>
                <a:cubicBezTo>
                  <a:pt x="16818" y="2732167"/>
                  <a:pt x="0" y="2570123"/>
                  <a:pt x="0" y="2404151"/>
                </a:cubicBezTo>
                <a:cubicBezTo>
                  <a:pt x="0" y="1076375"/>
                  <a:pt x="1076375" y="0"/>
                  <a:pt x="2404151" y="0"/>
                </a:cubicBezTo>
                <a:cubicBezTo>
                  <a:pt x="3731927" y="0"/>
                  <a:pt x="4808302" y="1076375"/>
                  <a:pt x="4808302" y="2404151"/>
                </a:cubicBezTo>
                <a:cubicBezTo>
                  <a:pt x="4808302" y="2653109"/>
                  <a:pt x="4770461" y="2893229"/>
                  <a:pt x="4700216" y="3119072"/>
                </a:cubicBezTo>
                <a:lnTo>
                  <a:pt x="4643143" y="3275009"/>
                </a:lnTo>
                <a:lnTo>
                  <a:pt x="690093" y="4088666"/>
                </a:lnTo>
                <a:lnTo>
                  <a:pt x="548991" y="3933414"/>
                </a:lnTo>
                <a:cubicBezTo>
                  <a:pt x="304015" y="3636572"/>
                  <a:pt x="128908" y="3279932"/>
                  <a:pt x="48844" y="2888671"/>
                </a:cubicBezTo>
                <a:close/>
              </a:path>
            </a:pathLst>
          </a:custGeom>
          <a:gradFill>
            <a:gsLst>
              <a:gs pos="39000">
                <a:schemeClr val="accent1">
                  <a:lumMod val="60000"/>
                  <a:lumOff val="40000"/>
                  <a:alpha val="0"/>
                </a:schemeClr>
              </a:gs>
              <a:gs pos="100000">
                <a:schemeClr val="accent1">
                  <a:lumMod val="75000"/>
                  <a:alpha val="26000"/>
                </a:schemeClr>
              </a:gs>
            </a:gsLst>
            <a:lin ang="18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 name="Title 1">
            <a:extLst>
              <a:ext uri="{FF2B5EF4-FFF2-40B4-BE49-F238E27FC236}">
                <a16:creationId xmlns:a16="http://schemas.microsoft.com/office/drawing/2014/main" id="{F0EB8CFE-1E16-B809-0EE4-609F3DAE24B2}"/>
              </a:ext>
            </a:extLst>
          </p:cNvPr>
          <p:cNvSpPr>
            <a:spLocks noGrp="1"/>
          </p:cNvSpPr>
          <p:nvPr>
            <p:ph type="title"/>
          </p:nvPr>
        </p:nvSpPr>
        <p:spPr>
          <a:xfrm>
            <a:off x="660041" y="2767106"/>
            <a:ext cx="2880828" cy="3071906"/>
          </a:xfrm>
        </p:spPr>
        <p:txBody>
          <a:bodyPr vert="horz" lIns="91440" tIns="45720" rIns="91440" bIns="45720" rtlCol="0" anchor="t">
            <a:normAutofit/>
          </a:bodyPr>
          <a:lstStyle/>
          <a:p>
            <a:r>
              <a:rPr lang="en-US" sz="3400" kern="1200" dirty="0">
                <a:solidFill>
                  <a:srgbClr val="FFFFFF"/>
                </a:solidFill>
                <a:latin typeface="+mj-lt"/>
                <a:ea typeface="+mj-ea"/>
                <a:cs typeface="+mj-cs"/>
              </a:rPr>
              <a:t>Reintervention rates - devices</a:t>
            </a:r>
          </a:p>
        </p:txBody>
      </p:sp>
      <p:sp>
        <p:nvSpPr>
          <p:cNvPr id="3" name="Text Placeholder 2">
            <a:extLst>
              <a:ext uri="{FF2B5EF4-FFF2-40B4-BE49-F238E27FC236}">
                <a16:creationId xmlns:a16="http://schemas.microsoft.com/office/drawing/2014/main" id="{B8AF5683-22B1-8A7D-68A6-CCD6D6B6310D}"/>
              </a:ext>
            </a:extLst>
          </p:cNvPr>
          <p:cNvSpPr>
            <a:spLocks noGrp="1"/>
          </p:cNvSpPr>
          <p:nvPr>
            <p:ph type="body" idx="1"/>
          </p:nvPr>
        </p:nvSpPr>
        <p:spPr>
          <a:xfrm>
            <a:off x="660042" y="806824"/>
            <a:ext cx="2919738" cy="1494117"/>
          </a:xfrm>
        </p:spPr>
        <p:txBody>
          <a:bodyPr vert="horz" lIns="91440" tIns="45720" rIns="91440" bIns="45720" rtlCol="0" anchor="b">
            <a:normAutofit/>
          </a:bodyPr>
          <a:lstStyle/>
          <a:p>
            <a:endParaRPr lang="en-US" sz="2000" kern="1200" dirty="0">
              <a:solidFill>
                <a:srgbClr val="FFFFFF"/>
              </a:solidFill>
              <a:latin typeface="+mn-lt"/>
              <a:ea typeface="+mn-ea"/>
              <a:cs typeface="+mn-cs"/>
            </a:endParaRPr>
          </a:p>
        </p:txBody>
      </p:sp>
      <p:pic>
        <p:nvPicPr>
          <p:cNvPr id="5" name="Picture 4">
            <a:extLst>
              <a:ext uri="{FF2B5EF4-FFF2-40B4-BE49-F238E27FC236}">
                <a16:creationId xmlns:a16="http://schemas.microsoft.com/office/drawing/2014/main" id="{4F3F7501-ECDD-AF70-F37F-D7051340F798}"/>
              </a:ext>
            </a:extLst>
          </p:cNvPr>
          <p:cNvPicPr>
            <a:picLocks noChangeAspect="1"/>
          </p:cNvPicPr>
          <p:nvPr/>
        </p:nvPicPr>
        <p:blipFill>
          <a:blip r:embed="rId2"/>
          <a:stretch>
            <a:fillRect/>
          </a:stretch>
        </p:blipFill>
        <p:spPr>
          <a:xfrm>
            <a:off x="4502428" y="1537924"/>
            <a:ext cx="7225748" cy="3782151"/>
          </a:xfrm>
          <a:prstGeom prst="rect">
            <a:avLst/>
          </a:prstGeom>
        </p:spPr>
      </p:pic>
    </p:spTree>
    <p:extLst>
      <p:ext uri="{BB962C8B-B14F-4D97-AF65-F5344CB8AC3E}">
        <p14:creationId xmlns:p14="http://schemas.microsoft.com/office/powerpoint/2010/main" val="1557169660"/>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0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9" name="Rectangle 18">
            <a:extLst>
              <a:ext uri="{FF2B5EF4-FFF2-40B4-BE49-F238E27FC236}">
                <a16:creationId xmlns:a16="http://schemas.microsoft.com/office/drawing/2014/main" id="{979E27D9-03C7-44E2-9FF8-15D0C8506A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508AF10B-F186-0674-2D0A-9334C361C720}"/>
              </a:ext>
            </a:extLst>
          </p:cNvPr>
          <p:cNvSpPr>
            <a:spLocks noGrp="1"/>
          </p:cNvSpPr>
          <p:nvPr>
            <p:ph type="title"/>
          </p:nvPr>
        </p:nvSpPr>
        <p:spPr>
          <a:xfrm>
            <a:off x="1136397" y="502021"/>
            <a:ext cx="4959603" cy="1642969"/>
          </a:xfrm>
        </p:spPr>
        <p:txBody>
          <a:bodyPr anchor="b">
            <a:normAutofit/>
          </a:bodyPr>
          <a:lstStyle/>
          <a:p>
            <a:r>
              <a:rPr lang="en-GB" sz="4000"/>
              <a:t>Legend - Explanation</a:t>
            </a:r>
          </a:p>
        </p:txBody>
      </p:sp>
      <p:sp>
        <p:nvSpPr>
          <p:cNvPr id="9" name="Content Placeholder 8">
            <a:extLst>
              <a:ext uri="{FF2B5EF4-FFF2-40B4-BE49-F238E27FC236}">
                <a16:creationId xmlns:a16="http://schemas.microsoft.com/office/drawing/2014/main" id="{470A056F-7CE4-EA5D-AF96-42B492D41E8C}"/>
              </a:ext>
            </a:extLst>
          </p:cNvPr>
          <p:cNvSpPr>
            <a:spLocks noGrp="1"/>
          </p:cNvSpPr>
          <p:nvPr>
            <p:ph idx="1"/>
          </p:nvPr>
        </p:nvSpPr>
        <p:spPr>
          <a:xfrm>
            <a:off x="1136398" y="2418408"/>
            <a:ext cx="4721478" cy="3522569"/>
          </a:xfrm>
        </p:spPr>
        <p:txBody>
          <a:bodyPr anchor="t">
            <a:normAutofit lnSpcReduction="10000"/>
          </a:bodyPr>
          <a:lstStyle/>
          <a:p>
            <a:r>
              <a:rPr lang="en-US" sz="1700" dirty="0"/>
              <a:t>The red diamonds represent hospitals with less than 90% complete NHS numbers in 2020/21 and 21/22 for 1-year re-intervention and  2019/20, 2020/21 and 21/22 for 2-year re-intervention.</a:t>
            </a:r>
          </a:p>
          <a:p>
            <a:r>
              <a:rPr lang="en-US" sz="1700" dirty="0"/>
              <a:t>The blue diamonds represent Hospitals with at least 90% complete NHS numbers in 2020/21 and 21/22 for 1-year re-intervention and  2019/20, 2020/21 and 21/22 for 2-year re-intervention.</a:t>
            </a:r>
          </a:p>
          <a:p>
            <a:r>
              <a:rPr lang="en-US" sz="1700" dirty="0"/>
              <a:t>The horizontal blue line is the mean. </a:t>
            </a:r>
          </a:p>
          <a:p>
            <a:r>
              <a:rPr lang="en-US" sz="1700" dirty="0"/>
              <a:t>The dotted blue line is the 95% CI. </a:t>
            </a:r>
          </a:p>
          <a:p>
            <a:r>
              <a:rPr lang="en-US" sz="1700" dirty="0"/>
              <a:t>The red line is the 99% CI.</a:t>
            </a:r>
          </a:p>
        </p:txBody>
      </p:sp>
      <p:pic>
        <p:nvPicPr>
          <p:cNvPr id="5" name="Content Placeholder 4" descr="Chart, line chart&#10;&#10;Description automatically generated">
            <a:extLst>
              <a:ext uri="{FF2B5EF4-FFF2-40B4-BE49-F238E27FC236}">
                <a16:creationId xmlns:a16="http://schemas.microsoft.com/office/drawing/2014/main" id="{62EDFAE3-BF10-C9C4-827B-1A901490E99A}"/>
              </a:ext>
            </a:extLst>
          </p:cNvPr>
          <p:cNvPicPr>
            <a:picLocks noChangeAspect="1"/>
          </p:cNvPicPr>
          <p:nvPr/>
        </p:nvPicPr>
        <p:blipFill>
          <a:blip r:embed="rId3"/>
          <a:stretch>
            <a:fillRect/>
          </a:stretch>
        </p:blipFill>
        <p:spPr>
          <a:xfrm>
            <a:off x="6334126" y="1488446"/>
            <a:ext cx="5379339" cy="3586225"/>
          </a:xfrm>
          <a:prstGeom prst="rect">
            <a:avLst/>
          </a:prstGeom>
        </p:spPr>
      </p:pic>
      <p:sp>
        <p:nvSpPr>
          <p:cNvPr id="21" name="Rectangle 20">
            <a:extLst>
              <a:ext uri="{FF2B5EF4-FFF2-40B4-BE49-F238E27FC236}">
                <a16:creationId xmlns:a16="http://schemas.microsoft.com/office/drawing/2014/main" id="{EEBF1590-3B36-48EE-A89D-3B6F3CB256A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0" y="6400799"/>
            <a:ext cx="12192000" cy="456773"/>
          </a:xfrm>
          <a:prstGeom prst="rect">
            <a:avLst/>
          </a:prstGeom>
          <a:gradFill>
            <a:gsLst>
              <a:gs pos="0">
                <a:schemeClr val="accent1"/>
              </a:gs>
              <a:gs pos="78000">
                <a:srgbClr val="000000"/>
              </a:gs>
            </a:gsLst>
            <a:lin ang="2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AC8F6C8C-AB5A-4548-942D-E3FD40ACBC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038600" y="6400799"/>
            <a:ext cx="8153398" cy="456772"/>
          </a:xfrm>
          <a:prstGeom prst="rect">
            <a:avLst/>
          </a:prstGeom>
          <a:gradFill>
            <a:gsLst>
              <a:gs pos="0">
                <a:srgbClr val="000000">
                  <a:alpha val="63000"/>
                </a:srgbClr>
              </a:gs>
              <a:gs pos="100000">
                <a:schemeClr val="accent1">
                  <a:lumMod val="7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614917"/>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0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5" name="Rectangle 34">
            <a:extLst>
              <a:ext uri="{FF2B5EF4-FFF2-40B4-BE49-F238E27FC236}">
                <a16:creationId xmlns:a16="http://schemas.microsoft.com/office/drawing/2014/main" id="{A8384FB5-9ADC-4DDC-881B-597D56F5B1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36">
            <a:extLst>
              <a:ext uri="{FF2B5EF4-FFF2-40B4-BE49-F238E27FC236}">
                <a16:creationId xmlns:a16="http://schemas.microsoft.com/office/drawing/2014/main" id="{91E5A9A7-95C6-4F4F-B00E-C82E07FE62E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7539" y="1417538"/>
            <a:ext cx="6875818" cy="4040744"/>
          </a:xfrm>
          <a:prstGeom prst="rect">
            <a:avLst/>
          </a:prstGeom>
          <a:gradFill>
            <a:gsLst>
              <a:gs pos="0">
                <a:srgbClr val="000000"/>
              </a:gs>
              <a:gs pos="100000">
                <a:schemeClr val="accent1">
                  <a:lumMod val="75000"/>
                </a:schemeClr>
              </a:gs>
            </a:gsLst>
            <a:lin ang="18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9" name="Rectangle 38">
            <a:extLst>
              <a:ext uri="{FF2B5EF4-FFF2-40B4-BE49-F238E27FC236}">
                <a16:creationId xmlns:a16="http://schemas.microsoft.com/office/drawing/2014/main" id="{D07DD2DE-F619-49DD-B5E7-03A290FF4ED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158495" y="2660473"/>
            <a:ext cx="4355594" cy="4038603"/>
          </a:xfrm>
          <a:prstGeom prst="rect">
            <a:avLst/>
          </a:prstGeom>
          <a:gradFill>
            <a:gsLst>
              <a:gs pos="0">
                <a:schemeClr val="accent1">
                  <a:alpha val="50000"/>
                </a:schemeClr>
              </a:gs>
              <a:gs pos="100000">
                <a:schemeClr val="accent1">
                  <a:lumMod val="50000"/>
                  <a:alpha val="0"/>
                </a:schemeClr>
              </a:gs>
            </a:gsLst>
            <a:lin ang="11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Rectangle 40">
            <a:extLst>
              <a:ext uri="{FF2B5EF4-FFF2-40B4-BE49-F238E27FC236}">
                <a16:creationId xmlns:a16="http://schemas.microsoft.com/office/drawing/2014/main" id="{85149191-5F60-4A28-AAFF-039F96B0F3E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1180882" y="1638085"/>
            <a:ext cx="6857572" cy="3581401"/>
          </a:xfrm>
          <a:prstGeom prst="rect">
            <a:avLst/>
          </a:prstGeom>
          <a:gradFill>
            <a:gsLst>
              <a:gs pos="0">
                <a:srgbClr val="000000">
                  <a:alpha val="59000"/>
                </a:srgbClr>
              </a:gs>
              <a:gs pos="69000">
                <a:schemeClr val="accent1">
                  <a:alpha val="0"/>
                </a:scheme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3" name="Freeform: Shape 42">
            <a:extLst>
              <a:ext uri="{FF2B5EF4-FFF2-40B4-BE49-F238E27FC236}">
                <a16:creationId xmlns:a16="http://schemas.microsoft.com/office/drawing/2014/main" id="{F8260ED5-17F7-4158-B241-D51DD4CF1B7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6097846">
            <a:off x="-747355" y="1201312"/>
            <a:ext cx="4808302" cy="4088666"/>
          </a:xfrm>
          <a:custGeom>
            <a:avLst/>
            <a:gdLst>
              <a:gd name="connsiteX0" fmla="*/ 48844 w 4808302"/>
              <a:gd name="connsiteY0" fmla="*/ 2888671 h 4088666"/>
              <a:gd name="connsiteX1" fmla="*/ 0 w 4808302"/>
              <a:gd name="connsiteY1" fmla="*/ 2404151 h 4088666"/>
              <a:gd name="connsiteX2" fmla="*/ 2404151 w 4808302"/>
              <a:gd name="connsiteY2" fmla="*/ 0 h 4088666"/>
              <a:gd name="connsiteX3" fmla="*/ 4808302 w 4808302"/>
              <a:gd name="connsiteY3" fmla="*/ 2404151 h 4088666"/>
              <a:gd name="connsiteX4" fmla="*/ 4700216 w 4808302"/>
              <a:gd name="connsiteY4" fmla="*/ 3119072 h 4088666"/>
              <a:gd name="connsiteX5" fmla="*/ 4643143 w 4808302"/>
              <a:gd name="connsiteY5" fmla="*/ 3275009 h 4088666"/>
              <a:gd name="connsiteX6" fmla="*/ 690093 w 4808302"/>
              <a:gd name="connsiteY6" fmla="*/ 4088666 h 4088666"/>
              <a:gd name="connsiteX7" fmla="*/ 548991 w 4808302"/>
              <a:gd name="connsiteY7" fmla="*/ 3933414 h 4088666"/>
              <a:gd name="connsiteX8" fmla="*/ 48844 w 4808302"/>
              <a:gd name="connsiteY8" fmla="*/ 2888671 h 40886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08302" h="4088666">
                <a:moveTo>
                  <a:pt x="48844" y="2888671"/>
                </a:moveTo>
                <a:cubicBezTo>
                  <a:pt x="16818" y="2732167"/>
                  <a:pt x="0" y="2570123"/>
                  <a:pt x="0" y="2404151"/>
                </a:cubicBezTo>
                <a:cubicBezTo>
                  <a:pt x="0" y="1076375"/>
                  <a:pt x="1076375" y="0"/>
                  <a:pt x="2404151" y="0"/>
                </a:cubicBezTo>
                <a:cubicBezTo>
                  <a:pt x="3731927" y="0"/>
                  <a:pt x="4808302" y="1076375"/>
                  <a:pt x="4808302" y="2404151"/>
                </a:cubicBezTo>
                <a:cubicBezTo>
                  <a:pt x="4808302" y="2653109"/>
                  <a:pt x="4770461" y="2893229"/>
                  <a:pt x="4700216" y="3119072"/>
                </a:cubicBezTo>
                <a:lnTo>
                  <a:pt x="4643143" y="3275009"/>
                </a:lnTo>
                <a:lnTo>
                  <a:pt x="690093" y="4088666"/>
                </a:lnTo>
                <a:lnTo>
                  <a:pt x="548991" y="3933414"/>
                </a:lnTo>
                <a:cubicBezTo>
                  <a:pt x="304015" y="3636572"/>
                  <a:pt x="128908" y="3279932"/>
                  <a:pt x="48844" y="2888671"/>
                </a:cubicBezTo>
                <a:close/>
              </a:path>
            </a:pathLst>
          </a:custGeom>
          <a:gradFill>
            <a:gsLst>
              <a:gs pos="39000">
                <a:schemeClr val="accent1">
                  <a:lumMod val="60000"/>
                  <a:lumOff val="40000"/>
                  <a:alpha val="0"/>
                </a:schemeClr>
              </a:gs>
              <a:gs pos="100000">
                <a:schemeClr val="accent1">
                  <a:lumMod val="75000"/>
                  <a:alpha val="26000"/>
                </a:schemeClr>
              </a:gs>
            </a:gsLst>
            <a:lin ang="18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 name="Title 1">
            <a:extLst>
              <a:ext uri="{FF2B5EF4-FFF2-40B4-BE49-F238E27FC236}">
                <a16:creationId xmlns:a16="http://schemas.microsoft.com/office/drawing/2014/main" id="{3151F6D5-F6C0-758D-EB6F-4255308A555E}"/>
              </a:ext>
            </a:extLst>
          </p:cNvPr>
          <p:cNvSpPr>
            <a:spLocks noGrp="1"/>
          </p:cNvSpPr>
          <p:nvPr>
            <p:ph type="title"/>
          </p:nvPr>
        </p:nvSpPr>
        <p:spPr>
          <a:xfrm>
            <a:off x="660041" y="2767106"/>
            <a:ext cx="2880828" cy="3071906"/>
          </a:xfrm>
        </p:spPr>
        <p:txBody>
          <a:bodyPr vert="horz" lIns="91440" tIns="45720" rIns="91440" bIns="45720" rtlCol="0" anchor="t">
            <a:normAutofit/>
          </a:bodyPr>
          <a:lstStyle/>
          <a:p>
            <a:r>
              <a:rPr lang="en-US" sz="3400" kern="1200" dirty="0">
                <a:solidFill>
                  <a:srgbClr val="FFFFFF"/>
                </a:solidFill>
                <a:latin typeface="+mj-lt"/>
                <a:ea typeface="+mj-ea"/>
                <a:cs typeface="+mj-cs"/>
              </a:rPr>
              <a:t>Pacemaker Reintervention rates</a:t>
            </a:r>
          </a:p>
        </p:txBody>
      </p:sp>
      <p:sp>
        <p:nvSpPr>
          <p:cNvPr id="3" name="Text Placeholder 2">
            <a:extLst>
              <a:ext uri="{FF2B5EF4-FFF2-40B4-BE49-F238E27FC236}">
                <a16:creationId xmlns:a16="http://schemas.microsoft.com/office/drawing/2014/main" id="{AD447B58-561C-43D0-13FE-E40DE1458272}"/>
              </a:ext>
            </a:extLst>
          </p:cNvPr>
          <p:cNvSpPr>
            <a:spLocks noGrp="1"/>
          </p:cNvSpPr>
          <p:nvPr>
            <p:ph type="body" idx="1"/>
          </p:nvPr>
        </p:nvSpPr>
        <p:spPr>
          <a:xfrm>
            <a:off x="660042" y="806824"/>
            <a:ext cx="2919738" cy="1494117"/>
          </a:xfrm>
        </p:spPr>
        <p:txBody>
          <a:bodyPr vert="horz" lIns="91440" tIns="45720" rIns="91440" bIns="45720" rtlCol="0" anchor="b">
            <a:normAutofit/>
          </a:bodyPr>
          <a:lstStyle/>
          <a:p>
            <a:endParaRPr lang="en-US" sz="2000" kern="1200">
              <a:solidFill>
                <a:srgbClr val="FFFFFF"/>
              </a:solidFill>
              <a:latin typeface="+mn-lt"/>
              <a:ea typeface="+mn-ea"/>
              <a:cs typeface="+mn-cs"/>
            </a:endParaRPr>
          </a:p>
        </p:txBody>
      </p:sp>
      <p:pic>
        <p:nvPicPr>
          <p:cNvPr id="4" name="Picture 3">
            <a:extLst>
              <a:ext uri="{FF2B5EF4-FFF2-40B4-BE49-F238E27FC236}">
                <a16:creationId xmlns:a16="http://schemas.microsoft.com/office/drawing/2014/main" id="{88663178-1A3D-CEE3-2A0A-61690EA09B77}"/>
              </a:ext>
            </a:extLst>
          </p:cNvPr>
          <p:cNvPicPr>
            <a:picLocks noChangeAspect="1"/>
          </p:cNvPicPr>
          <p:nvPr/>
        </p:nvPicPr>
        <p:blipFill>
          <a:blip r:embed="rId2"/>
          <a:stretch>
            <a:fillRect/>
          </a:stretch>
        </p:blipFill>
        <p:spPr>
          <a:xfrm>
            <a:off x="4502428" y="1020418"/>
            <a:ext cx="7225748" cy="4817164"/>
          </a:xfrm>
          <a:prstGeom prst="rect">
            <a:avLst/>
          </a:prstGeom>
        </p:spPr>
      </p:pic>
    </p:spTree>
    <p:extLst>
      <p:ext uri="{BB962C8B-B14F-4D97-AF65-F5344CB8AC3E}">
        <p14:creationId xmlns:p14="http://schemas.microsoft.com/office/powerpoint/2010/main" val="686636643"/>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0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6" name="Rectangle 35">
            <a:extLst>
              <a:ext uri="{FF2B5EF4-FFF2-40B4-BE49-F238E27FC236}">
                <a16:creationId xmlns:a16="http://schemas.microsoft.com/office/drawing/2014/main" id="{A8384FB5-9ADC-4DDC-881B-597D56F5B1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a:extLst>
              <a:ext uri="{FF2B5EF4-FFF2-40B4-BE49-F238E27FC236}">
                <a16:creationId xmlns:a16="http://schemas.microsoft.com/office/drawing/2014/main" id="{91E5A9A7-95C6-4F4F-B00E-C82E07FE62E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7539" y="1417538"/>
            <a:ext cx="6875818" cy="4040744"/>
          </a:xfrm>
          <a:prstGeom prst="rect">
            <a:avLst/>
          </a:prstGeom>
          <a:gradFill>
            <a:gsLst>
              <a:gs pos="0">
                <a:srgbClr val="000000"/>
              </a:gs>
              <a:gs pos="100000">
                <a:schemeClr val="accent1">
                  <a:lumMod val="75000"/>
                </a:schemeClr>
              </a:gs>
            </a:gsLst>
            <a:lin ang="18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0" name="Rectangle 39">
            <a:extLst>
              <a:ext uri="{FF2B5EF4-FFF2-40B4-BE49-F238E27FC236}">
                <a16:creationId xmlns:a16="http://schemas.microsoft.com/office/drawing/2014/main" id="{D07DD2DE-F619-49DD-B5E7-03A290FF4ED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158495" y="2660473"/>
            <a:ext cx="4355594" cy="4038603"/>
          </a:xfrm>
          <a:prstGeom prst="rect">
            <a:avLst/>
          </a:prstGeom>
          <a:gradFill>
            <a:gsLst>
              <a:gs pos="0">
                <a:schemeClr val="accent1">
                  <a:alpha val="50000"/>
                </a:schemeClr>
              </a:gs>
              <a:gs pos="100000">
                <a:schemeClr val="accent1">
                  <a:lumMod val="50000"/>
                  <a:alpha val="0"/>
                </a:schemeClr>
              </a:gs>
            </a:gsLst>
            <a:lin ang="11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a:extLst>
              <a:ext uri="{FF2B5EF4-FFF2-40B4-BE49-F238E27FC236}">
                <a16:creationId xmlns:a16="http://schemas.microsoft.com/office/drawing/2014/main" id="{85149191-5F60-4A28-AAFF-039F96B0F3E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1180882" y="1638085"/>
            <a:ext cx="6857572" cy="3581401"/>
          </a:xfrm>
          <a:prstGeom prst="rect">
            <a:avLst/>
          </a:prstGeom>
          <a:gradFill>
            <a:gsLst>
              <a:gs pos="0">
                <a:srgbClr val="000000">
                  <a:alpha val="59000"/>
                </a:srgbClr>
              </a:gs>
              <a:gs pos="69000">
                <a:schemeClr val="accent1">
                  <a:alpha val="0"/>
                </a:scheme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4" name="Freeform: Shape 43">
            <a:extLst>
              <a:ext uri="{FF2B5EF4-FFF2-40B4-BE49-F238E27FC236}">
                <a16:creationId xmlns:a16="http://schemas.microsoft.com/office/drawing/2014/main" id="{F8260ED5-17F7-4158-B241-D51DD4CF1B7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6097846">
            <a:off x="-747355" y="1201312"/>
            <a:ext cx="4808302" cy="4088666"/>
          </a:xfrm>
          <a:custGeom>
            <a:avLst/>
            <a:gdLst>
              <a:gd name="connsiteX0" fmla="*/ 48844 w 4808302"/>
              <a:gd name="connsiteY0" fmla="*/ 2888671 h 4088666"/>
              <a:gd name="connsiteX1" fmla="*/ 0 w 4808302"/>
              <a:gd name="connsiteY1" fmla="*/ 2404151 h 4088666"/>
              <a:gd name="connsiteX2" fmla="*/ 2404151 w 4808302"/>
              <a:gd name="connsiteY2" fmla="*/ 0 h 4088666"/>
              <a:gd name="connsiteX3" fmla="*/ 4808302 w 4808302"/>
              <a:gd name="connsiteY3" fmla="*/ 2404151 h 4088666"/>
              <a:gd name="connsiteX4" fmla="*/ 4700216 w 4808302"/>
              <a:gd name="connsiteY4" fmla="*/ 3119072 h 4088666"/>
              <a:gd name="connsiteX5" fmla="*/ 4643143 w 4808302"/>
              <a:gd name="connsiteY5" fmla="*/ 3275009 h 4088666"/>
              <a:gd name="connsiteX6" fmla="*/ 690093 w 4808302"/>
              <a:gd name="connsiteY6" fmla="*/ 4088666 h 4088666"/>
              <a:gd name="connsiteX7" fmla="*/ 548991 w 4808302"/>
              <a:gd name="connsiteY7" fmla="*/ 3933414 h 4088666"/>
              <a:gd name="connsiteX8" fmla="*/ 48844 w 4808302"/>
              <a:gd name="connsiteY8" fmla="*/ 2888671 h 40886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08302" h="4088666">
                <a:moveTo>
                  <a:pt x="48844" y="2888671"/>
                </a:moveTo>
                <a:cubicBezTo>
                  <a:pt x="16818" y="2732167"/>
                  <a:pt x="0" y="2570123"/>
                  <a:pt x="0" y="2404151"/>
                </a:cubicBezTo>
                <a:cubicBezTo>
                  <a:pt x="0" y="1076375"/>
                  <a:pt x="1076375" y="0"/>
                  <a:pt x="2404151" y="0"/>
                </a:cubicBezTo>
                <a:cubicBezTo>
                  <a:pt x="3731927" y="0"/>
                  <a:pt x="4808302" y="1076375"/>
                  <a:pt x="4808302" y="2404151"/>
                </a:cubicBezTo>
                <a:cubicBezTo>
                  <a:pt x="4808302" y="2653109"/>
                  <a:pt x="4770461" y="2893229"/>
                  <a:pt x="4700216" y="3119072"/>
                </a:cubicBezTo>
                <a:lnTo>
                  <a:pt x="4643143" y="3275009"/>
                </a:lnTo>
                <a:lnTo>
                  <a:pt x="690093" y="4088666"/>
                </a:lnTo>
                <a:lnTo>
                  <a:pt x="548991" y="3933414"/>
                </a:lnTo>
                <a:cubicBezTo>
                  <a:pt x="304015" y="3636572"/>
                  <a:pt x="128908" y="3279932"/>
                  <a:pt x="48844" y="2888671"/>
                </a:cubicBezTo>
                <a:close/>
              </a:path>
            </a:pathLst>
          </a:custGeom>
          <a:gradFill>
            <a:gsLst>
              <a:gs pos="39000">
                <a:schemeClr val="accent1">
                  <a:lumMod val="60000"/>
                  <a:lumOff val="40000"/>
                  <a:alpha val="0"/>
                </a:schemeClr>
              </a:gs>
              <a:gs pos="100000">
                <a:schemeClr val="accent1">
                  <a:lumMod val="75000"/>
                  <a:alpha val="26000"/>
                </a:schemeClr>
              </a:gs>
            </a:gsLst>
            <a:lin ang="18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 name="Title 1">
            <a:extLst>
              <a:ext uri="{FF2B5EF4-FFF2-40B4-BE49-F238E27FC236}">
                <a16:creationId xmlns:a16="http://schemas.microsoft.com/office/drawing/2014/main" id="{9A379A1C-509A-7BC5-7900-BAE50B77664B}"/>
              </a:ext>
            </a:extLst>
          </p:cNvPr>
          <p:cNvSpPr>
            <a:spLocks noGrp="1"/>
          </p:cNvSpPr>
          <p:nvPr>
            <p:ph type="title"/>
          </p:nvPr>
        </p:nvSpPr>
        <p:spPr>
          <a:xfrm>
            <a:off x="660041" y="2767106"/>
            <a:ext cx="2880828" cy="3071906"/>
          </a:xfrm>
        </p:spPr>
        <p:txBody>
          <a:bodyPr vert="horz" lIns="91440" tIns="45720" rIns="91440" bIns="45720" rtlCol="0" anchor="t">
            <a:normAutofit/>
          </a:bodyPr>
          <a:lstStyle/>
          <a:p>
            <a:r>
              <a:rPr lang="en-US" sz="3400" kern="1200" dirty="0">
                <a:solidFill>
                  <a:srgbClr val="FFFFFF"/>
                </a:solidFill>
                <a:latin typeface="+mj-lt"/>
                <a:ea typeface="+mj-ea"/>
                <a:cs typeface="+mj-cs"/>
              </a:rPr>
              <a:t>Complex Device Reintervention rates</a:t>
            </a:r>
          </a:p>
        </p:txBody>
      </p:sp>
      <p:sp>
        <p:nvSpPr>
          <p:cNvPr id="3" name="Text Placeholder 2">
            <a:extLst>
              <a:ext uri="{FF2B5EF4-FFF2-40B4-BE49-F238E27FC236}">
                <a16:creationId xmlns:a16="http://schemas.microsoft.com/office/drawing/2014/main" id="{531EAF6F-D8E5-3AC2-87F3-466A436D3F2E}"/>
              </a:ext>
            </a:extLst>
          </p:cNvPr>
          <p:cNvSpPr>
            <a:spLocks noGrp="1"/>
          </p:cNvSpPr>
          <p:nvPr>
            <p:ph type="body" idx="1"/>
          </p:nvPr>
        </p:nvSpPr>
        <p:spPr>
          <a:xfrm>
            <a:off x="660042" y="806824"/>
            <a:ext cx="2919738" cy="1494117"/>
          </a:xfrm>
        </p:spPr>
        <p:txBody>
          <a:bodyPr vert="horz" lIns="91440" tIns="45720" rIns="91440" bIns="45720" rtlCol="0" anchor="b">
            <a:normAutofit/>
          </a:bodyPr>
          <a:lstStyle/>
          <a:p>
            <a:endParaRPr lang="en-US" sz="2000" kern="1200">
              <a:solidFill>
                <a:srgbClr val="FFFFFF"/>
              </a:solidFill>
              <a:latin typeface="+mn-lt"/>
              <a:ea typeface="+mn-ea"/>
              <a:cs typeface="+mn-cs"/>
            </a:endParaRPr>
          </a:p>
        </p:txBody>
      </p:sp>
      <p:pic>
        <p:nvPicPr>
          <p:cNvPr id="5" name="Picture 4" descr="Chart, scatter chart&#10;&#10;Description automatically generated">
            <a:extLst>
              <a:ext uri="{FF2B5EF4-FFF2-40B4-BE49-F238E27FC236}">
                <a16:creationId xmlns:a16="http://schemas.microsoft.com/office/drawing/2014/main" id="{D938D593-4D3D-FA0D-EAC7-2E1514D86669}"/>
              </a:ext>
            </a:extLst>
          </p:cNvPr>
          <p:cNvPicPr>
            <a:picLocks noChangeAspect="1"/>
          </p:cNvPicPr>
          <p:nvPr/>
        </p:nvPicPr>
        <p:blipFill>
          <a:blip r:embed="rId2"/>
          <a:stretch>
            <a:fillRect/>
          </a:stretch>
        </p:blipFill>
        <p:spPr>
          <a:xfrm>
            <a:off x="4502428" y="1020417"/>
            <a:ext cx="7225748" cy="4817165"/>
          </a:xfrm>
          <a:prstGeom prst="rect">
            <a:avLst/>
          </a:prstGeom>
        </p:spPr>
      </p:pic>
    </p:spTree>
    <p:extLst>
      <p:ext uri="{BB962C8B-B14F-4D97-AF65-F5344CB8AC3E}">
        <p14:creationId xmlns:p14="http://schemas.microsoft.com/office/powerpoint/2010/main" val="3518902600"/>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0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5" name="Rectangle 34">
            <a:extLst>
              <a:ext uri="{FF2B5EF4-FFF2-40B4-BE49-F238E27FC236}">
                <a16:creationId xmlns:a16="http://schemas.microsoft.com/office/drawing/2014/main" id="{BACC6370-2D7E-4714-9D71-7542949D7D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36">
            <a:extLst>
              <a:ext uri="{FF2B5EF4-FFF2-40B4-BE49-F238E27FC236}">
                <a16:creationId xmlns:a16="http://schemas.microsoft.com/office/drawing/2014/main" id="{F68B3F68-107C-434F-AA38-110D5EA91B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2" y="0"/>
            <a:ext cx="12191998" cy="1575955"/>
          </a:xfrm>
          <a:prstGeom prst="rect">
            <a:avLst/>
          </a:prstGeom>
          <a:gradFill>
            <a:gsLst>
              <a:gs pos="0">
                <a:srgbClr val="000000">
                  <a:alpha val="96000"/>
                </a:srgbClr>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Rectangle 38">
            <a:extLst>
              <a:ext uri="{FF2B5EF4-FFF2-40B4-BE49-F238E27FC236}">
                <a16:creationId xmlns:a16="http://schemas.microsoft.com/office/drawing/2014/main" id="{AAD0DBB9-1A4B-4391-81D4-CB19F9AB91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8128857" y="0"/>
            <a:ext cx="4063143" cy="1576412"/>
          </a:xfrm>
          <a:prstGeom prst="rect">
            <a:avLst/>
          </a:prstGeom>
          <a:gradFill>
            <a:gsLst>
              <a:gs pos="19000">
                <a:schemeClr val="accent1">
                  <a:lumMod val="50000"/>
                  <a:alpha val="68000"/>
                </a:schemeClr>
              </a:gs>
              <a:gs pos="100000">
                <a:schemeClr val="accent1">
                  <a:alpha val="79000"/>
                </a:schemeClr>
              </a:gs>
            </a:gsLst>
            <a:lin ang="19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Rectangle 40">
            <a:extLst>
              <a:ext uri="{FF2B5EF4-FFF2-40B4-BE49-F238E27FC236}">
                <a16:creationId xmlns:a16="http://schemas.microsoft.com/office/drawing/2014/main" id="{063BBA22-50EA-4C4D-BE05-F1CE4E63AA5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5307777" y="-5307778"/>
            <a:ext cx="1576446" cy="12192002"/>
          </a:xfrm>
          <a:prstGeom prst="rect">
            <a:avLst/>
          </a:prstGeom>
          <a:gradFill>
            <a:gsLst>
              <a:gs pos="23000">
                <a:schemeClr val="accent1">
                  <a:alpha val="0"/>
                </a:schemeClr>
              </a:gs>
              <a:gs pos="99000">
                <a:srgbClr val="000000">
                  <a:alpha val="74000"/>
                </a:srgbClr>
              </a:gs>
            </a:gsLst>
            <a:lin ang="20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B8EE583A-870C-7ACD-A5DD-2CE8FE1CF822}"/>
              </a:ext>
            </a:extLst>
          </p:cNvPr>
          <p:cNvSpPr>
            <a:spLocks noGrp="1"/>
          </p:cNvSpPr>
          <p:nvPr>
            <p:ph type="title"/>
          </p:nvPr>
        </p:nvSpPr>
        <p:spPr>
          <a:xfrm>
            <a:off x="1371597" y="348865"/>
            <a:ext cx="10044023" cy="877729"/>
          </a:xfrm>
        </p:spPr>
        <p:txBody>
          <a:bodyPr anchor="ctr">
            <a:normAutofit/>
          </a:bodyPr>
          <a:lstStyle/>
          <a:p>
            <a:r>
              <a:rPr lang="en-GB" sz="2800">
                <a:solidFill>
                  <a:srgbClr val="FFFFFF"/>
                </a:solidFill>
              </a:rPr>
              <a:t>Reintervention rates for ablation procedures, 2015/16 to 2020/21</a:t>
            </a:r>
          </a:p>
        </p:txBody>
      </p:sp>
      <p:graphicFrame>
        <p:nvGraphicFramePr>
          <p:cNvPr id="4" name="Content Placeholder 3">
            <a:extLst>
              <a:ext uri="{FF2B5EF4-FFF2-40B4-BE49-F238E27FC236}">
                <a16:creationId xmlns:a16="http://schemas.microsoft.com/office/drawing/2014/main" id="{8E1154D2-15C1-8639-3EBC-201100E63E2D}"/>
              </a:ext>
            </a:extLst>
          </p:cNvPr>
          <p:cNvGraphicFramePr>
            <a:graphicFrameLocks noGrp="1"/>
          </p:cNvGraphicFramePr>
          <p:nvPr>
            <p:ph idx="1"/>
            <p:extLst>
              <p:ext uri="{D42A27DB-BD31-4B8C-83A1-F6EECF244321}">
                <p14:modId xmlns:p14="http://schemas.microsoft.com/office/powerpoint/2010/main" val="934374880"/>
              </p:ext>
            </p:extLst>
          </p:nvPr>
        </p:nvGraphicFramePr>
        <p:xfrm>
          <a:off x="644056" y="2319005"/>
          <a:ext cx="10927832" cy="3779953"/>
        </p:xfrm>
        <a:graphic>
          <a:graphicData uri="http://schemas.openxmlformats.org/drawingml/2006/table">
            <a:tbl>
              <a:tblPr firstRow="1" firstCol="1" bandRow="1"/>
              <a:tblGrid>
                <a:gridCol w="1530214">
                  <a:extLst>
                    <a:ext uri="{9D8B030D-6E8A-4147-A177-3AD203B41FA5}">
                      <a16:colId xmlns:a16="http://schemas.microsoft.com/office/drawing/2014/main" val="487797336"/>
                    </a:ext>
                  </a:extLst>
                </a:gridCol>
                <a:gridCol w="1318044">
                  <a:extLst>
                    <a:ext uri="{9D8B030D-6E8A-4147-A177-3AD203B41FA5}">
                      <a16:colId xmlns:a16="http://schemas.microsoft.com/office/drawing/2014/main" val="1766575205"/>
                    </a:ext>
                  </a:extLst>
                </a:gridCol>
                <a:gridCol w="1318044">
                  <a:extLst>
                    <a:ext uri="{9D8B030D-6E8A-4147-A177-3AD203B41FA5}">
                      <a16:colId xmlns:a16="http://schemas.microsoft.com/office/drawing/2014/main" val="1428220069"/>
                    </a:ext>
                  </a:extLst>
                </a:gridCol>
                <a:gridCol w="1548936">
                  <a:extLst>
                    <a:ext uri="{9D8B030D-6E8A-4147-A177-3AD203B41FA5}">
                      <a16:colId xmlns:a16="http://schemas.microsoft.com/office/drawing/2014/main" val="1479480250"/>
                    </a:ext>
                  </a:extLst>
                </a:gridCol>
                <a:gridCol w="1548936">
                  <a:extLst>
                    <a:ext uri="{9D8B030D-6E8A-4147-A177-3AD203B41FA5}">
                      <a16:colId xmlns:a16="http://schemas.microsoft.com/office/drawing/2014/main" val="1282942257"/>
                    </a:ext>
                  </a:extLst>
                </a:gridCol>
                <a:gridCol w="1831829">
                  <a:extLst>
                    <a:ext uri="{9D8B030D-6E8A-4147-A177-3AD203B41FA5}">
                      <a16:colId xmlns:a16="http://schemas.microsoft.com/office/drawing/2014/main" val="1628257067"/>
                    </a:ext>
                  </a:extLst>
                </a:gridCol>
                <a:gridCol w="1831829">
                  <a:extLst>
                    <a:ext uri="{9D8B030D-6E8A-4147-A177-3AD203B41FA5}">
                      <a16:colId xmlns:a16="http://schemas.microsoft.com/office/drawing/2014/main" val="3103468336"/>
                    </a:ext>
                  </a:extLst>
                </a:gridCol>
              </a:tblGrid>
              <a:tr h="1293109">
                <a:tc>
                  <a:txBody>
                    <a:bodyPr/>
                    <a:lstStyle/>
                    <a:p>
                      <a:pPr algn="l" fontAlgn="ctr">
                        <a:spcBef>
                          <a:spcPts val="0"/>
                        </a:spcBef>
                        <a:spcAft>
                          <a:spcPts val="0"/>
                        </a:spcAft>
                      </a:pPr>
                      <a:endParaRPr lang="en-GB" sz="5100" b="0" i="0" u="none" strike="noStrike">
                        <a:effectLst/>
                        <a:latin typeface="Arial" panose="020B0604020202020204" pitchFamily="34" charset="0"/>
                      </a:endParaRPr>
                    </a:p>
                  </a:txBody>
                  <a:tcPr marL="194952" marR="194952" marT="2707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spcBef>
                          <a:spcPts val="600"/>
                        </a:spcBef>
                        <a:spcAft>
                          <a:spcPts val="600"/>
                        </a:spcAft>
                      </a:pPr>
                      <a:r>
                        <a:rPr lang="en-GB" sz="2200" b="0" i="0" u="none" strike="noStrike">
                          <a:effectLst/>
                          <a:latin typeface="Calibri" panose="020F0502020204030204" pitchFamily="34" charset="0"/>
                          <a:ea typeface="Calibri" panose="020F0502020204030204" pitchFamily="34" charset="0"/>
                          <a:cs typeface="Calibri" panose="020F0502020204030204" pitchFamily="34" charset="0"/>
                        </a:rPr>
                        <a:t>Simple Atrial</a:t>
                      </a:r>
                      <a:endParaRPr lang="en-GB" sz="5100" b="0" i="0" u="none" strike="noStrike">
                        <a:effectLst/>
                        <a:latin typeface="Arial" panose="020B0604020202020204" pitchFamily="34" charset="0"/>
                      </a:endParaRPr>
                    </a:p>
                    <a:p>
                      <a:pPr algn="ctr" fontAlgn="ctr">
                        <a:spcBef>
                          <a:spcPts val="600"/>
                        </a:spcBef>
                        <a:spcAft>
                          <a:spcPts val="600"/>
                        </a:spcAft>
                      </a:pPr>
                      <a:r>
                        <a:rPr lang="en-GB" sz="2200" b="0" i="0" u="none" strike="noStrike">
                          <a:effectLst/>
                          <a:latin typeface="Calibri" panose="020F0502020204030204" pitchFamily="34" charset="0"/>
                          <a:ea typeface="Calibri" panose="020F0502020204030204" pitchFamily="34" charset="0"/>
                          <a:cs typeface="Calibri" panose="020F0502020204030204" pitchFamily="34" charset="0"/>
                        </a:rPr>
                        <a:t>1 Year</a:t>
                      </a:r>
                      <a:endParaRPr lang="en-GB" sz="5100" b="0" i="0" u="none" strike="noStrike">
                        <a:effectLst/>
                        <a:latin typeface="Arial" panose="020B0604020202020204" pitchFamily="34" charset="0"/>
                      </a:endParaRPr>
                    </a:p>
                  </a:txBody>
                  <a:tcPr marL="194952" marR="194952" marT="2707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spcBef>
                          <a:spcPts val="600"/>
                        </a:spcBef>
                        <a:spcAft>
                          <a:spcPts val="600"/>
                        </a:spcAft>
                      </a:pPr>
                      <a:r>
                        <a:rPr lang="en-GB" sz="2200" b="0" i="0" u="none" strike="noStrike">
                          <a:effectLst/>
                          <a:latin typeface="Calibri" panose="020F0502020204030204" pitchFamily="34" charset="0"/>
                          <a:ea typeface="Calibri" panose="020F0502020204030204" pitchFamily="34" charset="0"/>
                          <a:cs typeface="Calibri" panose="020F0502020204030204" pitchFamily="34" charset="0"/>
                        </a:rPr>
                        <a:t>Simple Atrial</a:t>
                      </a:r>
                      <a:endParaRPr lang="en-GB" sz="5100" b="0" i="0" u="none" strike="noStrike">
                        <a:effectLst/>
                        <a:latin typeface="Arial" panose="020B0604020202020204" pitchFamily="34" charset="0"/>
                      </a:endParaRPr>
                    </a:p>
                    <a:p>
                      <a:pPr algn="ctr" fontAlgn="ctr">
                        <a:spcBef>
                          <a:spcPts val="600"/>
                        </a:spcBef>
                        <a:spcAft>
                          <a:spcPts val="600"/>
                        </a:spcAft>
                      </a:pPr>
                      <a:r>
                        <a:rPr lang="en-GB" sz="2200" b="0" i="0" u="none" strike="noStrike">
                          <a:effectLst/>
                          <a:latin typeface="Calibri" panose="020F0502020204030204" pitchFamily="34" charset="0"/>
                          <a:ea typeface="Calibri" panose="020F0502020204030204" pitchFamily="34" charset="0"/>
                          <a:cs typeface="Calibri" panose="020F0502020204030204" pitchFamily="34" charset="0"/>
                        </a:rPr>
                        <a:t>2 Year</a:t>
                      </a:r>
                      <a:endParaRPr lang="en-GB" sz="5100" b="0" i="0" u="none" strike="noStrike">
                        <a:effectLst/>
                        <a:latin typeface="Arial" panose="020B0604020202020204" pitchFamily="34" charset="0"/>
                      </a:endParaRPr>
                    </a:p>
                  </a:txBody>
                  <a:tcPr marL="194952" marR="194952" marT="2707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spcBef>
                          <a:spcPts val="600"/>
                        </a:spcBef>
                        <a:spcAft>
                          <a:spcPts val="600"/>
                        </a:spcAft>
                      </a:pPr>
                      <a:r>
                        <a:rPr lang="en-GB" sz="2200" b="0" i="0" u="none" strike="noStrike">
                          <a:effectLst/>
                          <a:latin typeface="Calibri" panose="020F0502020204030204" pitchFamily="34" charset="0"/>
                          <a:ea typeface="Calibri" panose="020F0502020204030204" pitchFamily="34" charset="0"/>
                          <a:cs typeface="Calibri" panose="020F0502020204030204" pitchFamily="34" charset="0"/>
                        </a:rPr>
                        <a:t>Complex Atrial</a:t>
                      </a:r>
                      <a:endParaRPr lang="en-GB" sz="5100" b="0" i="0" u="none" strike="noStrike">
                        <a:effectLst/>
                        <a:latin typeface="Arial" panose="020B0604020202020204" pitchFamily="34" charset="0"/>
                      </a:endParaRPr>
                    </a:p>
                    <a:p>
                      <a:pPr algn="ctr" fontAlgn="ctr">
                        <a:spcBef>
                          <a:spcPts val="600"/>
                        </a:spcBef>
                        <a:spcAft>
                          <a:spcPts val="600"/>
                        </a:spcAft>
                      </a:pPr>
                      <a:r>
                        <a:rPr lang="en-GB" sz="2200" b="0" i="0" u="none" strike="noStrike">
                          <a:effectLst/>
                          <a:latin typeface="Calibri" panose="020F0502020204030204" pitchFamily="34" charset="0"/>
                          <a:ea typeface="Calibri" panose="020F0502020204030204" pitchFamily="34" charset="0"/>
                          <a:cs typeface="Calibri" panose="020F0502020204030204" pitchFamily="34" charset="0"/>
                        </a:rPr>
                        <a:t>1 Year</a:t>
                      </a:r>
                      <a:endParaRPr lang="en-GB" sz="5100" b="0" i="0" u="none" strike="noStrike">
                        <a:effectLst/>
                        <a:latin typeface="Arial" panose="020B0604020202020204" pitchFamily="34" charset="0"/>
                      </a:endParaRPr>
                    </a:p>
                  </a:txBody>
                  <a:tcPr marL="194952" marR="194952" marT="2707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spcBef>
                          <a:spcPts val="600"/>
                        </a:spcBef>
                        <a:spcAft>
                          <a:spcPts val="600"/>
                        </a:spcAft>
                      </a:pPr>
                      <a:r>
                        <a:rPr lang="en-GB" sz="2200" b="0" i="0" u="none" strike="noStrike">
                          <a:effectLst/>
                          <a:latin typeface="Calibri" panose="020F0502020204030204" pitchFamily="34" charset="0"/>
                          <a:ea typeface="Calibri" panose="020F0502020204030204" pitchFamily="34" charset="0"/>
                          <a:cs typeface="Calibri" panose="020F0502020204030204" pitchFamily="34" charset="0"/>
                        </a:rPr>
                        <a:t>Complex Atrial</a:t>
                      </a:r>
                      <a:endParaRPr lang="en-GB" sz="5100" b="0" i="0" u="none" strike="noStrike">
                        <a:effectLst/>
                        <a:latin typeface="Arial" panose="020B0604020202020204" pitchFamily="34" charset="0"/>
                      </a:endParaRPr>
                    </a:p>
                    <a:p>
                      <a:pPr algn="ctr" fontAlgn="ctr">
                        <a:spcBef>
                          <a:spcPts val="600"/>
                        </a:spcBef>
                        <a:spcAft>
                          <a:spcPts val="600"/>
                        </a:spcAft>
                      </a:pPr>
                      <a:r>
                        <a:rPr lang="en-GB" sz="2200" b="0" i="0" u="none" strike="noStrike">
                          <a:effectLst/>
                          <a:latin typeface="Calibri" panose="020F0502020204030204" pitchFamily="34" charset="0"/>
                          <a:ea typeface="Calibri" panose="020F0502020204030204" pitchFamily="34" charset="0"/>
                          <a:cs typeface="Calibri" panose="020F0502020204030204" pitchFamily="34" charset="0"/>
                        </a:rPr>
                        <a:t>2 Year</a:t>
                      </a:r>
                      <a:endParaRPr lang="en-GB" sz="5100" b="0" i="0" u="none" strike="noStrike">
                        <a:effectLst/>
                        <a:latin typeface="Arial" panose="020B0604020202020204" pitchFamily="34" charset="0"/>
                      </a:endParaRPr>
                    </a:p>
                  </a:txBody>
                  <a:tcPr marL="194952" marR="194952" marT="2707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spcBef>
                          <a:spcPts val="600"/>
                        </a:spcBef>
                        <a:spcAft>
                          <a:spcPts val="600"/>
                        </a:spcAft>
                      </a:pPr>
                      <a:r>
                        <a:rPr lang="en-GB" sz="2200" b="0" i="0" u="none" strike="noStrike">
                          <a:effectLst/>
                          <a:latin typeface="Calibri" panose="020F0502020204030204" pitchFamily="34" charset="0"/>
                          <a:ea typeface="Calibri" panose="020F0502020204030204" pitchFamily="34" charset="0"/>
                          <a:cs typeface="Calibri" panose="020F0502020204030204" pitchFamily="34" charset="0"/>
                        </a:rPr>
                        <a:t>Ventricular</a:t>
                      </a:r>
                      <a:endParaRPr lang="en-GB" sz="5100" b="0" i="0" u="none" strike="noStrike">
                        <a:effectLst/>
                        <a:latin typeface="Arial" panose="020B0604020202020204" pitchFamily="34" charset="0"/>
                      </a:endParaRPr>
                    </a:p>
                    <a:p>
                      <a:pPr algn="ctr" fontAlgn="ctr">
                        <a:spcBef>
                          <a:spcPts val="600"/>
                        </a:spcBef>
                        <a:spcAft>
                          <a:spcPts val="600"/>
                        </a:spcAft>
                      </a:pPr>
                      <a:r>
                        <a:rPr lang="en-GB" sz="2200" b="0" i="0" u="none" strike="noStrike">
                          <a:effectLst/>
                          <a:latin typeface="Calibri" panose="020F0502020204030204" pitchFamily="34" charset="0"/>
                          <a:ea typeface="Calibri" panose="020F0502020204030204" pitchFamily="34" charset="0"/>
                          <a:cs typeface="Calibri" panose="020F0502020204030204" pitchFamily="34" charset="0"/>
                        </a:rPr>
                        <a:t>1 Year</a:t>
                      </a:r>
                      <a:endParaRPr lang="en-GB" sz="5100" b="0" i="0" u="none" strike="noStrike">
                        <a:effectLst/>
                        <a:latin typeface="Arial" panose="020B0604020202020204" pitchFamily="34" charset="0"/>
                      </a:endParaRPr>
                    </a:p>
                  </a:txBody>
                  <a:tcPr marL="194952" marR="194952" marT="2707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spcBef>
                          <a:spcPts val="600"/>
                        </a:spcBef>
                        <a:spcAft>
                          <a:spcPts val="600"/>
                        </a:spcAft>
                      </a:pPr>
                      <a:r>
                        <a:rPr lang="en-GB" sz="2200" b="0" i="0" u="none" strike="noStrike">
                          <a:effectLst/>
                          <a:latin typeface="Calibri" panose="020F0502020204030204" pitchFamily="34" charset="0"/>
                          <a:ea typeface="Calibri" panose="020F0502020204030204" pitchFamily="34" charset="0"/>
                          <a:cs typeface="Calibri" panose="020F0502020204030204" pitchFamily="34" charset="0"/>
                        </a:rPr>
                        <a:t>Ventricular</a:t>
                      </a:r>
                      <a:endParaRPr lang="en-GB" sz="5100" b="0" i="0" u="none" strike="noStrike">
                        <a:effectLst/>
                        <a:latin typeface="Arial" panose="020B0604020202020204" pitchFamily="34" charset="0"/>
                      </a:endParaRPr>
                    </a:p>
                    <a:p>
                      <a:pPr algn="ctr" fontAlgn="ctr">
                        <a:spcBef>
                          <a:spcPts val="600"/>
                        </a:spcBef>
                        <a:spcAft>
                          <a:spcPts val="600"/>
                        </a:spcAft>
                      </a:pPr>
                      <a:r>
                        <a:rPr lang="en-GB" sz="2200" b="0" i="0" u="none" strike="noStrike">
                          <a:effectLst/>
                          <a:latin typeface="Calibri" panose="020F0502020204030204" pitchFamily="34" charset="0"/>
                          <a:ea typeface="Calibri" panose="020F0502020204030204" pitchFamily="34" charset="0"/>
                          <a:cs typeface="Calibri" panose="020F0502020204030204" pitchFamily="34" charset="0"/>
                        </a:rPr>
                        <a:t>2 Year</a:t>
                      </a:r>
                      <a:endParaRPr lang="en-GB" sz="5100" b="0" i="0" u="none" strike="noStrike">
                        <a:effectLst/>
                        <a:latin typeface="Arial" panose="020B0604020202020204" pitchFamily="34" charset="0"/>
                      </a:endParaRPr>
                    </a:p>
                  </a:txBody>
                  <a:tcPr marL="194952" marR="194952" marT="2707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60466972"/>
                  </a:ext>
                </a:extLst>
              </a:tr>
              <a:tr h="414474">
                <a:tc>
                  <a:txBody>
                    <a:bodyPr/>
                    <a:lstStyle/>
                    <a:p>
                      <a:pPr algn="ctr" fontAlgn="ctr">
                        <a:spcBef>
                          <a:spcPts val="600"/>
                        </a:spcBef>
                        <a:spcAft>
                          <a:spcPts val="600"/>
                        </a:spcAft>
                      </a:pPr>
                      <a:r>
                        <a:rPr lang="en-GB" sz="2200" b="0" i="0" u="none" strike="noStrike">
                          <a:effectLst/>
                          <a:latin typeface="Calibri" panose="020F0502020204030204" pitchFamily="34" charset="0"/>
                          <a:ea typeface="Calibri" panose="020F0502020204030204" pitchFamily="34" charset="0"/>
                          <a:cs typeface="Calibri" panose="020F0502020204030204" pitchFamily="34" charset="0"/>
                        </a:rPr>
                        <a:t>2015/16</a:t>
                      </a:r>
                      <a:endParaRPr lang="en-GB" sz="5100" b="0" i="0" u="none" strike="noStrike">
                        <a:effectLst/>
                        <a:latin typeface="Arial" panose="020B0604020202020204" pitchFamily="34" charset="0"/>
                      </a:endParaRPr>
                    </a:p>
                  </a:txBody>
                  <a:tcPr marL="194952" marR="194952" marT="2707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spcBef>
                          <a:spcPts val="600"/>
                        </a:spcBef>
                        <a:spcAft>
                          <a:spcPts val="600"/>
                        </a:spcAft>
                      </a:pPr>
                      <a:r>
                        <a:rPr lang="en-GB" sz="22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3.1</a:t>
                      </a:r>
                      <a:endParaRPr lang="en-GB" sz="5100" b="0" i="0" u="none" strike="noStrike">
                        <a:effectLst/>
                        <a:latin typeface="Arial" panose="020B0604020202020204" pitchFamily="34" charset="0"/>
                      </a:endParaRPr>
                    </a:p>
                  </a:txBody>
                  <a:tcPr marL="194952" marR="194952" marT="2707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spcBef>
                          <a:spcPts val="600"/>
                        </a:spcBef>
                        <a:spcAft>
                          <a:spcPts val="600"/>
                        </a:spcAft>
                      </a:pPr>
                      <a:r>
                        <a:rPr lang="en-GB" sz="22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4.5</a:t>
                      </a:r>
                      <a:endParaRPr lang="en-GB" sz="5100" b="0" i="0" u="none" strike="noStrike">
                        <a:effectLst/>
                        <a:latin typeface="Arial" panose="020B0604020202020204" pitchFamily="34" charset="0"/>
                      </a:endParaRPr>
                    </a:p>
                  </a:txBody>
                  <a:tcPr marL="194952" marR="194952" marT="2707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spcBef>
                          <a:spcPts val="600"/>
                        </a:spcBef>
                        <a:spcAft>
                          <a:spcPts val="600"/>
                        </a:spcAft>
                      </a:pPr>
                      <a:r>
                        <a:rPr lang="en-GB" sz="22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9.9</a:t>
                      </a:r>
                      <a:endParaRPr lang="en-GB" sz="5100" b="0" i="0" u="none" strike="noStrike">
                        <a:effectLst/>
                        <a:latin typeface="Arial" panose="020B0604020202020204" pitchFamily="34" charset="0"/>
                      </a:endParaRPr>
                    </a:p>
                  </a:txBody>
                  <a:tcPr marL="194952" marR="194952" marT="2707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spcBef>
                          <a:spcPts val="600"/>
                        </a:spcBef>
                        <a:spcAft>
                          <a:spcPts val="600"/>
                        </a:spcAft>
                      </a:pPr>
                      <a:r>
                        <a:rPr lang="en-GB" sz="22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17.5</a:t>
                      </a:r>
                      <a:endParaRPr lang="en-GB" sz="5100" b="0" i="0" u="none" strike="noStrike">
                        <a:effectLst/>
                        <a:latin typeface="Arial" panose="020B0604020202020204" pitchFamily="34" charset="0"/>
                      </a:endParaRPr>
                    </a:p>
                  </a:txBody>
                  <a:tcPr marL="194952" marR="194952" marT="2707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spcBef>
                          <a:spcPts val="600"/>
                        </a:spcBef>
                        <a:spcAft>
                          <a:spcPts val="600"/>
                        </a:spcAft>
                      </a:pPr>
                      <a:r>
                        <a:rPr lang="en-GB" sz="22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10.6</a:t>
                      </a:r>
                      <a:endParaRPr lang="en-GB" sz="5100" b="0" i="0" u="none" strike="noStrike">
                        <a:effectLst/>
                        <a:latin typeface="Arial" panose="020B0604020202020204" pitchFamily="34" charset="0"/>
                      </a:endParaRPr>
                    </a:p>
                  </a:txBody>
                  <a:tcPr marL="194952" marR="194952" marT="2707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spcBef>
                          <a:spcPts val="600"/>
                        </a:spcBef>
                        <a:spcAft>
                          <a:spcPts val="600"/>
                        </a:spcAft>
                      </a:pPr>
                      <a:r>
                        <a:rPr lang="en-GB" sz="22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15.0</a:t>
                      </a:r>
                      <a:endParaRPr lang="en-GB" sz="5100" b="0" i="0" u="none" strike="noStrike">
                        <a:effectLst/>
                        <a:latin typeface="Arial" panose="020B0604020202020204" pitchFamily="34" charset="0"/>
                      </a:endParaRPr>
                    </a:p>
                  </a:txBody>
                  <a:tcPr marL="194952" marR="194952" marT="2707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74006930"/>
                  </a:ext>
                </a:extLst>
              </a:tr>
              <a:tr h="414474">
                <a:tc>
                  <a:txBody>
                    <a:bodyPr/>
                    <a:lstStyle/>
                    <a:p>
                      <a:pPr algn="ctr" fontAlgn="ctr">
                        <a:spcBef>
                          <a:spcPts val="600"/>
                        </a:spcBef>
                        <a:spcAft>
                          <a:spcPts val="600"/>
                        </a:spcAft>
                      </a:pPr>
                      <a:r>
                        <a:rPr lang="en-GB" sz="2200" b="0" i="0" u="none" strike="noStrike">
                          <a:effectLst/>
                          <a:latin typeface="Calibri" panose="020F0502020204030204" pitchFamily="34" charset="0"/>
                          <a:ea typeface="Calibri" panose="020F0502020204030204" pitchFamily="34" charset="0"/>
                          <a:cs typeface="Calibri" panose="020F0502020204030204" pitchFamily="34" charset="0"/>
                        </a:rPr>
                        <a:t>2016/17</a:t>
                      </a:r>
                      <a:endParaRPr lang="en-GB" sz="5100" b="0" i="0" u="none" strike="noStrike">
                        <a:effectLst/>
                        <a:latin typeface="Arial" panose="020B0604020202020204" pitchFamily="34" charset="0"/>
                      </a:endParaRPr>
                    </a:p>
                  </a:txBody>
                  <a:tcPr marL="194952" marR="194952" marT="2707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spcBef>
                          <a:spcPts val="600"/>
                        </a:spcBef>
                        <a:spcAft>
                          <a:spcPts val="600"/>
                        </a:spcAft>
                      </a:pPr>
                      <a:r>
                        <a:rPr lang="en-GB" sz="22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3.5</a:t>
                      </a:r>
                      <a:endParaRPr lang="en-GB" sz="5100" b="0" i="0" u="none" strike="noStrike">
                        <a:effectLst/>
                        <a:latin typeface="Arial" panose="020B0604020202020204" pitchFamily="34" charset="0"/>
                      </a:endParaRPr>
                    </a:p>
                  </a:txBody>
                  <a:tcPr marL="194952" marR="194952" marT="2707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spcBef>
                          <a:spcPts val="600"/>
                        </a:spcBef>
                        <a:spcAft>
                          <a:spcPts val="600"/>
                        </a:spcAft>
                      </a:pPr>
                      <a:r>
                        <a:rPr lang="en-GB" sz="22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4.9</a:t>
                      </a:r>
                      <a:endParaRPr lang="en-GB" sz="5100" b="0" i="0" u="none" strike="noStrike">
                        <a:effectLst/>
                        <a:latin typeface="Arial" panose="020B0604020202020204" pitchFamily="34" charset="0"/>
                      </a:endParaRPr>
                    </a:p>
                  </a:txBody>
                  <a:tcPr marL="194952" marR="194952" marT="2707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spcBef>
                          <a:spcPts val="600"/>
                        </a:spcBef>
                        <a:spcAft>
                          <a:spcPts val="600"/>
                        </a:spcAft>
                      </a:pPr>
                      <a:r>
                        <a:rPr lang="en-GB" sz="22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10.0</a:t>
                      </a:r>
                      <a:endParaRPr lang="en-GB" sz="5100" b="0" i="0" u="none" strike="noStrike">
                        <a:effectLst/>
                        <a:latin typeface="Arial" panose="020B0604020202020204" pitchFamily="34" charset="0"/>
                      </a:endParaRPr>
                    </a:p>
                  </a:txBody>
                  <a:tcPr marL="194952" marR="194952" marT="2707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spcBef>
                          <a:spcPts val="600"/>
                        </a:spcBef>
                        <a:spcAft>
                          <a:spcPts val="600"/>
                        </a:spcAft>
                      </a:pPr>
                      <a:r>
                        <a:rPr lang="en-GB" sz="22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18.0</a:t>
                      </a:r>
                      <a:endParaRPr lang="en-GB" sz="5100" b="0" i="0" u="none" strike="noStrike">
                        <a:effectLst/>
                        <a:latin typeface="Arial" panose="020B0604020202020204" pitchFamily="34" charset="0"/>
                      </a:endParaRPr>
                    </a:p>
                  </a:txBody>
                  <a:tcPr marL="194952" marR="194952" marT="2707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spcBef>
                          <a:spcPts val="600"/>
                        </a:spcBef>
                        <a:spcAft>
                          <a:spcPts val="600"/>
                        </a:spcAft>
                      </a:pPr>
                      <a:r>
                        <a:rPr lang="en-GB" sz="22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12.0</a:t>
                      </a:r>
                      <a:endParaRPr lang="en-GB" sz="5100" b="0" i="0" u="none" strike="noStrike">
                        <a:effectLst/>
                        <a:latin typeface="Arial" panose="020B0604020202020204" pitchFamily="34" charset="0"/>
                      </a:endParaRPr>
                    </a:p>
                  </a:txBody>
                  <a:tcPr marL="194952" marR="194952" marT="2707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spcBef>
                          <a:spcPts val="600"/>
                        </a:spcBef>
                        <a:spcAft>
                          <a:spcPts val="600"/>
                        </a:spcAft>
                      </a:pPr>
                      <a:r>
                        <a:rPr lang="en-GB" sz="22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16.4</a:t>
                      </a:r>
                      <a:endParaRPr lang="en-GB" sz="5100" b="0" i="0" u="none" strike="noStrike">
                        <a:effectLst/>
                        <a:latin typeface="Arial" panose="020B0604020202020204" pitchFamily="34" charset="0"/>
                      </a:endParaRPr>
                    </a:p>
                  </a:txBody>
                  <a:tcPr marL="194952" marR="194952" marT="2707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559216197"/>
                  </a:ext>
                </a:extLst>
              </a:tr>
              <a:tr h="414474">
                <a:tc>
                  <a:txBody>
                    <a:bodyPr/>
                    <a:lstStyle/>
                    <a:p>
                      <a:pPr algn="ctr" fontAlgn="ctr">
                        <a:spcBef>
                          <a:spcPts val="600"/>
                        </a:spcBef>
                        <a:spcAft>
                          <a:spcPts val="600"/>
                        </a:spcAft>
                      </a:pPr>
                      <a:r>
                        <a:rPr lang="en-GB" sz="2200" b="0" i="0" u="none" strike="noStrike">
                          <a:effectLst/>
                          <a:latin typeface="Calibri" panose="020F0502020204030204" pitchFamily="34" charset="0"/>
                          <a:ea typeface="Calibri" panose="020F0502020204030204" pitchFamily="34" charset="0"/>
                          <a:cs typeface="Calibri" panose="020F0502020204030204" pitchFamily="34" charset="0"/>
                        </a:rPr>
                        <a:t>2017/18</a:t>
                      </a:r>
                      <a:endParaRPr lang="en-GB" sz="5100" b="0" i="0" u="none" strike="noStrike">
                        <a:effectLst/>
                        <a:latin typeface="Arial" panose="020B0604020202020204" pitchFamily="34" charset="0"/>
                      </a:endParaRPr>
                    </a:p>
                  </a:txBody>
                  <a:tcPr marL="194952" marR="194952" marT="2707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spcBef>
                          <a:spcPts val="600"/>
                        </a:spcBef>
                        <a:spcAft>
                          <a:spcPts val="600"/>
                        </a:spcAft>
                      </a:pPr>
                      <a:r>
                        <a:rPr lang="en-GB" sz="22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3.2</a:t>
                      </a:r>
                      <a:endParaRPr lang="en-GB" sz="5100" b="0" i="0" u="none" strike="noStrike">
                        <a:effectLst/>
                        <a:latin typeface="Arial" panose="020B0604020202020204" pitchFamily="34" charset="0"/>
                      </a:endParaRPr>
                    </a:p>
                  </a:txBody>
                  <a:tcPr marL="194952" marR="194952" marT="2707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spcBef>
                          <a:spcPts val="600"/>
                        </a:spcBef>
                        <a:spcAft>
                          <a:spcPts val="600"/>
                        </a:spcAft>
                      </a:pPr>
                      <a:r>
                        <a:rPr lang="en-GB" sz="22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4.6</a:t>
                      </a:r>
                      <a:endParaRPr lang="en-GB" sz="5100" b="0" i="0" u="none" strike="noStrike">
                        <a:effectLst/>
                        <a:latin typeface="Arial" panose="020B0604020202020204" pitchFamily="34" charset="0"/>
                      </a:endParaRPr>
                    </a:p>
                  </a:txBody>
                  <a:tcPr marL="194952" marR="194952" marT="2707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spcBef>
                          <a:spcPts val="600"/>
                        </a:spcBef>
                        <a:spcAft>
                          <a:spcPts val="600"/>
                        </a:spcAft>
                      </a:pPr>
                      <a:r>
                        <a:rPr lang="en-GB" sz="22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9.1</a:t>
                      </a:r>
                      <a:endParaRPr lang="en-GB" sz="5100" b="0" i="0" u="none" strike="noStrike">
                        <a:effectLst/>
                        <a:latin typeface="Arial" panose="020B0604020202020204" pitchFamily="34" charset="0"/>
                      </a:endParaRPr>
                    </a:p>
                  </a:txBody>
                  <a:tcPr marL="194952" marR="194952" marT="2707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spcBef>
                          <a:spcPts val="600"/>
                        </a:spcBef>
                        <a:spcAft>
                          <a:spcPts val="600"/>
                        </a:spcAft>
                      </a:pPr>
                      <a:r>
                        <a:rPr lang="en-GB" sz="22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16.8</a:t>
                      </a:r>
                      <a:endParaRPr lang="en-GB" sz="5100" b="0" i="0" u="none" strike="noStrike">
                        <a:effectLst/>
                        <a:latin typeface="Arial" panose="020B0604020202020204" pitchFamily="34" charset="0"/>
                      </a:endParaRPr>
                    </a:p>
                  </a:txBody>
                  <a:tcPr marL="194952" marR="194952" marT="2707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spcBef>
                          <a:spcPts val="600"/>
                        </a:spcBef>
                        <a:spcAft>
                          <a:spcPts val="600"/>
                        </a:spcAft>
                      </a:pPr>
                      <a:r>
                        <a:rPr lang="en-GB" sz="22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10.7</a:t>
                      </a:r>
                      <a:endParaRPr lang="en-GB" sz="5100" b="0" i="0" u="none" strike="noStrike">
                        <a:effectLst/>
                        <a:latin typeface="Arial" panose="020B0604020202020204" pitchFamily="34" charset="0"/>
                      </a:endParaRPr>
                    </a:p>
                  </a:txBody>
                  <a:tcPr marL="194952" marR="194952" marT="2707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spcBef>
                          <a:spcPts val="600"/>
                        </a:spcBef>
                        <a:spcAft>
                          <a:spcPts val="600"/>
                        </a:spcAft>
                      </a:pPr>
                      <a:r>
                        <a:rPr lang="en-GB" sz="22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14.5</a:t>
                      </a:r>
                      <a:endParaRPr lang="en-GB" sz="5100" b="0" i="0" u="none" strike="noStrike">
                        <a:effectLst/>
                        <a:latin typeface="Arial" panose="020B0604020202020204" pitchFamily="34" charset="0"/>
                      </a:endParaRPr>
                    </a:p>
                  </a:txBody>
                  <a:tcPr marL="194952" marR="194952" marT="2707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54613960"/>
                  </a:ext>
                </a:extLst>
              </a:tr>
              <a:tr h="414474">
                <a:tc>
                  <a:txBody>
                    <a:bodyPr/>
                    <a:lstStyle/>
                    <a:p>
                      <a:pPr algn="ctr" fontAlgn="ctr">
                        <a:spcBef>
                          <a:spcPts val="600"/>
                        </a:spcBef>
                        <a:spcAft>
                          <a:spcPts val="600"/>
                        </a:spcAft>
                      </a:pPr>
                      <a:r>
                        <a:rPr lang="en-GB" sz="2200" b="0" i="0" u="none" strike="noStrike">
                          <a:effectLst/>
                          <a:latin typeface="Calibri" panose="020F0502020204030204" pitchFamily="34" charset="0"/>
                          <a:ea typeface="Calibri" panose="020F0502020204030204" pitchFamily="34" charset="0"/>
                          <a:cs typeface="Calibri" panose="020F0502020204030204" pitchFamily="34" charset="0"/>
                        </a:rPr>
                        <a:t>2018/19</a:t>
                      </a:r>
                      <a:endParaRPr lang="en-GB" sz="5100" b="0" i="0" u="none" strike="noStrike">
                        <a:effectLst/>
                        <a:latin typeface="Arial" panose="020B0604020202020204" pitchFamily="34" charset="0"/>
                      </a:endParaRPr>
                    </a:p>
                  </a:txBody>
                  <a:tcPr marL="194952" marR="194952" marT="2707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spcBef>
                          <a:spcPts val="600"/>
                        </a:spcBef>
                        <a:spcAft>
                          <a:spcPts val="600"/>
                        </a:spcAft>
                      </a:pPr>
                      <a:r>
                        <a:rPr lang="en-GB" sz="22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3.1</a:t>
                      </a:r>
                      <a:endParaRPr lang="en-GB" sz="5100" b="0" i="0" u="none" strike="noStrike">
                        <a:effectLst/>
                        <a:latin typeface="Arial" panose="020B0604020202020204" pitchFamily="34" charset="0"/>
                      </a:endParaRPr>
                    </a:p>
                  </a:txBody>
                  <a:tcPr marL="194952" marR="194952" marT="2707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spcBef>
                          <a:spcPts val="600"/>
                        </a:spcBef>
                        <a:spcAft>
                          <a:spcPts val="600"/>
                        </a:spcAft>
                      </a:pPr>
                      <a:r>
                        <a:rPr lang="en-GB" sz="22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3.6</a:t>
                      </a:r>
                      <a:endParaRPr lang="en-GB" sz="5100" b="0" i="0" u="none" strike="noStrike">
                        <a:effectLst/>
                        <a:latin typeface="Arial" panose="020B0604020202020204" pitchFamily="34" charset="0"/>
                      </a:endParaRPr>
                    </a:p>
                  </a:txBody>
                  <a:tcPr marL="194952" marR="194952" marT="2707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spcBef>
                          <a:spcPts val="600"/>
                        </a:spcBef>
                        <a:spcAft>
                          <a:spcPts val="600"/>
                        </a:spcAft>
                      </a:pPr>
                      <a:r>
                        <a:rPr lang="en-GB" sz="22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8.0</a:t>
                      </a:r>
                      <a:endParaRPr lang="en-GB" sz="5100" b="0" i="0" u="none" strike="noStrike">
                        <a:effectLst/>
                        <a:latin typeface="Arial" panose="020B0604020202020204" pitchFamily="34" charset="0"/>
                      </a:endParaRPr>
                    </a:p>
                  </a:txBody>
                  <a:tcPr marL="194952" marR="194952" marT="2707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spcBef>
                          <a:spcPts val="600"/>
                        </a:spcBef>
                        <a:spcAft>
                          <a:spcPts val="600"/>
                        </a:spcAft>
                      </a:pPr>
                      <a:r>
                        <a:rPr lang="en-GB" sz="22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10.3</a:t>
                      </a:r>
                      <a:endParaRPr lang="en-GB" sz="5100" b="0" i="0" u="none" strike="noStrike">
                        <a:effectLst/>
                        <a:latin typeface="Arial" panose="020B0604020202020204" pitchFamily="34" charset="0"/>
                      </a:endParaRPr>
                    </a:p>
                  </a:txBody>
                  <a:tcPr marL="194952" marR="194952" marT="2707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spcBef>
                          <a:spcPts val="600"/>
                        </a:spcBef>
                        <a:spcAft>
                          <a:spcPts val="600"/>
                        </a:spcAft>
                      </a:pPr>
                      <a:r>
                        <a:rPr lang="en-GB" sz="22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8.4</a:t>
                      </a:r>
                      <a:endParaRPr lang="en-GB" sz="5100" b="0" i="0" u="none" strike="noStrike">
                        <a:effectLst/>
                        <a:latin typeface="Arial" panose="020B0604020202020204" pitchFamily="34" charset="0"/>
                      </a:endParaRPr>
                    </a:p>
                  </a:txBody>
                  <a:tcPr marL="194952" marR="194952" marT="2707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spcBef>
                          <a:spcPts val="600"/>
                        </a:spcBef>
                        <a:spcAft>
                          <a:spcPts val="600"/>
                        </a:spcAft>
                      </a:pPr>
                      <a:r>
                        <a:rPr lang="en-GB" sz="22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9.8</a:t>
                      </a:r>
                      <a:endParaRPr lang="en-GB" sz="5100" b="0" i="0" u="none" strike="noStrike">
                        <a:effectLst/>
                        <a:latin typeface="Arial" panose="020B0604020202020204" pitchFamily="34" charset="0"/>
                      </a:endParaRPr>
                    </a:p>
                  </a:txBody>
                  <a:tcPr marL="194952" marR="194952" marT="2707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0702750"/>
                  </a:ext>
                </a:extLst>
              </a:tr>
              <a:tr h="414474">
                <a:tc>
                  <a:txBody>
                    <a:bodyPr/>
                    <a:lstStyle/>
                    <a:p>
                      <a:pPr algn="ctr" fontAlgn="ctr">
                        <a:spcBef>
                          <a:spcPts val="600"/>
                        </a:spcBef>
                        <a:spcAft>
                          <a:spcPts val="600"/>
                        </a:spcAft>
                      </a:pPr>
                      <a:r>
                        <a:rPr lang="en-GB" sz="2200" b="0" i="0" u="none" strike="noStrike">
                          <a:effectLst/>
                          <a:latin typeface="Calibri" panose="020F0502020204030204" pitchFamily="34" charset="0"/>
                          <a:ea typeface="Calibri" panose="020F0502020204030204" pitchFamily="34" charset="0"/>
                          <a:cs typeface="Calibri" panose="020F0502020204030204" pitchFamily="34" charset="0"/>
                        </a:rPr>
                        <a:t>2019/20</a:t>
                      </a:r>
                      <a:endParaRPr lang="en-GB" sz="5100" b="0" i="0" u="none" strike="noStrike">
                        <a:effectLst/>
                        <a:latin typeface="Arial" panose="020B0604020202020204" pitchFamily="34" charset="0"/>
                      </a:endParaRPr>
                    </a:p>
                  </a:txBody>
                  <a:tcPr marL="194952" marR="194952" marT="2707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spcBef>
                          <a:spcPts val="600"/>
                        </a:spcBef>
                        <a:spcAft>
                          <a:spcPts val="600"/>
                        </a:spcAft>
                      </a:pPr>
                      <a:r>
                        <a:rPr lang="en-GB" sz="22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1.7</a:t>
                      </a:r>
                      <a:endParaRPr lang="en-GB" sz="5100" b="0" i="0" u="none" strike="noStrike">
                        <a:effectLst/>
                        <a:latin typeface="Arial" panose="020B0604020202020204" pitchFamily="34" charset="0"/>
                      </a:endParaRPr>
                    </a:p>
                  </a:txBody>
                  <a:tcPr marL="194952" marR="194952" marT="2707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spcBef>
                          <a:spcPts val="600"/>
                        </a:spcBef>
                        <a:spcAft>
                          <a:spcPts val="600"/>
                        </a:spcAft>
                      </a:pPr>
                      <a:r>
                        <a:rPr lang="en-GB" sz="22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5.1</a:t>
                      </a:r>
                      <a:endParaRPr lang="en-GB" sz="5100" b="0" i="0" u="none" strike="noStrike">
                        <a:effectLst/>
                        <a:latin typeface="Arial" panose="020B0604020202020204" pitchFamily="34" charset="0"/>
                      </a:endParaRPr>
                    </a:p>
                  </a:txBody>
                  <a:tcPr marL="194952" marR="194952" marT="2707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spcBef>
                          <a:spcPts val="600"/>
                        </a:spcBef>
                        <a:spcAft>
                          <a:spcPts val="600"/>
                        </a:spcAft>
                      </a:pPr>
                      <a:r>
                        <a:rPr lang="en-GB" sz="22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1.9</a:t>
                      </a:r>
                      <a:endParaRPr lang="en-GB" sz="5100" b="0" i="0" u="none" strike="noStrike">
                        <a:effectLst/>
                        <a:latin typeface="Arial" panose="020B0604020202020204" pitchFamily="34" charset="0"/>
                      </a:endParaRPr>
                    </a:p>
                  </a:txBody>
                  <a:tcPr marL="194952" marR="194952" marT="2707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spcBef>
                          <a:spcPts val="600"/>
                        </a:spcBef>
                        <a:spcAft>
                          <a:spcPts val="600"/>
                        </a:spcAft>
                      </a:pPr>
                      <a:r>
                        <a:rPr lang="en-GB" sz="22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13.3</a:t>
                      </a:r>
                      <a:endParaRPr lang="en-GB" sz="5100" b="0" i="0" u="none" strike="noStrike">
                        <a:effectLst/>
                        <a:latin typeface="Arial" panose="020B0604020202020204" pitchFamily="34" charset="0"/>
                      </a:endParaRPr>
                    </a:p>
                  </a:txBody>
                  <a:tcPr marL="194952" marR="194952" marT="2707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spcBef>
                          <a:spcPts val="600"/>
                        </a:spcBef>
                        <a:spcAft>
                          <a:spcPts val="600"/>
                        </a:spcAft>
                      </a:pPr>
                      <a:r>
                        <a:rPr lang="en-GB" sz="22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4.7</a:t>
                      </a:r>
                      <a:endParaRPr lang="en-GB" sz="5100" b="0" i="0" u="none" strike="noStrike">
                        <a:effectLst/>
                        <a:latin typeface="Arial" panose="020B0604020202020204" pitchFamily="34" charset="0"/>
                      </a:endParaRPr>
                    </a:p>
                  </a:txBody>
                  <a:tcPr marL="194952" marR="194952" marT="2707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spcBef>
                          <a:spcPts val="600"/>
                        </a:spcBef>
                        <a:spcAft>
                          <a:spcPts val="600"/>
                        </a:spcAft>
                      </a:pPr>
                      <a:r>
                        <a:rPr lang="en-GB" sz="22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12.8</a:t>
                      </a:r>
                      <a:endParaRPr lang="en-GB" sz="5100" b="0" i="0" u="none" strike="noStrike">
                        <a:effectLst/>
                        <a:latin typeface="Arial" panose="020B0604020202020204" pitchFamily="34" charset="0"/>
                      </a:endParaRPr>
                    </a:p>
                  </a:txBody>
                  <a:tcPr marL="194952" marR="194952" marT="2707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1188177"/>
                  </a:ext>
                </a:extLst>
              </a:tr>
              <a:tr h="414474">
                <a:tc>
                  <a:txBody>
                    <a:bodyPr/>
                    <a:lstStyle/>
                    <a:p>
                      <a:pPr algn="ctr" fontAlgn="ctr">
                        <a:spcBef>
                          <a:spcPts val="600"/>
                        </a:spcBef>
                        <a:spcAft>
                          <a:spcPts val="600"/>
                        </a:spcAft>
                      </a:pPr>
                      <a:r>
                        <a:rPr lang="en-GB" sz="2200" b="0" i="0" u="none" strike="noStrike">
                          <a:effectLst/>
                          <a:latin typeface="Calibri" panose="020F0502020204030204" pitchFamily="34" charset="0"/>
                          <a:ea typeface="Calibri" panose="020F0502020204030204" pitchFamily="34" charset="0"/>
                          <a:cs typeface="Calibri" panose="020F0502020204030204" pitchFamily="34" charset="0"/>
                        </a:rPr>
                        <a:t>2020/21</a:t>
                      </a:r>
                      <a:endParaRPr lang="en-GB" sz="5100" b="0" i="0" u="none" strike="noStrike">
                        <a:effectLst/>
                        <a:latin typeface="Arial" panose="020B0604020202020204" pitchFamily="34" charset="0"/>
                      </a:endParaRPr>
                    </a:p>
                  </a:txBody>
                  <a:tcPr marL="194952" marR="194952" marT="2707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spcBef>
                          <a:spcPts val="600"/>
                        </a:spcBef>
                        <a:spcAft>
                          <a:spcPts val="600"/>
                        </a:spcAft>
                      </a:pPr>
                      <a:r>
                        <a:rPr lang="en-GB" sz="22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3.0</a:t>
                      </a:r>
                      <a:endParaRPr lang="en-GB" sz="5100" b="0" i="0" u="none" strike="noStrike">
                        <a:effectLst/>
                        <a:latin typeface="Arial" panose="020B0604020202020204" pitchFamily="34" charset="0"/>
                      </a:endParaRPr>
                    </a:p>
                  </a:txBody>
                  <a:tcPr marL="194952" marR="194952" marT="2707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spcBef>
                          <a:spcPts val="600"/>
                        </a:spcBef>
                        <a:spcAft>
                          <a:spcPts val="600"/>
                        </a:spcAft>
                      </a:pPr>
                      <a:r>
                        <a:rPr lang="en-GB" sz="22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a:t>
                      </a:r>
                      <a:endParaRPr lang="en-GB" sz="5100" b="0" i="0" u="none" strike="noStrike">
                        <a:effectLst/>
                        <a:latin typeface="Arial" panose="020B0604020202020204" pitchFamily="34" charset="0"/>
                      </a:endParaRPr>
                    </a:p>
                  </a:txBody>
                  <a:tcPr marL="194952" marR="194952" marT="2707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spcBef>
                          <a:spcPts val="600"/>
                        </a:spcBef>
                        <a:spcAft>
                          <a:spcPts val="600"/>
                        </a:spcAft>
                      </a:pPr>
                      <a:r>
                        <a:rPr lang="en-GB" sz="22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7.3</a:t>
                      </a:r>
                      <a:endParaRPr lang="en-GB" sz="5100" b="0" i="0" u="none" strike="noStrike">
                        <a:effectLst/>
                        <a:latin typeface="Arial" panose="020B0604020202020204" pitchFamily="34" charset="0"/>
                      </a:endParaRPr>
                    </a:p>
                  </a:txBody>
                  <a:tcPr marL="194952" marR="194952" marT="2707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spcBef>
                          <a:spcPts val="600"/>
                        </a:spcBef>
                        <a:spcAft>
                          <a:spcPts val="600"/>
                        </a:spcAft>
                      </a:pPr>
                      <a:r>
                        <a:rPr lang="en-GB" sz="22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a:t>
                      </a:r>
                      <a:endParaRPr lang="en-GB" sz="5100" b="0" i="0" u="none" strike="noStrike">
                        <a:effectLst/>
                        <a:latin typeface="Arial" panose="020B0604020202020204" pitchFamily="34" charset="0"/>
                      </a:endParaRPr>
                    </a:p>
                  </a:txBody>
                  <a:tcPr marL="194952" marR="194952" marT="2707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spcBef>
                          <a:spcPts val="600"/>
                        </a:spcBef>
                        <a:spcAft>
                          <a:spcPts val="600"/>
                        </a:spcAft>
                      </a:pPr>
                      <a:r>
                        <a:rPr lang="en-GB" sz="22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8.2</a:t>
                      </a:r>
                      <a:endParaRPr lang="en-GB" sz="5100" b="0" i="0" u="none" strike="noStrike">
                        <a:effectLst/>
                        <a:latin typeface="Arial" panose="020B0604020202020204" pitchFamily="34" charset="0"/>
                      </a:endParaRPr>
                    </a:p>
                  </a:txBody>
                  <a:tcPr marL="194952" marR="194952" marT="2707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spcBef>
                          <a:spcPts val="600"/>
                        </a:spcBef>
                        <a:spcAft>
                          <a:spcPts val="600"/>
                        </a:spcAft>
                      </a:pPr>
                      <a:r>
                        <a:rPr lang="en-GB" sz="22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a:t>
                      </a:r>
                      <a:endParaRPr lang="en-GB" sz="5100" b="0" i="0" u="none" strike="noStrike">
                        <a:effectLst/>
                        <a:latin typeface="Arial" panose="020B0604020202020204" pitchFamily="34" charset="0"/>
                      </a:endParaRPr>
                    </a:p>
                  </a:txBody>
                  <a:tcPr marL="194952" marR="194952" marT="2707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76493458"/>
                  </a:ext>
                </a:extLst>
              </a:tr>
            </a:tbl>
          </a:graphicData>
        </a:graphic>
      </p:graphicFrame>
    </p:spTree>
    <p:extLst>
      <p:ext uri="{BB962C8B-B14F-4D97-AF65-F5344CB8AC3E}">
        <p14:creationId xmlns:p14="http://schemas.microsoft.com/office/powerpoint/2010/main" val="31275216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5" name="Rectangle 34">
            <a:extLst>
              <a:ext uri="{FF2B5EF4-FFF2-40B4-BE49-F238E27FC236}">
                <a16:creationId xmlns:a16="http://schemas.microsoft.com/office/drawing/2014/main" id="{BACC6370-2D7E-4714-9D71-7542949D7D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7" name="Rectangle 36">
            <a:extLst>
              <a:ext uri="{FF2B5EF4-FFF2-40B4-BE49-F238E27FC236}">
                <a16:creationId xmlns:a16="http://schemas.microsoft.com/office/drawing/2014/main" id="{F68B3F68-107C-434F-AA38-110D5EA91B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2" y="0"/>
            <a:ext cx="12191998" cy="1575955"/>
          </a:xfrm>
          <a:prstGeom prst="rect">
            <a:avLst/>
          </a:prstGeom>
          <a:gradFill>
            <a:gsLst>
              <a:gs pos="0">
                <a:srgbClr val="000000">
                  <a:alpha val="96000"/>
                </a:srgbClr>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9" name="Rectangle 38">
            <a:extLst>
              <a:ext uri="{FF2B5EF4-FFF2-40B4-BE49-F238E27FC236}">
                <a16:creationId xmlns:a16="http://schemas.microsoft.com/office/drawing/2014/main" id="{AAD0DBB9-1A4B-4391-81D4-CB19F9AB91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8128857" y="0"/>
            <a:ext cx="4063143" cy="1576412"/>
          </a:xfrm>
          <a:prstGeom prst="rect">
            <a:avLst/>
          </a:prstGeom>
          <a:gradFill>
            <a:gsLst>
              <a:gs pos="19000">
                <a:schemeClr val="accent1">
                  <a:lumMod val="50000"/>
                  <a:alpha val="68000"/>
                </a:schemeClr>
              </a:gs>
              <a:gs pos="100000">
                <a:schemeClr val="accent1">
                  <a:alpha val="79000"/>
                </a:schemeClr>
              </a:gs>
            </a:gsLst>
            <a:lin ang="19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1" name="Rectangle 40">
            <a:extLst>
              <a:ext uri="{FF2B5EF4-FFF2-40B4-BE49-F238E27FC236}">
                <a16:creationId xmlns:a16="http://schemas.microsoft.com/office/drawing/2014/main" id="{063BBA22-50EA-4C4D-BE05-F1CE4E63AA5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5307777" y="-5307778"/>
            <a:ext cx="1576446" cy="12192002"/>
          </a:xfrm>
          <a:prstGeom prst="rect">
            <a:avLst/>
          </a:prstGeom>
          <a:gradFill>
            <a:gsLst>
              <a:gs pos="23000">
                <a:schemeClr val="accent1">
                  <a:alpha val="0"/>
                </a:schemeClr>
              </a:gs>
              <a:gs pos="99000">
                <a:srgbClr val="000000">
                  <a:alpha val="74000"/>
                </a:srgbClr>
              </a:gs>
            </a:gsLst>
            <a:lin ang="20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B8EE583A-870C-7ACD-A5DD-2CE8FE1CF822}"/>
              </a:ext>
            </a:extLst>
          </p:cNvPr>
          <p:cNvSpPr>
            <a:spLocks noGrp="1"/>
          </p:cNvSpPr>
          <p:nvPr>
            <p:ph type="title"/>
          </p:nvPr>
        </p:nvSpPr>
        <p:spPr>
          <a:xfrm>
            <a:off x="1371597" y="348865"/>
            <a:ext cx="10044023" cy="877729"/>
          </a:xfrm>
        </p:spPr>
        <p:txBody>
          <a:bodyPr anchor="ctr">
            <a:normAutofit/>
          </a:bodyPr>
          <a:lstStyle/>
          <a:p>
            <a:r>
              <a:rPr lang="en-GB" sz="2800">
                <a:solidFill>
                  <a:srgbClr val="FFFFFF"/>
                </a:solidFill>
              </a:rPr>
              <a:t>Reintervention rates for ablation procedures, 2015/16 to 2020/21</a:t>
            </a:r>
          </a:p>
        </p:txBody>
      </p:sp>
      <p:graphicFrame>
        <p:nvGraphicFramePr>
          <p:cNvPr id="4" name="Content Placeholder 3">
            <a:extLst>
              <a:ext uri="{FF2B5EF4-FFF2-40B4-BE49-F238E27FC236}">
                <a16:creationId xmlns:a16="http://schemas.microsoft.com/office/drawing/2014/main" id="{8E1154D2-15C1-8639-3EBC-201100E63E2D}"/>
              </a:ext>
            </a:extLst>
          </p:cNvPr>
          <p:cNvGraphicFramePr>
            <a:graphicFrameLocks noGrp="1"/>
          </p:cNvGraphicFramePr>
          <p:nvPr>
            <p:ph idx="1"/>
          </p:nvPr>
        </p:nvGraphicFramePr>
        <p:xfrm>
          <a:off x="644056" y="2319005"/>
          <a:ext cx="10927832" cy="3779953"/>
        </p:xfrm>
        <a:graphic>
          <a:graphicData uri="http://schemas.openxmlformats.org/drawingml/2006/table">
            <a:tbl>
              <a:tblPr firstRow="1" firstCol="1" bandRow="1"/>
              <a:tblGrid>
                <a:gridCol w="1530214">
                  <a:extLst>
                    <a:ext uri="{9D8B030D-6E8A-4147-A177-3AD203B41FA5}">
                      <a16:colId xmlns:a16="http://schemas.microsoft.com/office/drawing/2014/main" val="487797336"/>
                    </a:ext>
                  </a:extLst>
                </a:gridCol>
                <a:gridCol w="1318044">
                  <a:extLst>
                    <a:ext uri="{9D8B030D-6E8A-4147-A177-3AD203B41FA5}">
                      <a16:colId xmlns:a16="http://schemas.microsoft.com/office/drawing/2014/main" val="1766575205"/>
                    </a:ext>
                  </a:extLst>
                </a:gridCol>
                <a:gridCol w="1318044">
                  <a:extLst>
                    <a:ext uri="{9D8B030D-6E8A-4147-A177-3AD203B41FA5}">
                      <a16:colId xmlns:a16="http://schemas.microsoft.com/office/drawing/2014/main" val="1428220069"/>
                    </a:ext>
                  </a:extLst>
                </a:gridCol>
                <a:gridCol w="1548936">
                  <a:extLst>
                    <a:ext uri="{9D8B030D-6E8A-4147-A177-3AD203B41FA5}">
                      <a16:colId xmlns:a16="http://schemas.microsoft.com/office/drawing/2014/main" val="1479480250"/>
                    </a:ext>
                  </a:extLst>
                </a:gridCol>
                <a:gridCol w="1548936">
                  <a:extLst>
                    <a:ext uri="{9D8B030D-6E8A-4147-A177-3AD203B41FA5}">
                      <a16:colId xmlns:a16="http://schemas.microsoft.com/office/drawing/2014/main" val="1282942257"/>
                    </a:ext>
                  </a:extLst>
                </a:gridCol>
                <a:gridCol w="1831829">
                  <a:extLst>
                    <a:ext uri="{9D8B030D-6E8A-4147-A177-3AD203B41FA5}">
                      <a16:colId xmlns:a16="http://schemas.microsoft.com/office/drawing/2014/main" val="1628257067"/>
                    </a:ext>
                  </a:extLst>
                </a:gridCol>
                <a:gridCol w="1831829">
                  <a:extLst>
                    <a:ext uri="{9D8B030D-6E8A-4147-A177-3AD203B41FA5}">
                      <a16:colId xmlns:a16="http://schemas.microsoft.com/office/drawing/2014/main" val="3103468336"/>
                    </a:ext>
                  </a:extLst>
                </a:gridCol>
              </a:tblGrid>
              <a:tr h="1293109">
                <a:tc>
                  <a:txBody>
                    <a:bodyPr/>
                    <a:lstStyle/>
                    <a:p>
                      <a:pPr algn="l" fontAlgn="ctr">
                        <a:spcBef>
                          <a:spcPts val="0"/>
                        </a:spcBef>
                        <a:spcAft>
                          <a:spcPts val="0"/>
                        </a:spcAft>
                      </a:pPr>
                      <a:endParaRPr lang="en-GB" sz="5100" b="0" i="0" u="none" strike="noStrike">
                        <a:effectLst/>
                        <a:latin typeface="Arial" panose="020B0604020202020204" pitchFamily="34" charset="0"/>
                      </a:endParaRPr>
                    </a:p>
                  </a:txBody>
                  <a:tcPr marL="194952" marR="194952" marT="2707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spcBef>
                          <a:spcPts val="600"/>
                        </a:spcBef>
                        <a:spcAft>
                          <a:spcPts val="600"/>
                        </a:spcAft>
                      </a:pPr>
                      <a:r>
                        <a:rPr lang="en-GB" sz="2200" b="0" i="0" u="none" strike="noStrike">
                          <a:effectLst/>
                          <a:latin typeface="Calibri" panose="020F0502020204030204" pitchFamily="34" charset="0"/>
                          <a:ea typeface="Calibri" panose="020F0502020204030204" pitchFamily="34" charset="0"/>
                          <a:cs typeface="Calibri" panose="020F0502020204030204" pitchFamily="34" charset="0"/>
                        </a:rPr>
                        <a:t>Simple Atrial</a:t>
                      </a:r>
                      <a:endParaRPr lang="en-GB" sz="5100" b="0" i="0" u="none" strike="noStrike">
                        <a:effectLst/>
                        <a:latin typeface="Arial" panose="020B0604020202020204" pitchFamily="34" charset="0"/>
                      </a:endParaRPr>
                    </a:p>
                    <a:p>
                      <a:pPr algn="ctr" fontAlgn="ctr">
                        <a:spcBef>
                          <a:spcPts val="600"/>
                        </a:spcBef>
                        <a:spcAft>
                          <a:spcPts val="600"/>
                        </a:spcAft>
                      </a:pPr>
                      <a:r>
                        <a:rPr lang="en-GB" sz="2200" b="0" i="0" u="none" strike="noStrike">
                          <a:effectLst/>
                          <a:latin typeface="Calibri" panose="020F0502020204030204" pitchFamily="34" charset="0"/>
                          <a:ea typeface="Calibri" panose="020F0502020204030204" pitchFamily="34" charset="0"/>
                          <a:cs typeface="Calibri" panose="020F0502020204030204" pitchFamily="34" charset="0"/>
                        </a:rPr>
                        <a:t>1 Year</a:t>
                      </a:r>
                      <a:endParaRPr lang="en-GB" sz="5100" b="0" i="0" u="none" strike="noStrike">
                        <a:effectLst/>
                        <a:latin typeface="Arial" panose="020B0604020202020204" pitchFamily="34" charset="0"/>
                      </a:endParaRPr>
                    </a:p>
                  </a:txBody>
                  <a:tcPr marL="194952" marR="194952" marT="2707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spcBef>
                          <a:spcPts val="600"/>
                        </a:spcBef>
                        <a:spcAft>
                          <a:spcPts val="600"/>
                        </a:spcAft>
                      </a:pPr>
                      <a:r>
                        <a:rPr lang="en-GB" sz="2200" b="0" i="0" u="none" strike="noStrike">
                          <a:effectLst/>
                          <a:latin typeface="Calibri" panose="020F0502020204030204" pitchFamily="34" charset="0"/>
                          <a:ea typeface="Calibri" panose="020F0502020204030204" pitchFamily="34" charset="0"/>
                          <a:cs typeface="Calibri" panose="020F0502020204030204" pitchFamily="34" charset="0"/>
                        </a:rPr>
                        <a:t>Simple Atrial</a:t>
                      </a:r>
                      <a:endParaRPr lang="en-GB" sz="5100" b="0" i="0" u="none" strike="noStrike">
                        <a:effectLst/>
                        <a:latin typeface="Arial" panose="020B0604020202020204" pitchFamily="34" charset="0"/>
                      </a:endParaRPr>
                    </a:p>
                    <a:p>
                      <a:pPr algn="ctr" fontAlgn="ctr">
                        <a:spcBef>
                          <a:spcPts val="600"/>
                        </a:spcBef>
                        <a:spcAft>
                          <a:spcPts val="600"/>
                        </a:spcAft>
                      </a:pPr>
                      <a:r>
                        <a:rPr lang="en-GB" sz="2200" b="0" i="0" u="none" strike="noStrike">
                          <a:effectLst/>
                          <a:latin typeface="Calibri" panose="020F0502020204030204" pitchFamily="34" charset="0"/>
                          <a:ea typeface="Calibri" panose="020F0502020204030204" pitchFamily="34" charset="0"/>
                          <a:cs typeface="Calibri" panose="020F0502020204030204" pitchFamily="34" charset="0"/>
                        </a:rPr>
                        <a:t>2 Year</a:t>
                      </a:r>
                      <a:endParaRPr lang="en-GB" sz="5100" b="0" i="0" u="none" strike="noStrike">
                        <a:effectLst/>
                        <a:latin typeface="Arial" panose="020B0604020202020204" pitchFamily="34" charset="0"/>
                      </a:endParaRPr>
                    </a:p>
                  </a:txBody>
                  <a:tcPr marL="194952" marR="194952" marT="2707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spcBef>
                          <a:spcPts val="600"/>
                        </a:spcBef>
                        <a:spcAft>
                          <a:spcPts val="600"/>
                        </a:spcAft>
                      </a:pPr>
                      <a:r>
                        <a:rPr lang="en-GB" sz="2200" b="0" i="0" u="none" strike="noStrike">
                          <a:effectLst/>
                          <a:latin typeface="Calibri" panose="020F0502020204030204" pitchFamily="34" charset="0"/>
                          <a:ea typeface="Calibri" panose="020F0502020204030204" pitchFamily="34" charset="0"/>
                          <a:cs typeface="Calibri" panose="020F0502020204030204" pitchFamily="34" charset="0"/>
                        </a:rPr>
                        <a:t>Complex Atrial</a:t>
                      </a:r>
                      <a:endParaRPr lang="en-GB" sz="5100" b="0" i="0" u="none" strike="noStrike">
                        <a:effectLst/>
                        <a:latin typeface="Arial" panose="020B0604020202020204" pitchFamily="34" charset="0"/>
                      </a:endParaRPr>
                    </a:p>
                    <a:p>
                      <a:pPr algn="ctr" fontAlgn="ctr">
                        <a:spcBef>
                          <a:spcPts val="600"/>
                        </a:spcBef>
                        <a:spcAft>
                          <a:spcPts val="600"/>
                        </a:spcAft>
                      </a:pPr>
                      <a:r>
                        <a:rPr lang="en-GB" sz="2200" b="0" i="0" u="none" strike="noStrike">
                          <a:effectLst/>
                          <a:latin typeface="Calibri" panose="020F0502020204030204" pitchFamily="34" charset="0"/>
                          <a:ea typeface="Calibri" panose="020F0502020204030204" pitchFamily="34" charset="0"/>
                          <a:cs typeface="Calibri" panose="020F0502020204030204" pitchFamily="34" charset="0"/>
                        </a:rPr>
                        <a:t>1 Year</a:t>
                      </a:r>
                      <a:endParaRPr lang="en-GB" sz="5100" b="0" i="0" u="none" strike="noStrike">
                        <a:effectLst/>
                        <a:latin typeface="Arial" panose="020B0604020202020204" pitchFamily="34" charset="0"/>
                      </a:endParaRPr>
                    </a:p>
                  </a:txBody>
                  <a:tcPr marL="194952" marR="194952" marT="2707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spcBef>
                          <a:spcPts val="600"/>
                        </a:spcBef>
                        <a:spcAft>
                          <a:spcPts val="600"/>
                        </a:spcAft>
                      </a:pPr>
                      <a:r>
                        <a:rPr lang="en-GB" sz="2200" b="0" i="0" u="none" strike="noStrike">
                          <a:effectLst/>
                          <a:latin typeface="Calibri" panose="020F0502020204030204" pitchFamily="34" charset="0"/>
                          <a:ea typeface="Calibri" panose="020F0502020204030204" pitchFamily="34" charset="0"/>
                          <a:cs typeface="Calibri" panose="020F0502020204030204" pitchFamily="34" charset="0"/>
                        </a:rPr>
                        <a:t>Complex Atrial</a:t>
                      </a:r>
                      <a:endParaRPr lang="en-GB" sz="5100" b="0" i="0" u="none" strike="noStrike">
                        <a:effectLst/>
                        <a:latin typeface="Arial" panose="020B0604020202020204" pitchFamily="34" charset="0"/>
                      </a:endParaRPr>
                    </a:p>
                    <a:p>
                      <a:pPr algn="ctr" fontAlgn="ctr">
                        <a:spcBef>
                          <a:spcPts val="600"/>
                        </a:spcBef>
                        <a:spcAft>
                          <a:spcPts val="600"/>
                        </a:spcAft>
                      </a:pPr>
                      <a:r>
                        <a:rPr lang="en-GB" sz="2200" b="0" i="0" u="none" strike="noStrike">
                          <a:effectLst/>
                          <a:latin typeface="Calibri" panose="020F0502020204030204" pitchFamily="34" charset="0"/>
                          <a:ea typeface="Calibri" panose="020F0502020204030204" pitchFamily="34" charset="0"/>
                          <a:cs typeface="Calibri" panose="020F0502020204030204" pitchFamily="34" charset="0"/>
                        </a:rPr>
                        <a:t>2 Year</a:t>
                      </a:r>
                      <a:endParaRPr lang="en-GB" sz="5100" b="0" i="0" u="none" strike="noStrike">
                        <a:effectLst/>
                        <a:latin typeface="Arial" panose="020B0604020202020204" pitchFamily="34" charset="0"/>
                      </a:endParaRPr>
                    </a:p>
                  </a:txBody>
                  <a:tcPr marL="194952" marR="194952" marT="2707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spcBef>
                          <a:spcPts val="600"/>
                        </a:spcBef>
                        <a:spcAft>
                          <a:spcPts val="600"/>
                        </a:spcAft>
                      </a:pPr>
                      <a:r>
                        <a:rPr lang="en-GB" sz="2200" b="0" i="0" u="none" strike="noStrike">
                          <a:effectLst/>
                          <a:latin typeface="Calibri" panose="020F0502020204030204" pitchFamily="34" charset="0"/>
                          <a:ea typeface="Calibri" panose="020F0502020204030204" pitchFamily="34" charset="0"/>
                          <a:cs typeface="Calibri" panose="020F0502020204030204" pitchFamily="34" charset="0"/>
                        </a:rPr>
                        <a:t>Ventricular</a:t>
                      </a:r>
                      <a:endParaRPr lang="en-GB" sz="5100" b="0" i="0" u="none" strike="noStrike">
                        <a:effectLst/>
                        <a:latin typeface="Arial" panose="020B0604020202020204" pitchFamily="34" charset="0"/>
                      </a:endParaRPr>
                    </a:p>
                    <a:p>
                      <a:pPr algn="ctr" fontAlgn="ctr">
                        <a:spcBef>
                          <a:spcPts val="600"/>
                        </a:spcBef>
                        <a:spcAft>
                          <a:spcPts val="600"/>
                        </a:spcAft>
                      </a:pPr>
                      <a:r>
                        <a:rPr lang="en-GB" sz="2200" b="0" i="0" u="none" strike="noStrike">
                          <a:effectLst/>
                          <a:latin typeface="Calibri" panose="020F0502020204030204" pitchFamily="34" charset="0"/>
                          <a:ea typeface="Calibri" panose="020F0502020204030204" pitchFamily="34" charset="0"/>
                          <a:cs typeface="Calibri" panose="020F0502020204030204" pitchFamily="34" charset="0"/>
                        </a:rPr>
                        <a:t>1 Year</a:t>
                      </a:r>
                      <a:endParaRPr lang="en-GB" sz="5100" b="0" i="0" u="none" strike="noStrike">
                        <a:effectLst/>
                        <a:latin typeface="Arial" panose="020B0604020202020204" pitchFamily="34" charset="0"/>
                      </a:endParaRPr>
                    </a:p>
                  </a:txBody>
                  <a:tcPr marL="194952" marR="194952" marT="2707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spcBef>
                          <a:spcPts val="600"/>
                        </a:spcBef>
                        <a:spcAft>
                          <a:spcPts val="600"/>
                        </a:spcAft>
                      </a:pPr>
                      <a:r>
                        <a:rPr lang="en-GB" sz="2200" b="0" i="0" u="none" strike="noStrike">
                          <a:effectLst/>
                          <a:latin typeface="Calibri" panose="020F0502020204030204" pitchFamily="34" charset="0"/>
                          <a:ea typeface="Calibri" panose="020F0502020204030204" pitchFamily="34" charset="0"/>
                          <a:cs typeface="Calibri" panose="020F0502020204030204" pitchFamily="34" charset="0"/>
                        </a:rPr>
                        <a:t>Ventricular</a:t>
                      </a:r>
                      <a:endParaRPr lang="en-GB" sz="5100" b="0" i="0" u="none" strike="noStrike">
                        <a:effectLst/>
                        <a:latin typeface="Arial" panose="020B0604020202020204" pitchFamily="34" charset="0"/>
                      </a:endParaRPr>
                    </a:p>
                    <a:p>
                      <a:pPr algn="ctr" fontAlgn="ctr">
                        <a:spcBef>
                          <a:spcPts val="600"/>
                        </a:spcBef>
                        <a:spcAft>
                          <a:spcPts val="600"/>
                        </a:spcAft>
                      </a:pPr>
                      <a:r>
                        <a:rPr lang="en-GB" sz="2200" b="0" i="0" u="none" strike="noStrike">
                          <a:effectLst/>
                          <a:latin typeface="Calibri" panose="020F0502020204030204" pitchFamily="34" charset="0"/>
                          <a:ea typeface="Calibri" panose="020F0502020204030204" pitchFamily="34" charset="0"/>
                          <a:cs typeface="Calibri" panose="020F0502020204030204" pitchFamily="34" charset="0"/>
                        </a:rPr>
                        <a:t>2 Year</a:t>
                      </a:r>
                      <a:endParaRPr lang="en-GB" sz="5100" b="0" i="0" u="none" strike="noStrike">
                        <a:effectLst/>
                        <a:latin typeface="Arial" panose="020B0604020202020204" pitchFamily="34" charset="0"/>
                      </a:endParaRPr>
                    </a:p>
                  </a:txBody>
                  <a:tcPr marL="194952" marR="194952" marT="2707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60466972"/>
                  </a:ext>
                </a:extLst>
              </a:tr>
              <a:tr h="414474">
                <a:tc>
                  <a:txBody>
                    <a:bodyPr/>
                    <a:lstStyle/>
                    <a:p>
                      <a:pPr algn="ctr" fontAlgn="ctr">
                        <a:spcBef>
                          <a:spcPts val="600"/>
                        </a:spcBef>
                        <a:spcAft>
                          <a:spcPts val="600"/>
                        </a:spcAft>
                      </a:pPr>
                      <a:r>
                        <a:rPr lang="en-GB" sz="2200" b="0" i="0" u="none" strike="noStrike">
                          <a:effectLst/>
                          <a:latin typeface="Calibri" panose="020F0502020204030204" pitchFamily="34" charset="0"/>
                          <a:ea typeface="Calibri" panose="020F0502020204030204" pitchFamily="34" charset="0"/>
                          <a:cs typeface="Calibri" panose="020F0502020204030204" pitchFamily="34" charset="0"/>
                        </a:rPr>
                        <a:t>2015/16</a:t>
                      </a:r>
                      <a:endParaRPr lang="en-GB" sz="5100" b="0" i="0" u="none" strike="noStrike">
                        <a:effectLst/>
                        <a:latin typeface="Arial" panose="020B0604020202020204" pitchFamily="34" charset="0"/>
                      </a:endParaRPr>
                    </a:p>
                  </a:txBody>
                  <a:tcPr marL="194952" marR="194952" marT="2707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spcBef>
                          <a:spcPts val="600"/>
                        </a:spcBef>
                        <a:spcAft>
                          <a:spcPts val="600"/>
                        </a:spcAft>
                      </a:pPr>
                      <a:r>
                        <a:rPr lang="en-GB" sz="22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3.1</a:t>
                      </a:r>
                      <a:endParaRPr lang="en-GB" sz="5100" b="0" i="0" u="none" strike="noStrike">
                        <a:effectLst/>
                        <a:latin typeface="Arial" panose="020B0604020202020204" pitchFamily="34" charset="0"/>
                      </a:endParaRPr>
                    </a:p>
                  </a:txBody>
                  <a:tcPr marL="194952" marR="194952" marT="2707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spcBef>
                          <a:spcPts val="600"/>
                        </a:spcBef>
                        <a:spcAft>
                          <a:spcPts val="600"/>
                        </a:spcAft>
                      </a:pPr>
                      <a:r>
                        <a:rPr lang="en-GB" sz="22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4.5</a:t>
                      </a:r>
                      <a:endParaRPr lang="en-GB" sz="5100" b="0" i="0" u="none" strike="noStrike">
                        <a:effectLst/>
                        <a:latin typeface="Arial" panose="020B0604020202020204" pitchFamily="34" charset="0"/>
                      </a:endParaRPr>
                    </a:p>
                  </a:txBody>
                  <a:tcPr marL="194952" marR="194952" marT="2707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spcBef>
                          <a:spcPts val="600"/>
                        </a:spcBef>
                        <a:spcAft>
                          <a:spcPts val="600"/>
                        </a:spcAft>
                      </a:pPr>
                      <a:r>
                        <a:rPr lang="en-GB" sz="22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9.9</a:t>
                      </a:r>
                      <a:endParaRPr lang="en-GB" sz="5100" b="0" i="0" u="none" strike="noStrike">
                        <a:effectLst/>
                        <a:latin typeface="Arial" panose="020B0604020202020204" pitchFamily="34" charset="0"/>
                      </a:endParaRPr>
                    </a:p>
                  </a:txBody>
                  <a:tcPr marL="194952" marR="194952" marT="2707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spcBef>
                          <a:spcPts val="600"/>
                        </a:spcBef>
                        <a:spcAft>
                          <a:spcPts val="600"/>
                        </a:spcAft>
                      </a:pPr>
                      <a:r>
                        <a:rPr lang="en-GB" sz="22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17.5</a:t>
                      </a:r>
                      <a:endParaRPr lang="en-GB" sz="5100" b="0" i="0" u="none" strike="noStrike">
                        <a:effectLst/>
                        <a:latin typeface="Arial" panose="020B0604020202020204" pitchFamily="34" charset="0"/>
                      </a:endParaRPr>
                    </a:p>
                  </a:txBody>
                  <a:tcPr marL="194952" marR="194952" marT="2707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spcBef>
                          <a:spcPts val="600"/>
                        </a:spcBef>
                        <a:spcAft>
                          <a:spcPts val="600"/>
                        </a:spcAft>
                      </a:pPr>
                      <a:r>
                        <a:rPr lang="en-GB" sz="22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10.6</a:t>
                      </a:r>
                      <a:endParaRPr lang="en-GB" sz="5100" b="0" i="0" u="none" strike="noStrike">
                        <a:effectLst/>
                        <a:latin typeface="Arial" panose="020B0604020202020204" pitchFamily="34" charset="0"/>
                      </a:endParaRPr>
                    </a:p>
                  </a:txBody>
                  <a:tcPr marL="194952" marR="194952" marT="2707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spcBef>
                          <a:spcPts val="600"/>
                        </a:spcBef>
                        <a:spcAft>
                          <a:spcPts val="600"/>
                        </a:spcAft>
                      </a:pPr>
                      <a:r>
                        <a:rPr lang="en-GB" sz="22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15.0</a:t>
                      </a:r>
                      <a:endParaRPr lang="en-GB" sz="5100" b="0" i="0" u="none" strike="noStrike">
                        <a:effectLst/>
                        <a:latin typeface="Arial" panose="020B0604020202020204" pitchFamily="34" charset="0"/>
                      </a:endParaRPr>
                    </a:p>
                  </a:txBody>
                  <a:tcPr marL="194952" marR="194952" marT="2707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74006930"/>
                  </a:ext>
                </a:extLst>
              </a:tr>
              <a:tr h="414474">
                <a:tc>
                  <a:txBody>
                    <a:bodyPr/>
                    <a:lstStyle/>
                    <a:p>
                      <a:pPr algn="ctr" fontAlgn="ctr">
                        <a:spcBef>
                          <a:spcPts val="600"/>
                        </a:spcBef>
                        <a:spcAft>
                          <a:spcPts val="600"/>
                        </a:spcAft>
                      </a:pPr>
                      <a:r>
                        <a:rPr lang="en-GB" sz="2200" b="0" i="0" u="none" strike="noStrike">
                          <a:effectLst/>
                          <a:latin typeface="Calibri" panose="020F0502020204030204" pitchFamily="34" charset="0"/>
                          <a:ea typeface="Calibri" panose="020F0502020204030204" pitchFamily="34" charset="0"/>
                          <a:cs typeface="Calibri" panose="020F0502020204030204" pitchFamily="34" charset="0"/>
                        </a:rPr>
                        <a:t>2016/17</a:t>
                      </a:r>
                      <a:endParaRPr lang="en-GB" sz="5100" b="0" i="0" u="none" strike="noStrike">
                        <a:effectLst/>
                        <a:latin typeface="Arial" panose="020B0604020202020204" pitchFamily="34" charset="0"/>
                      </a:endParaRPr>
                    </a:p>
                  </a:txBody>
                  <a:tcPr marL="194952" marR="194952" marT="2707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spcBef>
                          <a:spcPts val="600"/>
                        </a:spcBef>
                        <a:spcAft>
                          <a:spcPts val="600"/>
                        </a:spcAft>
                      </a:pPr>
                      <a:r>
                        <a:rPr lang="en-GB" sz="22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3.5</a:t>
                      </a:r>
                      <a:endParaRPr lang="en-GB" sz="5100" b="0" i="0" u="none" strike="noStrike">
                        <a:effectLst/>
                        <a:latin typeface="Arial" panose="020B0604020202020204" pitchFamily="34" charset="0"/>
                      </a:endParaRPr>
                    </a:p>
                  </a:txBody>
                  <a:tcPr marL="194952" marR="194952" marT="2707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spcBef>
                          <a:spcPts val="600"/>
                        </a:spcBef>
                        <a:spcAft>
                          <a:spcPts val="600"/>
                        </a:spcAft>
                      </a:pPr>
                      <a:r>
                        <a:rPr lang="en-GB" sz="22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4.9</a:t>
                      </a:r>
                      <a:endParaRPr lang="en-GB" sz="5100" b="0" i="0" u="none" strike="noStrike">
                        <a:effectLst/>
                        <a:latin typeface="Arial" panose="020B0604020202020204" pitchFamily="34" charset="0"/>
                      </a:endParaRPr>
                    </a:p>
                  </a:txBody>
                  <a:tcPr marL="194952" marR="194952" marT="2707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spcBef>
                          <a:spcPts val="600"/>
                        </a:spcBef>
                        <a:spcAft>
                          <a:spcPts val="600"/>
                        </a:spcAft>
                      </a:pPr>
                      <a:r>
                        <a:rPr lang="en-GB" sz="22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10.0</a:t>
                      </a:r>
                      <a:endParaRPr lang="en-GB" sz="5100" b="0" i="0" u="none" strike="noStrike">
                        <a:effectLst/>
                        <a:latin typeface="Arial" panose="020B0604020202020204" pitchFamily="34" charset="0"/>
                      </a:endParaRPr>
                    </a:p>
                  </a:txBody>
                  <a:tcPr marL="194952" marR="194952" marT="2707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spcBef>
                          <a:spcPts val="600"/>
                        </a:spcBef>
                        <a:spcAft>
                          <a:spcPts val="600"/>
                        </a:spcAft>
                      </a:pPr>
                      <a:r>
                        <a:rPr lang="en-GB" sz="22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18.0</a:t>
                      </a:r>
                      <a:endParaRPr lang="en-GB" sz="5100" b="0" i="0" u="none" strike="noStrike">
                        <a:effectLst/>
                        <a:latin typeface="Arial" panose="020B0604020202020204" pitchFamily="34" charset="0"/>
                      </a:endParaRPr>
                    </a:p>
                  </a:txBody>
                  <a:tcPr marL="194952" marR="194952" marT="2707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spcBef>
                          <a:spcPts val="600"/>
                        </a:spcBef>
                        <a:spcAft>
                          <a:spcPts val="600"/>
                        </a:spcAft>
                      </a:pPr>
                      <a:r>
                        <a:rPr lang="en-GB" sz="22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12.0</a:t>
                      </a:r>
                      <a:endParaRPr lang="en-GB" sz="5100" b="0" i="0" u="none" strike="noStrike">
                        <a:effectLst/>
                        <a:latin typeface="Arial" panose="020B0604020202020204" pitchFamily="34" charset="0"/>
                      </a:endParaRPr>
                    </a:p>
                  </a:txBody>
                  <a:tcPr marL="194952" marR="194952" marT="2707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spcBef>
                          <a:spcPts val="600"/>
                        </a:spcBef>
                        <a:spcAft>
                          <a:spcPts val="600"/>
                        </a:spcAft>
                      </a:pPr>
                      <a:r>
                        <a:rPr lang="en-GB" sz="22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16.4</a:t>
                      </a:r>
                      <a:endParaRPr lang="en-GB" sz="5100" b="0" i="0" u="none" strike="noStrike">
                        <a:effectLst/>
                        <a:latin typeface="Arial" panose="020B0604020202020204" pitchFamily="34" charset="0"/>
                      </a:endParaRPr>
                    </a:p>
                  </a:txBody>
                  <a:tcPr marL="194952" marR="194952" marT="2707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559216197"/>
                  </a:ext>
                </a:extLst>
              </a:tr>
              <a:tr h="414474">
                <a:tc>
                  <a:txBody>
                    <a:bodyPr/>
                    <a:lstStyle/>
                    <a:p>
                      <a:pPr algn="ctr" fontAlgn="ctr">
                        <a:spcBef>
                          <a:spcPts val="600"/>
                        </a:spcBef>
                        <a:spcAft>
                          <a:spcPts val="600"/>
                        </a:spcAft>
                      </a:pPr>
                      <a:r>
                        <a:rPr lang="en-GB" sz="2200" b="0" i="0" u="none" strike="noStrike">
                          <a:effectLst/>
                          <a:latin typeface="Calibri" panose="020F0502020204030204" pitchFamily="34" charset="0"/>
                          <a:ea typeface="Calibri" panose="020F0502020204030204" pitchFamily="34" charset="0"/>
                          <a:cs typeface="Calibri" panose="020F0502020204030204" pitchFamily="34" charset="0"/>
                        </a:rPr>
                        <a:t>2017/18</a:t>
                      </a:r>
                      <a:endParaRPr lang="en-GB" sz="5100" b="0" i="0" u="none" strike="noStrike">
                        <a:effectLst/>
                        <a:latin typeface="Arial" panose="020B0604020202020204" pitchFamily="34" charset="0"/>
                      </a:endParaRPr>
                    </a:p>
                  </a:txBody>
                  <a:tcPr marL="194952" marR="194952" marT="2707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spcBef>
                          <a:spcPts val="600"/>
                        </a:spcBef>
                        <a:spcAft>
                          <a:spcPts val="600"/>
                        </a:spcAft>
                      </a:pPr>
                      <a:r>
                        <a:rPr lang="en-GB" sz="22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3.2</a:t>
                      </a:r>
                      <a:endParaRPr lang="en-GB" sz="5100" b="0" i="0" u="none" strike="noStrike">
                        <a:effectLst/>
                        <a:latin typeface="Arial" panose="020B0604020202020204" pitchFamily="34" charset="0"/>
                      </a:endParaRPr>
                    </a:p>
                  </a:txBody>
                  <a:tcPr marL="194952" marR="194952" marT="2707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spcBef>
                          <a:spcPts val="600"/>
                        </a:spcBef>
                        <a:spcAft>
                          <a:spcPts val="600"/>
                        </a:spcAft>
                      </a:pPr>
                      <a:r>
                        <a:rPr lang="en-GB" sz="22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4.6</a:t>
                      </a:r>
                      <a:endParaRPr lang="en-GB" sz="5100" b="0" i="0" u="none" strike="noStrike">
                        <a:effectLst/>
                        <a:latin typeface="Arial" panose="020B0604020202020204" pitchFamily="34" charset="0"/>
                      </a:endParaRPr>
                    </a:p>
                  </a:txBody>
                  <a:tcPr marL="194952" marR="194952" marT="2707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spcBef>
                          <a:spcPts val="600"/>
                        </a:spcBef>
                        <a:spcAft>
                          <a:spcPts val="600"/>
                        </a:spcAft>
                      </a:pPr>
                      <a:r>
                        <a:rPr lang="en-GB" sz="22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9.1</a:t>
                      </a:r>
                      <a:endParaRPr lang="en-GB" sz="5100" b="0" i="0" u="none" strike="noStrike">
                        <a:effectLst/>
                        <a:latin typeface="Arial" panose="020B0604020202020204" pitchFamily="34" charset="0"/>
                      </a:endParaRPr>
                    </a:p>
                  </a:txBody>
                  <a:tcPr marL="194952" marR="194952" marT="2707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spcBef>
                          <a:spcPts val="600"/>
                        </a:spcBef>
                        <a:spcAft>
                          <a:spcPts val="600"/>
                        </a:spcAft>
                      </a:pPr>
                      <a:r>
                        <a:rPr lang="en-GB" sz="22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16.8</a:t>
                      </a:r>
                      <a:endParaRPr lang="en-GB" sz="5100" b="0" i="0" u="none" strike="noStrike">
                        <a:effectLst/>
                        <a:latin typeface="Arial" panose="020B0604020202020204" pitchFamily="34" charset="0"/>
                      </a:endParaRPr>
                    </a:p>
                  </a:txBody>
                  <a:tcPr marL="194952" marR="194952" marT="2707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spcBef>
                          <a:spcPts val="600"/>
                        </a:spcBef>
                        <a:spcAft>
                          <a:spcPts val="600"/>
                        </a:spcAft>
                      </a:pPr>
                      <a:r>
                        <a:rPr lang="en-GB" sz="22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10.7</a:t>
                      </a:r>
                      <a:endParaRPr lang="en-GB" sz="5100" b="0" i="0" u="none" strike="noStrike">
                        <a:effectLst/>
                        <a:latin typeface="Arial" panose="020B0604020202020204" pitchFamily="34" charset="0"/>
                      </a:endParaRPr>
                    </a:p>
                  </a:txBody>
                  <a:tcPr marL="194952" marR="194952" marT="2707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spcBef>
                          <a:spcPts val="600"/>
                        </a:spcBef>
                        <a:spcAft>
                          <a:spcPts val="600"/>
                        </a:spcAft>
                      </a:pPr>
                      <a:r>
                        <a:rPr lang="en-GB" sz="22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14.5</a:t>
                      </a:r>
                      <a:endParaRPr lang="en-GB" sz="5100" b="0" i="0" u="none" strike="noStrike">
                        <a:effectLst/>
                        <a:latin typeface="Arial" panose="020B0604020202020204" pitchFamily="34" charset="0"/>
                      </a:endParaRPr>
                    </a:p>
                  </a:txBody>
                  <a:tcPr marL="194952" marR="194952" marT="2707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54613960"/>
                  </a:ext>
                </a:extLst>
              </a:tr>
              <a:tr h="414474">
                <a:tc>
                  <a:txBody>
                    <a:bodyPr/>
                    <a:lstStyle/>
                    <a:p>
                      <a:pPr algn="ctr" fontAlgn="ctr">
                        <a:spcBef>
                          <a:spcPts val="600"/>
                        </a:spcBef>
                        <a:spcAft>
                          <a:spcPts val="600"/>
                        </a:spcAft>
                      </a:pPr>
                      <a:r>
                        <a:rPr lang="en-GB" sz="2200" b="0" i="0" u="none" strike="noStrike">
                          <a:effectLst/>
                          <a:latin typeface="Calibri" panose="020F0502020204030204" pitchFamily="34" charset="0"/>
                          <a:ea typeface="Calibri" panose="020F0502020204030204" pitchFamily="34" charset="0"/>
                          <a:cs typeface="Calibri" panose="020F0502020204030204" pitchFamily="34" charset="0"/>
                        </a:rPr>
                        <a:t>2018/19</a:t>
                      </a:r>
                      <a:endParaRPr lang="en-GB" sz="5100" b="0" i="0" u="none" strike="noStrike">
                        <a:effectLst/>
                        <a:latin typeface="Arial" panose="020B0604020202020204" pitchFamily="34" charset="0"/>
                      </a:endParaRPr>
                    </a:p>
                  </a:txBody>
                  <a:tcPr marL="194952" marR="194952" marT="2707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spcBef>
                          <a:spcPts val="600"/>
                        </a:spcBef>
                        <a:spcAft>
                          <a:spcPts val="600"/>
                        </a:spcAft>
                      </a:pPr>
                      <a:r>
                        <a:rPr lang="en-GB" sz="22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3.1</a:t>
                      </a:r>
                      <a:endParaRPr lang="en-GB" sz="5100" b="0" i="0" u="none" strike="noStrike">
                        <a:effectLst/>
                        <a:latin typeface="Arial" panose="020B0604020202020204" pitchFamily="34" charset="0"/>
                      </a:endParaRPr>
                    </a:p>
                  </a:txBody>
                  <a:tcPr marL="194952" marR="194952" marT="2707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spcBef>
                          <a:spcPts val="600"/>
                        </a:spcBef>
                        <a:spcAft>
                          <a:spcPts val="600"/>
                        </a:spcAft>
                      </a:pPr>
                      <a:r>
                        <a:rPr lang="en-GB" sz="22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3.6</a:t>
                      </a:r>
                      <a:endParaRPr lang="en-GB" sz="5100" b="0" i="0" u="none" strike="noStrike">
                        <a:effectLst/>
                        <a:latin typeface="Arial" panose="020B0604020202020204" pitchFamily="34" charset="0"/>
                      </a:endParaRPr>
                    </a:p>
                  </a:txBody>
                  <a:tcPr marL="194952" marR="194952" marT="2707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spcBef>
                          <a:spcPts val="600"/>
                        </a:spcBef>
                        <a:spcAft>
                          <a:spcPts val="600"/>
                        </a:spcAft>
                      </a:pPr>
                      <a:r>
                        <a:rPr lang="en-GB" sz="22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8.0</a:t>
                      </a:r>
                      <a:endParaRPr lang="en-GB" sz="5100" b="0" i="0" u="none" strike="noStrike">
                        <a:effectLst/>
                        <a:latin typeface="Arial" panose="020B0604020202020204" pitchFamily="34" charset="0"/>
                      </a:endParaRPr>
                    </a:p>
                  </a:txBody>
                  <a:tcPr marL="194952" marR="194952" marT="2707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spcBef>
                          <a:spcPts val="600"/>
                        </a:spcBef>
                        <a:spcAft>
                          <a:spcPts val="600"/>
                        </a:spcAft>
                      </a:pPr>
                      <a:r>
                        <a:rPr lang="en-GB" sz="22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10.3</a:t>
                      </a:r>
                      <a:endParaRPr lang="en-GB" sz="5100" b="0" i="0" u="none" strike="noStrike">
                        <a:effectLst/>
                        <a:latin typeface="Arial" panose="020B0604020202020204" pitchFamily="34" charset="0"/>
                      </a:endParaRPr>
                    </a:p>
                  </a:txBody>
                  <a:tcPr marL="194952" marR="194952" marT="2707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spcBef>
                          <a:spcPts val="600"/>
                        </a:spcBef>
                        <a:spcAft>
                          <a:spcPts val="600"/>
                        </a:spcAft>
                      </a:pPr>
                      <a:r>
                        <a:rPr lang="en-GB" sz="22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8.4</a:t>
                      </a:r>
                      <a:endParaRPr lang="en-GB" sz="5100" b="0" i="0" u="none" strike="noStrike">
                        <a:effectLst/>
                        <a:latin typeface="Arial" panose="020B0604020202020204" pitchFamily="34" charset="0"/>
                      </a:endParaRPr>
                    </a:p>
                  </a:txBody>
                  <a:tcPr marL="194952" marR="194952" marT="2707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spcBef>
                          <a:spcPts val="600"/>
                        </a:spcBef>
                        <a:spcAft>
                          <a:spcPts val="600"/>
                        </a:spcAft>
                      </a:pPr>
                      <a:r>
                        <a:rPr lang="en-GB" sz="22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9.8</a:t>
                      </a:r>
                      <a:endParaRPr lang="en-GB" sz="5100" b="0" i="0" u="none" strike="noStrike">
                        <a:effectLst/>
                        <a:latin typeface="Arial" panose="020B0604020202020204" pitchFamily="34" charset="0"/>
                      </a:endParaRPr>
                    </a:p>
                  </a:txBody>
                  <a:tcPr marL="194952" marR="194952" marT="2707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0702750"/>
                  </a:ext>
                </a:extLst>
              </a:tr>
              <a:tr h="414474">
                <a:tc>
                  <a:txBody>
                    <a:bodyPr/>
                    <a:lstStyle/>
                    <a:p>
                      <a:pPr algn="ctr" fontAlgn="ctr">
                        <a:spcBef>
                          <a:spcPts val="600"/>
                        </a:spcBef>
                        <a:spcAft>
                          <a:spcPts val="600"/>
                        </a:spcAft>
                      </a:pPr>
                      <a:r>
                        <a:rPr lang="en-GB" sz="2200" b="0" i="0" u="none" strike="noStrike">
                          <a:effectLst/>
                          <a:latin typeface="Calibri" panose="020F0502020204030204" pitchFamily="34" charset="0"/>
                          <a:ea typeface="Calibri" panose="020F0502020204030204" pitchFamily="34" charset="0"/>
                          <a:cs typeface="Calibri" panose="020F0502020204030204" pitchFamily="34" charset="0"/>
                        </a:rPr>
                        <a:t>2019/20</a:t>
                      </a:r>
                      <a:endParaRPr lang="en-GB" sz="5100" b="0" i="0" u="none" strike="noStrike">
                        <a:effectLst/>
                        <a:latin typeface="Arial" panose="020B0604020202020204" pitchFamily="34" charset="0"/>
                      </a:endParaRPr>
                    </a:p>
                  </a:txBody>
                  <a:tcPr marL="194952" marR="194952" marT="2707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spcBef>
                          <a:spcPts val="600"/>
                        </a:spcBef>
                        <a:spcAft>
                          <a:spcPts val="600"/>
                        </a:spcAft>
                      </a:pPr>
                      <a:r>
                        <a:rPr lang="en-GB" sz="22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1.7</a:t>
                      </a:r>
                      <a:endParaRPr lang="en-GB" sz="5100" b="0" i="0" u="none" strike="noStrike">
                        <a:effectLst/>
                        <a:latin typeface="Arial" panose="020B0604020202020204" pitchFamily="34" charset="0"/>
                      </a:endParaRPr>
                    </a:p>
                  </a:txBody>
                  <a:tcPr marL="194952" marR="194952" marT="2707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spcBef>
                          <a:spcPts val="600"/>
                        </a:spcBef>
                        <a:spcAft>
                          <a:spcPts val="600"/>
                        </a:spcAft>
                      </a:pPr>
                      <a:r>
                        <a:rPr lang="en-GB" sz="22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5.1</a:t>
                      </a:r>
                      <a:endParaRPr lang="en-GB" sz="5100" b="0" i="0" u="none" strike="noStrike">
                        <a:effectLst/>
                        <a:latin typeface="Arial" panose="020B0604020202020204" pitchFamily="34" charset="0"/>
                      </a:endParaRPr>
                    </a:p>
                  </a:txBody>
                  <a:tcPr marL="194952" marR="194952" marT="2707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spcBef>
                          <a:spcPts val="600"/>
                        </a:spcBef>
                        <a:spcAft>
                          <a:spcPts val="600"/>
                        </a:spcAft>
                      </a:pPr>
                      <a:r>
                        <a:rPr lang="en-GB" sz="22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1.9</a:t>
                      </a:r>
                      <a:endParaRPr lang="en-GB" sz="5100" b="0" i="0" u="none" strike="noStrike">
                        <a:effectLst/>
                        <a:latin typeface="Arial" panose="020B0604020202020204" pitchFamily="34" charset="0"/>
                      </a:endParaRPr>
                    </a:p>
                  </a:txBody>
                  <a:tcPr marL="194952" marR="194952" marT="2707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spcBef>
                          <a:spcPts val="600"/>
                        </a:spcBef>
                        <a:spcAft>
                          <a:spcPts val="600"/>
                        </a:spcAft>
                      </a:pPr>
                      <a:r>
                        <a:rPr lang="en-GB" sz="22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13.3</a:t>
                      </a:r>
                      <a:endParaRPr lang="en-GB" sz="5100" b="0" i="0" u="none" strike="noStrike">
                        <a:effectLst/>
                        <a:latin typeface="Arial" panose="020B0604020202020204" pitchFamily="34" charset="0"/>
                      </a:endParaRPr>
                    </a:p>
                  </a:txBody>
                  <a:tcPr marL="194952" marR="194952" marT="2707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spcBef>
                          <a:spcPts val="600"/>
                        </a:spcBef>
                        <a:spcAft>
                          <a:spcPts val="600"/>
                        </a:spcAft>
                      </a:pPr>
                      <a:r>
                        <a:rPr lang="en-GB" sz="22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4.7</a:t>
                      </a:r>
                      <a:endParaRPr lang="en-GB" sz="5100" b="0" i="0" u="none" strike="noStrike">
                        <a:effectLst/>
                        <a:latin typeface="Arial" panose="020B0604020202020204" pitchFamily="34" charset="0"/>
                      </a:endParaRPr>
                    </a:p>
                  </a:txBody>
                  <a:tcPr marL="194952" marR="194952" marT="2707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spcBef>
                          <a:spcPts val="600"/>
                        </a:spcBef>
                        <a:spcAft>
                          <a:spcPts val="600"/>
                        </a:spcAft>
                      </a:pPr>
                      <a:r>
                        <a:rPr lang="en-GB" sz="22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12.8</a:t>
                      </a:r>
                      <a:endParaRPr lang="en-GB" sz="5100" b="0" i="0" u="none" strike="noStrike">
                        <a:effectLst/>
                        <a:latin typeface="Arial" panose="020B0604020202020204" pitchFamily="34" charset="0"/>
                      </a:endParaRPr>
                    </a:p>
                  </a:txBody>
                  <a:tcPr marL="194952" marR="194952" marT="2707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1188177"/>
                  </a:ext>
                </a:extLst>
              </a:tr>
              <a:tr h="414474">
                <a:tc>
                  <a:txBody>
                    <a:bodyPr/>
                    <a:lstStyle/>
                    <a:p>
                      <a:pPr algn="ctr" fontAlgn="ctr">
                        <a:spcBef>
                          <a:spcPts val="600"/>
                        </a:spcBef>
                        <a:spcAft>
                          <a:spcPts val="600"/>
                        </a:spcAft>
                      </a:pPr>
                      <a:r>
                        <a:rPr lang="en-GB" sz="2200" b="0" i="0" u="none" strike="noStrike">
                          <a:effectLst/>
                          <a:latin typeface="Calibri" panose="020F0502020204030204" pitchFamily="34" charset="0"/>
                          <a:ea typeface="Calibri" panose="020F0502020204030204" pitchFamily="34" charset="0"/>
                          <a:cs typeface="Calibri" panose="020F0502020204030204" pitchFamily="34" charset="0"/>
                        </a:rPr>
                        <a:t>2020/21</a:t>
                      </a:r>
                      <a:endParaRPr lang="en-GB" sz="5100" b="0" i="0" u="none" strike="noStrike">
                        <a:effectLst/>
                        <a:latin typeface="Arial" panose="020B0604020202020204" pitchFamily="34" charset="0"/>
                      </a:endParaRPr>
                    </a:p>
                  </a:txBody>
                  <a:tcPr marL="194952" marR="194952" marT="2707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spcBef>
                          <a:spcPts val="600"/>
                        </a:spcBef>
                        <a:spcAft>
                          <a:spcPts val="600"/>
                        </a:spcAft>
                      </a:pPr>
                      <a:r>
                        <a:rPr lang="en-GB" sz="22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3.0</a:t>
                      </a:r>
                      <a:endParaRPr lang="en-GB" sz="5100" b="0" i="0" u="none" strike="noStrike">
                        <a:effectLst/>
                        <a:latin typeface="Arial" panose="020B0604020202020204" pitchFamily="34" charset="0"/>
                      </a:endParaRPr>
                    </a:p>
                  </a:txBody>
                  <a:tcPr marL="194952" marR="194952" marT="2707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spcBef>
                          <a:spcPts val="600"/>
                        </a:spcBef>
                        <a:spcAft>
                          <a:spcPts val="600"/>
                        </a:spcAft>
                      </a:pPr>
                      <a:r>
                        <a:rPr lang="en-GB" sz="22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a:t>
                      </a:r>
                      <a:endParaRPr lang="en-GB" sz="5100" b="0" i="0" u="none" strike="noStrike">
                        <a:effectLst/>
                        <a:latin typeface="Arial" panose="020B0604020202020204" pitchFamily="34" charset="0"/>
                      </a:endParaRPr>
                    </a:p>
                  </a:txBody>
                  <a:tcPr marL="194952" marR="194952" marT="2707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spcBef>
                          <a:spcPts val="600"/>
                        </a:spcBef>
                        <a:spcAft>
                          <a:spcPts val="600"/>
                        </a:spcAft>
                      </a:pPr>
                      <a:r>
                        <a:rPr lang="en-GB" sz="22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7.3</a:t>
                      </a:r>
                      <a:endParaRPr lang="en-GB" sz="5100" b="0" i="0" u="none" strike="noStrike">
                        <a:effectLst/>
                        <a:latin typeface="Arial" panose="020B0604020202020204" pitchFamily="34" charset="0"/>
                      </a:endParaRPr>
                    </a:p>
                  </a:txBody>
                  <a:tcPr marL="194952" marR="194952" marT="2707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spcBef>
                          <a:spcPts val="600"/>
                        </a:spcBef>
                        <a:spcAft>
                          <a:spcPts val="600"/>
                        </a:spcAft>
                      </a:pPr>
                      <a:r>
                        <a:rPr lang="en-GB" sz="22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a:t>
                      </a:r>
                      <a:endParaRPr lang="en-GB" sz="5100" b="0" i="0" u="none" strike="noStrike">
                        <a:effectLst/>
                        <a:latin typeface="Arial" panose="020B0604020202020204" pitchFamily="34" charset="0"/>
                      </a:endParaRPr>
                    </a:p>
                  </a:txBody>
                  <a:tcPr marL="194952" marR="194952" marT="2707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spcBef>
                          <a:spcPts val="600"/>
                        </a:spcBef>
                        <a:spcAft>
                          <a:spcPts val="600"/>
                        </a:spcAft>
                      </a:pPr>
                      <a:r>
                        <a:rPr lang="en-GB" sz="22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8.2</a:t>
                      </a:r>
                      <a:endParaRPr lang="en-GB" sz="5100" b="0" i="0" u="none" strike="noStrike">
                        <a:effectLst/>
                        <a:latin typeface="Arial" panose="020B0604020202020204" pitchFamily="34" charset="0"/>
                      </a:endParaRPr>
                    </a:p>
                  </a:txBody>
                  <a:tcPr marL="194952" marR="194952" marT="2707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spcBef>
                          <a:spcPts val="600"/>
                        </a:spcBef>
                        <a:spcAft>
                          <a:spcPts val="600"/>
                        </a:spcAft>
                      </a:pPr>
                      <a:r>
                        <a:rPr lang="en-GB" sz="22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a:t>
                      </a:r>
                      <a:endParaRPr lang="en-GB" sz="5100" b="0" i="0" u="none" strike="noStrike">
                        <a:effectLst/>
                        <a:latin typeface="Arial" panose="020B0604020202020204" pitchFamily="34" charset="0"/>
                      </a:endParaRPr>
                    </a:p>
                  </a:txBody>
                  <a:tcPr marL="194952" marR="194952" marT="2707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76493458"/>
                  </a:ext>
                </a:extLst>
              </a:tr>
            </a:tbl>
          </a:graphicData>
        </a:graphic>
      </p:graphicFrame>
      <p:sp>
        <p:nvSpPr>
          <p:cNvPr id="3" name="Oval 2">
            <a:extLst>
              <a:ext uri="{FF2B5EF4-FFF2-40B4-BE49-F238E27FC236}">
                <a16:creationId xmlns:a16="http://schemas.microsoft.com/office/drawing/2014/main" id="{B9D4E1EB-0F25-B5BB-3EDB-3B98373849DF}"/>
              </a:ext>
            </a:extLst>
          </p:cNvPr>
          <p:cNvSpPr/>
          <p:nvPr/>
        </p:nvSpPr>
        <p:spPr>
          <a:xfrm>
            <a:off x="4861720" y="4771081"/>
            <a:ext cx="1440000" cy="1440000"/>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22251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A8384FB5-9ADC-4DDC-881B-597D56F5B1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91E5A9A7-95C6-4F4F-B00E-C82E07FE62E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7539" y="1417538"/>
            <a:ext cx="6875818" cy="4040744"/>
          </a:xfrm>
          <a:prstGeom prst="rect">
            <a:avLst/>
          </a:prstGeom>
          <a:gradFill>
            <a:gsLst>
              <a:gs pos="0">
                <a:srgbClr val="000000"/>
              </a:gs>
              <a:gs pos="100000">
                <a:schemeClr val="accent1">
                  <a:lumMod val="75000"/>
                </a:schemeClr>
              </a:gs>
            </a:gsLst>
            <a:lin ang="18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Rectangle 13">
            <a:extLst>
              <a:ext uri="{FF2B5EF4-FFF2-40B4-BE49-F238E27FC236}">
                <a16:creationId xmlns:a16="http://schemas.microsoft.com/office/drawing/2014/main" id="{D07DD2DE-F619-49DD-B5E7-03A290FF4ED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158495" y="2660473"/>
            <a:ext cx="4355594" cy="4038603"/>
          </a:xfrm>
          <a:prstGeom prst="rect">
            <a:avLst/>
          </a:prstGeom>
          <a:gradFill>
            <a:gsLst>
              <a:gs pos="0">
                <a:schemeClr val="accent1">
                  <a:alpha val="50000"/>
                </a:schemeClr>
              </a:gs>
              <a:gs pos="100000">
                <a:schemeClr val="accent1">
                  <a:lumMod val="50000"/>
                  <a:alpha val="0"/>
                </a:schemeClr>
              </a:gs>
            </a:gsLst>
            <a:lin ang="11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85149191-5F60-4A28-AAFF-039F96B0F3E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1180882" y="1638085"/>
            <a:ext cx="6857572" cy="3581401"/>
          </a:xfrm>
          <a:prstGeom prst="rect">
            <a:avLst/>
          </a:prstGeom>
          <a:gradFill>
            <a:gsLst>
              <a:gs pos="0">
                <a:srgbClr val="000000">
                  <a:alpha val="59000"/>
                </a:srgbClr>
              </a:gs>
              <a:gs pos="69000">
                <a:schemeClr val="accent1">
                  <a:alpha val="0"/>
                </a:scheme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F8260ED5-17F7-4158-B241-D51DD4CF1B7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6097846">
            <a:off x="-747355" y="1201312"/>
            <a:ext cx="4808302" cy="4088666"/>
          </a:xfrm>
          <a:custGeom>
            <a:avLst/>
            <a:gdLst>
              <a:gd name="connsiteX0" fmla="*/ 48844 w 4808302"/>
              <a:gd name="connsiteY0" fmla="*/ 2888671 h 4088666"/>
              <a:gd name="connsiteX1" fmla="*/ 0 w 4808302"/>
              <a:gd name="connsiteY1" fmla="*/ 2404151 h 4088666"/>
              <a:gd name="connsiteX2" fmla="*/ 2404151 w 4808302"/>
              <a:gd name="connsiteY2" fmla="*/ 0 h 4088666"/>
              <a:gd name="connsiteX3" fmla="*/ 4808302 w 4808302"/>
              <a:gd name="connsiteY3" fmla="*/ 2404151 h 4088666"/>
              <a:gd name="connsiteX4" fmla="*/ 4700216 w 4808302"/>
              <a:gd name="connsiteY4" fmla="*/ 3119072 h 4088666"/>
              <a:gd name="connsiteX5" fmla="*/ 4643143 w 4808302"/>
              <a:gd name="connsiteY5" fmla="*/ 3275009 h 4088666"/>
              <a:gd name="connsiteX6" fmla="*/ 690093 w 4808302"/>
              <a:gd name="connsiteY6" fmla="*/ 4088666 h 4088666"/>
              <a:gd name="connsiteX7" fmla="*/ 548991 w 4808302"/>
              <a:gd name="connsiteY7" fmla="*/ 3933414 h 4088666"/>
              <a:gd name="connsiteX8" fmla="*/ 48844 w 4808302"/>
              <a:gd name="connsiteY8" fmla="*/ 2888671 h 40886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08302" h="4088666">
                <a:moveTo>
                  <a:pt x="48844" y="2888671"/>
                </a:moveTo>
                <a:cubicBezTo>
                  <a:pt x="16818" y="2732167"/>
                  <a:pt x="0" y="2570123"/>
                  <a:pt x="0" y="2404151"/>
                </a:cubicBezTo>
                <a:cubicBezTo>
                  <a:pt x="0" y="1076375"/>
                  <a:pt x="1076375" y="0"/>
                  <a:pt x="2404151" y="0"/>
                </a:cubicBezTo>
                <a:cubicBezTo>
                  <a:pt x="3731927" y="0"/>
                  <a:pt x="4808302" y="1076375"/>
                  <a:pt x="4808302" y="2404151"/>
                </a:cubicBezTo>
                <a:cubicBezTo>
                  <a:pt x="4808302" y="2653109"/>
                  <a:pt x="4770461" y="2893229"/>
                  <a:pt x="4700216" y="3119072"/>
                </a:cubicBezTo>
                <a:lnTo>
                  <a:pt x="4643143" y="3275009"/>
                </a:lnTo>
                <a:lnTo>
                  <a:pt x="690093" y="4088666"/>
                </a:lnTo>
                <a:lnTo>
                  <a:pt x="548991" y="3933414"/>
                </a:lnTo>
                <a:cubicBezTo>
                  <a:pt x="304015" y="3636572"/>
                  <a:pt x="128908" y="3279932"/>
                  <a:pt x="48844" y="2888671"/>
                </a:cubicBezTo>
                <a:close/>
              </a:path>
            </a:pathLst>
          </a:custGeom>
          <a:gradFill>
            <a:gsLst>
              <a:gs pos="39000">
                <a:schemeClr val="accent1">
                  <a:lumMod val="60000"/>
                  <a:lumOff val="40000"/>
                  <a:alpha val="0"/>
                </a:schemeClr>
              </a:gs>
              <a:gs pos="100000">
                <a:schemeClr val="accent1">
                  <a:lumMod val="75000"/>
                  <a:alpha val="26000"/>
                </a:schemeClr>
              </a:gs>
            </a:gsLst>
            <a:lin ang="18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 name="Title 1">
            <a:extLst>
              <a:ext uri="{FF2B5EF4-FFF2-40B4-BE49-F238E27FC236}">
                <a16:creationId xmlns:a16="http://schemas.microsoft.com/office/drawing/2014/main" id="{1F305688-9CCE-B8D7-D4B7-91D3358FFC65}"/>
              </a:ext>
            </a:extLst>
          </p:cNvPr>
          <p:cNvSpPr>
            <a:spLocks noGrp="1"/>
          </p:cNvSpPr>
          <p:nvPr>
            <p:ph type="title"/>
          </p:nvPr>
        </p:nvSpPr>
        <p:spPr>
          <a:xfrm>
            <a:off x="660041" y="2767106"/>
            <a:ext cx="2880828" cy="3071906"/>
          </a:xfrm>
        </p:spPr>
        <p:txBody>
          <a:bodyPr vert="horz" lIns="91440" tIns="45720" rIns="91440" bIns="45720" rtlCol="0" anchor="t">
            <a:normAutofit/>
          </a:bodyPr>
          <a:lstStyle/>
          <a:p>
            <a:r>
              <a:rPr lang="en-US" sz="4000" kern="1200" dirty="0">
                <a:solidFill>
                  <a:srgbClr val="FFFFFF"/>
                </a:solidFill>
                <a:latin typeface="+mj-lt"/>
                <a:ea typeface="+mj-ea"/>
                <a:cs typeface="+mj-cs"/>
              </a:rPr>
              <a:t>All device procedures over time</a:t>
            </a:r>
          </a:p>
        </p:txBody>
      </p:sp>
      <p:pic>
        <p:nvPicPr>
          <p:cNvPr id="5" name="Picture 4">
            <a:extLst>
              <a:ext uri="{FF2B5EF4-FFF2-40B4-BE49-F238E27FC236}">
                <a16:creationId xmlns:a16="http://schemas.microsoft.com/office/drawing/2014/main" id="{D3E6C937-556E-7E89-FC9B-903B34E098A5}"/>
              </a:ext>
            </a:extLst>
          </p:cNvPr>
          <p:cNvPicPr>
            <a:picLocks noChangeAspect="1"/>
          </p:cNvPicPr>
          <p:nvPr/>
        </p:nvPicPr>
        <p:blipFill>
          <a:blip r:embed="rId2"/>
          <a:stretch>
            <a:fillRect/>
          </a:stretch>
        </p:blipFill>
        <p:spPr>
          <a:xfrm>
            <a:off x="4502428" y="1072316"/>
            <a:ext cx="7225748" cy="4713367"/>
          </a:xfrm>
          <a:prstGeom prst="rect">
            <a:avLst/>
          </a:prstGeom>
        </p:spPr>
      </p:pic>
      <p:sp>
        <p:nvSpPr>
          <p:cNvPr id="4" name="Rectangle 3">
            <a:extLst>
              <a:ext uri="{FF2B5EF4-FFF2-40B4-BE49-F238E27FC236}">
                <a16:creationId xmlns:a16="http://schemas.microsoft.com/office/drawing/2014/main" id="{0831FF77-7803-9704-8C1A-573F0190FE20}"/>
              </a:ext>
            </a:extLst>
          </p:cNvPr>
          <p:cNvSpPr/>
          <p:nvPr/>
        </p:nvSpPr>
        <p:spPr>
          <a:xfrm>
            <a:off x="8851900" y="1155700"/>
            <a:ext cx="2755900" cy="3636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35D985D4-11A0-CD17-C753-BA8AD7BFBEA3}"/>
              </a:ext>
            </a:extLst>
          </p:cNvPr>
          <p:cNvSpPr/>
          <p:nvPr/>
        </p:nvSpPr>
        <p:spPr>
          <a:xfrm>
            <a:off x="10927080" y="4791700"/>
            <a:ext cx="155448" cy="15520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307175643"/>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descr="Graphical user interface, text, application&#10;&#10;Description automatically generated">
            <a:extLst>
              <a:ext uri="{FF2B5EF4-FFF2-40B4-BE49-F238E27FC236}">
                <a16:creationId xmlns:a16="http://schemas.microsoft.com/office/drawing/2014/main" id="{7898ABBA-8D76-369B-E328-D74124C5BED6}"/>
              </a:ext>
            </a:extLst>
          </p:cNvPr>
          <p:cNvPicPr>
            <a:picLocks noGrp="1" noChangeAspect="1"/>
          </p:cNvPicPr>
          <p:nvPr>
            <p:ph idx="1"/>
          </p:nvPr>
        </p:nvPicPr>
        <p:blipFill>
          <a:blip r:embed="rId3"/>
          <a:stretch>
            <a:fillRect/>
          </a:stretch>
        </p:blipFill>
        <p:spPr>
          <a:xfrm>
            <a:off x="0" y="4762"/>
            <a:ext cx="5096540" cy="6848476"/>
          </a:xfrm>
        </p:spPr>
      </p:pic>
      <p:sp>
        <p:nvSpPr>
          <p:cNvPr id="7" name="TextBox 6">
            <a:extLst>
              <a:ext uri="{FF2B5EF4-FFF2-40B4-BE49-F238E27FC236}">
                <a16:creationId xmlns:a16="http://schemas.microsoft.com/office/drawing/2014/main" id="{A4D72644-2EC6-348D-95E5-7D144B2E3274}"/>
              </a:ext>
            </a:extLst>
          </p:cNvPr>
          <p:cNvSpPr txBox="1"/>
          <p:nvPr/>
        </p:nvSpPr>
        <p:spPr>
          <a:xfrm>
            <a:off x="5365899" y="1582341"/>
            <a:ext cx="6521302" cy="3693319"/>
          </a:xfrm>
          <a:prstGeom prst="rect">
            <a:avLst/>
          </a:prstGeom>
          <a:noFill/>
        </p:spPr>
        <p:txBody>
          <a:bodyPr wrap="square" anchor="ctr">
            <a:spAutoFit/>
          </a:bodyPr>
          <a:lstStyle/>
          <a:p>
            <a:r>
              <a:rPr lang="en-GB" b="0" i="0" u="none" strike="noStrike" dirty="0">
                <a:solidFill>
                  <a:srgbClr val="2F2F33"/>
                </a:solidFill>
                <a:effectLst/>
                <a:latin typeface="Nexus Sans"/>
              </a:rPr>
              <a:t>Now, what struck me as so important in this study was that hospitals with a </a:t>
            </a:r>
            <a:r>
              <a:rPr lang="en-GB" b="1" i="0" u="none" strike="noStrike" dirty="0">
                <a:solidFill>
                  <a:srgbClr val="2F2F33"/>
                </a:solidFill>
                <a:effectLst/>
                <a:latin typeface="Nexus Sans"/>
              </a:rPr>
              <a:t>high overall ablation volume </a:t>
            </a:r>
            <a:r>
              <a:rPr lang="en-GB" b="0" i="0" u="none" strike="noStrike" dirty="0">
                <a:solidFill>
                  <a:srgbClr val="2F2F33"/>
                </a:solidFill>
                <a:effectLst/>
                <a:latin typeface="Nexus Sans"/>
              </a:rPr>
              <a:t>had almost </a:t>
            </a:r>
            <a:r>
              <a:rPr lang="en-GB" b="1" i="0" u="none" strike="noStrike" dirty="0">
                <a:solidFill>
                  <a:srgbClr val="2F2F33"/>
                </a:solidFill>
                <a:effectLst/>
                <a:latin typeface="Nexus Sans"/>
              </a:rPr>
              <a:t>one-third lower odds of early mortality</a:t>
            </a:r>
            <a:r>
              <a:rPr lang="en-GB" b="0" i="0" u="none" strike="noStrike" dirty="0">
                <a:solidFill>
                  <a:srgbClr val="2F2F33"/>
                </a:solidFill>
                <a:effectLst/>
                <a:latin typeface="Nexus Sans"/>
              </a:rPr>
              <a:t>…compared with those with the lowest volume…</a:t>
            </a:r>
          </a:p>
          <a:p>
            <a:endParaRPr lang="en-GB" dirty="0">
              <a:solidFill>
                <a:srgbClr val="2F2F33"/>
              </a:solidFill>
              <a:latin typeface="Nexus Sans"/>
            </a:endParaRPr>
          </a:p>
          <a:p>
            <a:r>
              <a:rPr lang="en-GB" b="1" i="0" u="none" strike="noStrike" dirty="0">
                <a:solidFill>
                  <a:srgbClr val="2F2F33"/>
                </a:solidFill>
                <a:effectLst/>
                <a:latin typeface="Nexus Sans"/>
              </a:rPr>
              <a:t>Expert teams with higher volumes generally experience lower rates of complications and deaths</a:t>
            </a:r>
            <a:r>
              <a:rPr lang="en-GB" b="0" i="0" u="none" strike="noStrike" dirty="0">
                <a:solidFill>
                  <a:srgbClr val="2F2F33"/>
                </a:solidFill>
                <a:effectLst/>
                <a:latin typeface="Nexus Sans"/>
              </a:rPr>
              <a:t>, and that raises the question of whether we should have specialty hospitals in the United States, areas that have high volume for complicated procedures such as atrial fib ablation...</a:t>
            </a:r>
          </a:p>
          <a:p>
            <a:endParaRPr lang="en-GB" dirty="0">
              <a:solidFill>
                <a:srgbClr val="2F2F33"/>
              </a:solidFill>
              <a:latin typeface="Nexus Sans"/>
            </a:endParaRPr>
          </a:p>
          <a:p>
            <a:r>
              <a:rPr lang="en-GB" dirty="0">
                <a:hlinkClick r:id="rId4"/>
              </a:rPr>
              <a:t>https://www.practiceupdate.com/content/dr-doug-zipes-on-atrial-fibrillation-updates-from-acc-2023/149612/15/2/3</a:t>
            </a:r>
            <a:endParaRPr lang="en-GB" dirty="0">
              <a:solidFill>
                <a:srgbClr val="2F2F33"/>
              </a:solidFill>
              <a:latin typeface="Nexus Sans"/>
            </a:endParaRPr>
          </a:p>
        </p:txBody>
      </p:sp>
    </p:spTree>
    <p:extLst>
      <p:ext uri="{BB962C8B-B14F-4D97-AF65-F5344CB8AC3E}">
        <p14:creationId xmlns:p14="http://schemas.microsoft.com/office/powerpoint/2010/main" val="4237493069"/>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Group 16">
            <a:extLst>
              <a:ext uri="{FF2B5EF4-FFF2-40B4-BE49-F238E27FC236}">
                <a16:creationId xmlns:a16="http://schemas.microsoft.com/office/drawing/2014/main" id="{60E0ADE2-B016-5F8F-8BE2-5E4BB63BBE2D}"/>
              </a:ext>
            </a:extLst>
          </p:cNvPr>
          <p:cNvGrpSpPr/>
          <p:nvPr/>
        </p:nvGrpSpPr>
        <p:grpSpPr>
          <a:xfrm>
            <a:off x="5605131" y="531675"/>
            <a:ext cx="5943600" cy="5794650"/>
            <a:chOff x="5605131" y="528084"/>
            <a:chExt cx="5943600" cy="5794650"/>
          </a:xfrm>
        </p:grpSpPr>
        <p:pic>
          <p:nvPicPr>
            <p:cNvPr id="6" name="New picture">
              <a:extLst>
                <a:ext uri="{FF2B5EF4-FFF2-40B4-BE49-F238E27FC236}">
                  <a16:creationId xmlns:a16="http://schemas.microsoft.com/office/drawing/2014/main" id="{82D55FF0-8ECE-3D22-5D09-D9E5FC560C7F}"/>
                </a:ext>
              </a:extLst>
            </p:cNvPr>
            <p:cNvPicPr/>
            <p:nvPr/>
          </p:nvPicPr>
          <p:blipFill>
            <a:blip r:embed="rId3"/>
            <a:stretch>
              <a:fillRect/>
            </a:stretch>
          </p:blipFill>
          <p:spPr>
            <a:xfrm>
              <a:off x="5605131" y="528084"/>
              <a:ext cx="5943600" cy="4279392"/>
            </a:xfrm>
            <a:prstGeom prst="rect">
              <a:avLst/>
            </a:prstGeom>
          </p:spPr>
        </p:pic>
        <p:sp>
          <p:nvSpPr>
            <p:cNvPr id="8" name="TextBox 7">
              <a:extLst>
                <a:ext uri="{FF2B5EF4-FFF2-40B4-BE49-F238E27FC236}">
                  <a16:creationId xmlns:a16="http://schemas.microsoft.com/office/drawing/2014/main" id="{8BAA3C9E-9A6E-1AA8-8F03-EEF6B5004BA8}"/>
                </a:ext>
              </a:extLst>
            </p:cNvPr>
            <p:cNvSpPr txBox="1"/>
            <p:nvPr/>
          </p:nvSpPr>
          <p:spPr>
            <a:xfrm>
              <a:off x="5605131" y="5444993"/>
              <a:ext cx="5943600" cy="877741"/>
            </a:xfrm>
            <a:prstGeom prst="rect">
              <a:avLst/>
            </a:prstGeom>
            <a:noFill/>
          </p:spPr>
          <p:txBody>
            <a:bodyPr wrap="square">
              <a:spAutoFit/>
            </a:bodyPr>
            <a:lstStyle/>
            <a:p>
              <a:pPr algn="ctr">
                <a:lnSpc>
                  <a:spcPct val="120000"/>
                </a:lnSpc>
              </a:pPr>
              <a:r>
                <a:rPr lang="en-GB" sz="2200" b="0" i="0" u="none" strike="noStrike" dirty="0">
                  <a:solidFill>
                    <a:srgbClr val="212121"/>
                  </a:solidFill>
                  <a:effectLst/>
                </a:rPr>
                <a:t>A repeat ablation procedure was done within 1 year in 9.5% of patients (median 1.0; IQR 1.0–1.0).</a:t>
              </a:r>
            </a:p>
          </p:txBody>
        </p:sp>
      </p:grpSp>
      <p:pic>
        <p:nvPicPr>
          <p:cNvPr id="15" name="Picture 14" descr="Text&#10;&#10;Description automatically generated">
            <a:extLst>
              <a:ext uri="{FF2B5EF4-FFF2-40B4-BE49-F238E27FC236}">
                <a16:creationId xmlns:a16="http://schemas.microsoft.com/office/drawing/2014/main" id="{EA68553A-BC9D-2F1D-C8ED-BBE60FCBE976}"/>
              </a:ext>
            </a:extLst>
          </p:cNvPr>
          <p:cNvPicPr>
            <a:picLocks noChangeAspect="1"/>
          </p:cNvPicPr>
          <p:nvPr/>
        </p:nvPicPr>
        <p:blipFill>
          <a:blip r:embed="rId4"/>
          <a:stretch>
            <a:fillRect/>
          </a:stretch>
        </p:blipFill>
        <p:spPr>
          <a:xfrm>
            <a:off x="643269" y="531675"/>
            <a:ext cx="4351763" cy="5799912"/>
          </a:xfrm>
          <a:prstGeom prst="rect">
            <a:avLst/>
          </a:prstGeom>
        </p:spPr>
      </p:pic>
    </p:spTree>
    <p:extLst>
      <p:ext uri="{BB962C8B-B14F-4D97-AF65-F5344CB8AC3E}">
        <p14:creationId xmlns:p14="http://schemas.microsoft.com/office/powerpoint/2010/main" val="1927361007"/>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9" name="Rectangle 18">
            <a:extLst>
              <a:ext uri="{FF2B5EF4-FFF2-40B4-BE49-F238E27FC236}">
                <a16:creationId xmlns:a16="http://schemas.microsoft.com/office/drawing/2014/main" id="{979E27D9-03C7-44E2-9FF8-15D0C8506A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D8B67D1B-2EA3-CF33-3411-AC11D19B24BE}"/>
              </a:ext>
            </a:extLst>
          </p:cNvPr>
          <p:cNvSpPr>
            <a:spLocks noGrp="1"/>
          </p:cNvSpPr>
          <p:nvPr>
            <p:ph type="title"/>
          </p:nvPr>
        </p:nvSpPr>
        <p:spPr>
          <a:xfrm>
            <a:off x="1136397" y="502021"/>
            <a:ext cx="3264153" cy="1642969"/>
          </a:xfrm>
        </p:spPr>
        <p:txBody>
          <a:bodyPr anchor="b">
            <a:normAutofit/>
          </a:bodyPr>
          <a:lstStyle/>
          <a:p>
            <a:r>
              <a:rPr lang="en-GB" sz="4000" dirty="0"/>
              <a:t>Reintervention Rates</a:t>
            </a:r>
          </a:p>
        </p:txBody>
      </p:sp>
      <p:sp>
        <p:nvSpPr>
          <p:cNvPr id="9" name="Content Placeholder 8">
            <a:extLst>
              <a:ext uri="{FF2B5EF4-FFF2-40B4-BE49-F238E27FC236}">
                <a16:creationId xmlns:a16="http://schemas.microsoft.com/office/drawing/2014/main" id="{F1CCC67C-B78A-7AB5-3CE7-3A2B5FFAD45A}"/>
              </a:ext>
            </a:extLst>
          </p:cNvPr>
          <p:cNvSpPr>
            <a:spLocks noGrp="1"/>
          </p:cNvSpPr>
          <p:nvPr>
            <p:ph idx="1"/>
          </p:nvPr>
        </p:nvSpPr>
        <p:spPr>
          <a:xfrm>
            <a:off x="1136397" y="2418408"/>
            <a:ext cx="4135691" cy="3522569"/>
          </a:xfrm>
        </p:spPr>
        <p:txBody>
          <a:bodyPr anchor="t">
            <a:normAutofit lnSpcReduction="10000"/>
          </a:bodyPr>
          <a:lstStyle/>
          <a:p>
            <a:r>
              <a:rPr lang="en-US" sz="1300" dirty="0"/>
              <a:t>Reintervention rates are one potential measure of quality and are a surrogate measure of success. </a:t>
            </a:r>
          </a:p>
          <a:p>
            <a:r>
              <a:rPr lang="en-US" sz="1300" dirty="0"/>
              <a:t>However, during the pandemic, many patients were not offered a second ablation. </a:t>
            </a:r>
          </a:p>
          <a:p>
            <a:r>
              <a:rPr lang="en-US" sz="1300" dirty="0"/>
              <a:t>Therefore a low re-intervention rate may be a sign of poor care, as trial data suggests re-intervention rates should be at least 20%.</a:t>
            </a:r>
          </a:p>
          <a:p>
            <a:r>
              <a:rPr lang="en-US" sz="1300" dirty="0"/>
              <a:t>This explains the dramatic fall in one-year and two-year re-intervention rates. </a:t>
            </a:r>
          </a:p>
          <a:p>
            <a:r>
              <a:rPr lang="en-US" sz="1300" dirty="0"/>
              <a:t>Nonetheless, there appears to be a fall in the re-intervention rates in those undergoing complex ablation. </a:t>
            </a:r>
          </a:p>
          <a:p>
            <a:r>
              <a:rPr lang="en-US" sz="1300" dirty="0"/>
              <a:t>As would be expected, the re-intervention rates for simple ablation are largely static; the apparent rise in the two-year re-intervention rate for these procedures probably represents “catch-up”. </a:t>
            </a:r>
          </a:p>
        </p:txBody>
      </p:sp>
      <p:sp>
        <p:nvSpPr>
          <p:cNvPr id="21" name="Rectangle 20">
            <a:extLst>
              <a:ext uri="{FF2B5EF4-FFF2-40B4-BE49-F238E27FC236}">
                <a16:creationId xmlns:a16="http://schemas.microsoft.com/office/drawing/2014/main" id="{EEBF1590-3B36-48EE-A89D-3B6F3CB256A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0" y="6400799"/>
            <a:ext cx="12192000" cy="456773"/>
          </a:xfrm>
          <a:prstGeom prst="rect">
            <a:avLst/>
          </a:prstGeom>
          <a:gradFill>
            <a:gsLst>
              <a:gs pos="0">
                <a:schemeClr val="accent1"/>
              </a:gs>
              <a:gs pos="78000">
                <a:srgbClr val="000000"/>
              </a:gs>
            </a:gsLst>
            <a:lin ang="2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3" name="Rectangle 22">
            <a:extLst>
              <a:ext uri="{FF2B5EF4-FFF2-40B4-BE49-F238E27FC236}">
                <a16:creationId xmlns:a16="http://schemas.microsoft.com/office/drawing/2014/main" id="{AC8F6C8C-AB5A-4548-942D-E3FD40ACBC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038600" y="6400799"/>
            <a:ext cx="8153398" cy="456772"/>
          </a:xfrm>
          <a:prstGeom prst="rect">
            <a:avLst/>
          </a:prstGeom>
          <a:gradFill>
            <a:gsLst>
              <a:gs pos="0">
                <a:srgbClr val="000000">
                  <a:alpha val="63000"/>
                </a:srgbClr>
              </a:gs>
              <a:gs pos="100000">
                <a:schemeClr val="accent1">
                  <a:lumMod val="7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3" name="Picture 2">
            <a:extLst>
              <a:ext uri="{FF2B5EF4-FFF2-40B4-BE49-F238E27FC236}">
                <a16:creationId xmlns:a16="http://schemas.microsoft.com/office/drawing/2014/main" id="{E8FA0368-F35E-446C-565B-56FF28ED9A4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72088" y="1298599"/>
            <a:ext cx="6520278" cy="4260801"/>
          </a:xfrm>
          <a:prstGeom prst="rect">
            <a:avLst/>
          </a:prstGeom>
        </p:spPr>
      </p:pic>
    </p:spTree>
    <p:extLst>
      <p:ext uri="{BB962C8B-B14F-4D97-AF65-F5344CB8AC3E}">
        <p14:creationId xmlns:p14="http://schemas.microsoft.com/office/powerpoint/2010/main" val="2948189261"/>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9" name="Rectangle 18">
            <a:extLst>
              <a:ext uri="{FF2B5EF4-FFF2-40B4-BE49-F238E27FC236}">
                <a16:creationId xmlns:a16="http://schemas.microsoft.com/office/drawing/2014/main" id="{979E27D9-03C7-44E2-9FF8-15D0C8506A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D8B67D1B-2EA3-CF33-3411-AC11D19B24BE}"/>
              </a:ext>
            </a:extLst>
          </p:cNvPr>
          <p:cNvSpPr>
            <a:spLocks noGrp="1"/>
          </p:cNvSpPr>
          <p:nvPr>
            <p:ph type="title"/>
          </p:nvPr>
        </p:nvSpPr>
        <p:spPr>
          <a:xfrm>
            <a:off x="1136397" y="502021"/>
            <a:ext cx="3264153" cy="1642969"/>
          </a:xfrm>
        </p:spPr>
        <p:txBody>
          <a:bodyPr anchor="b">
            <a:normAutofit/>
          </a:bodyPr>
          <a:lstStyle/>
          <a:p>
            <a:r>
              <a:rPr lang="en-GB" sz="4000" dirty="0"/>
              <a:t>Reintervention Rates</a:t>
            </a:r>
          </a:p>
        </p:txBody>
      </p:sp>
      <p:sp>
        <p:nvSpPr>
          <p:cNvPr id="9" name="Content Placeholder 8">
            <a:extLst>
              <a:ext uri="{FF2B5EF4-FFF2-40B4-BE49-F238E27FC236}">
                <a16:creationId xmlns:a16="http://schemas.microsoft.com/office/drawing/2014/main" id="{F1CCC67C-B78A-7AB5-3CE7-3A2B5FFAD45A}"/>
              </a:ext>
            </a:extLst>
          </p:cNvPr>
          <p:cNvSpPr>
            <a:spLocks noGrp="1"/>
          </p:cNvSpPr>
          <p:nvPr>
            <p:ph idx="1"/>
          </p:nvPr>
        </p:nvSpPr>
        <p:spPr>
          <a:xfrm>
            <a:off x="1136397" y="2418408"/>
            <a:ext cx="4135691" cy="3522569"/>
          </a:xfrm>
        </p:spPr>
        <p:txBody>
          <a:bodyPr anchor="t">
            <a:normAutofit lnSpcReduction="10000"/>
          </a:bodyPr>
          <a:lstStyle/>
          <a:p>
            <a:r>
              <a:rPr lang="en-US" sz="1300" dirty="0"/>
              <a:t>Reintervention rates are one potential measure of quality and are a surrogate measure of success. </a:t>
            </a:r>
          </a:p>
          <a:p>
            <a:r>
              <a:rPr lang="en-US" sz="1300" dirty="0"/>
              <a:t>However, during the pandemic, many patients were not offered a second ablation. </a:t>
            </a:r>
          </a:p>
          <a:p>
            <a:r>
              <a:rPr lang="en-US" sz="1300" dirty="0"/>
              <a:t>Therefore a low re-intervention rate may be a sign of poor care, as trial data suggests re-intervention rates should be at least 20%.</a:t>
            </a:r>
          </a:p>
          <a:p>
            <a:r>
              <a:rPr lang="en-US" sz="1300" dirty="0"/>
              <a:t>This explains the dramatic fall in one-year and two-year re-intervention rates. </a:t>
            </a:r>
          </a:p>
          <a:p>
            <a:r>
              <a:rPr lang="en-US" sz="1300" dirty="0"/>
              <a:t>Nonetheless, there appears to be a fall in the re-intervention rates in those undergoing complex ablation. </a:t>
            </a:r>
          </a:p>
          <a:p>
            <a:r>
              <a:rPr lang="en-US" sz="1300" dirty="0"/>
              <a:t>As would be expected, the re-intervention rates for simple ablation are largely static; the apparent rise in the two-year re-intervention rate for these procedures probably represents “catch-up”. </a:t>
            </a:r>
          </a:p>
        </p:txBody>
      </p:sp>
      <p:sp>
        <p:nvSpPr>
          <p:cNvPr id="21" name="Rectangle 20">
            <a:extLst>
              <a:ext uri="{FF2B5EF4-FFF2-40B4-BE49-F238E27FC236}">
                <a16:creationId xmlns:a16="http://schemas.microsoft.com/office/drawing/2014/main" id="{EEBF1590-3B36-48EE-A89D-3B6F3CB256A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0" y="6400799"/>
            <a:ext cx="12192000" cy="456773"/>
          </a:xfrm>
          <a:prstGeom prst="rect">
            <a:avLst/>
          </a:prstGeom>
          <a:gradFill>
            <a:gsLst>
              <a:gs pos="0">
                <a:schemeClr val="accent1"/>
              </a:gs>
              <a:gs pos="78000">
                <a:srgbClr val="000000"/>
              </a:gs>
            </a:gsLst>
            <a:lin ang="2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3" name="Rectangle 22">
            <a:extLst>
              <a:ext uri="{FF2B5EF4-FFF2-40B4-BE49-F238E27FC236}">
                <a16:creationId xmlns:a16="http://schemas.microsoft.com/office/drawing/2014/main" id="{AC8F6C8C-AB5A-4548-942D-E3FD40ACBC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038600" y="6400799"/>
            <a:ext cx="8153398" cy="456772"/>
          </a:xfrm>
          <a:prstGeom prst="rect">
            <a:avLst/>
          </a:prstGeom>
          <a:gradFill>
            <a:gsLst>
              <a:gs pos="0">
                <a:srgbClr val="000000">
                  <a:alpha val="63000"/>
                </a:srgbClr>
              </a:gs>
              <a:gs pos="100000">
                <a:schemeClr val="accent1">
                  <a:lumMod val="7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3" name="Picture 2">
            <a:extLst>
              <a:ext uri="{FF2B5EF4-FFF2-40B4-BE49-F238E27FC236}">
                <a16:creationId xmlns:a16="http://schemas.microsoft.com/office/drawing/2014/main" id="{E8FA0368-F35E-446C-565B-56FF28ED9A47}"/>
              </a:ext>
            </a:extLst>
          </p:cNvPr>
          <p:cNvPicPr>
            <a:picLocks noChangeAspect="1"/>
          </p:cNvPicPr>
          <p:nvPr/>
        </p:nvPicPr>
        <p:blipFill rotWithShape="1">
          <a:blip r:embed="rId3">
            <a:extLst>
              <a:ext uri="{28A0092B-C50C-407E-A947-70E740481C1C}">
                <a14:useLocalDpi xmlns:a14="http://schemas.microsoft.com/office/drawing/2010/main" val="0"/>
              </a:ext>
            </a:extLst>
          </a:blip>
          <a:srcRect l="1395" t="42867" r="51688"/>
          <a:stretch/>
        </p:blipFill>
        <p:spPr>
          <a:xfrm>
            <a:off x="5536947" y="1013177"/>
            <a:ext cx="6071790" cy="4831645"/>
          </a:xfrm>
          <a:prstGeom prst="rect">
            <a:avLst/>
          </a:prstGeom>
        </p:spPr>
      </p:pic>
      <p:sp>
        <p:nvSpPr>
          <p:cNvPr id="4" name="Oval 3">
            <a:extLst>
              <a:ext uri="{FF2B5EF4-FFF2-40B4-BE49-F238E27FC236}">
                <a16:creationId xmlns:a16="http://schemas.microsoft.com/office/drawing/2014/main" id="{7D2B2F9B-A6A3-8AA5-05E7-5770261A9370}"/>
              </a:ext>
            </a:extLst>
          </p:cNvPr>
          <p:cNvSpPr/>
          <p:nvPr/>
        </p:nvSpPr>
        <p:spPr>
          <a:xfrm>
            <a:off x="10335420" y="3685286"/>
            <a:ext cx="1440000" cy="1440000"/>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780845720"/>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9" name="Rectangle 18">
            <a:extLst>
              <a:ext uri="{FF2B5EF4-FFF2-40B4-BE49-F238E27FC236}">
                <a16:creationId xmlns:a16="http://schemas.microsoft.com/office/drawing/2014/main" id="{979E27D9-03C7-44E2-9FF8-15D0C8506A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D8B67D1B-2EA3-CF33-3411-AC11D19B24BE}"/>
              </a:ext>
            </a:extLst>
          </p:cNvPr>
          <p:cNvSpPr>
            <a:spLocks noGrp="1"/>
          </p:cNvSpPr>
          <p:nvPr>
            <p:ph type="title"/>
          </p:nvPr>
        </p:nvSpPr>
        <p:spPr>
          <a:xfrm>
            <a:off x="1136397" y="502021"/>
            <a:ext cx="4959603" cy="1642969"/>
          </a:xfrm>
        </p:spPr>
        <p:txBody>
          <a:bodyPr anchor="b">
            <a:normAutofit/>
          </a:bodyPr>
          <a:lstStyle/>
          <a:p>
            <a:r>
              <a:rPr lang="en-GB" sz="4000"/>
              <a:t>Reintervention Rates</a:t>
            </a:r>
          </a:p>
        </p:txBody>
      </p:sp>
      <p:sp>
        <p:nvSpPr>
          <p:cNvPr id="9" name="Content Placeholder 8">
            <a:extLst>
              <a:ext uri="{FF2B5EF4-FFF2-40B4-BE49-F238E27FC236}">
                <a16:creationId xmlns:a16="http://schemas.microsoft.com/office/drawing/2014/main" id="{F1CCC67C-B78A-7AB5-3CE7-3A2B5FFAD45A}"/>
              </a:ext>
            </a:extLst>
          </p:cNvPr>
          <p:cNvSpPr>
            <a:spLocks noGrp="1"/>
          </p:cNvSpPr>
          <p:nvPr>
            <p:ph idx="1"/>
          </p:nvPr>
        </p:nvSpPr>
        <p:spPr>
          <a:xfrm>
            <a:off x="1136397" y="2418408"/>
            <a:ext cx="4959603" cy="3522569"/>
          </a:xfrm>
        </p:spPr>
        <p:txBody>
          <a:bodyPr anchor="t">
            <a:normAutofit/>
          </a:bodyPr>
          <a:lstStyle/>
          <a:p>
            <a:r>
              <a:rPr lang="en-US" sz="1300"/>
              <a:t>Reintervention rates are one potential measure of quality and are a surrogate measure of success. </a:t>
            </a:r>
          </a:p>
          <a:p>
            <a:r>
              <a:rPr lang="en-US" sz="1300"/>
              <a:t>However, during the pandemic, many patients were not offered a second ablation. </a:t>
            </a:r>
          </a:p>
          <a:p>
            <a:r>
              <a:rPr lang="en-US" sz="1300"/>
              <a:t>Therefore a low re-intervention rate may be a sign of poor care, as trial data suggests re-intervention rates should be at least 20%.</a:t>
            </a:r>
          </a:p>
          <a:p>
            <a:r>
              <a:rPr lang="en-US" sz="1300"/>
              <a:t>This explains the dramatic fall in one-year and two-year re-intervention rates. </a:t>
            </a:r>
          </a:p>
          <a:p>
            <a:r>
              <a:rPr lang="en-US" sz="1300"/>
              <a:t>Nonetheless, there appears to be a fall in the re-intervention rates in those undergoing complex ablation. </a:t>
            </a:r>
          </a:p>
          <a:p>
            <a:r>
              <a:rPr lang="en-US" sz="1300"/>
              <a:t>As would be expected, the re-intervention rates for simple ablation are largely static; the apparent rise in the two-year re-intervention rate for these procedures probably represents “catch-up”. </a:t>
            </a:r>
          </a:p>
        </p:txBody>
      </p:sp>
      <p:pic>
        <p:nvPicPr>
          <p:cNvPr id="5" name="Content Placeholder 4" descr="Chart, bar chart&#10;&#10;Description automatically generated">
            <a:extLst>
              <a:ext uri="{FF2B5EF4-FFF2-40B4-BE49-F238E27FC236}">
                <a16:creationId xmlns:a16="http://schemas.microsoft.com/office/drawing/2014/main" id="{A152CD09-2B97-5186-D292-54D6707A6411}"/>
              </a:ext>
            </a:extLst>
          </p:cNvPr>
          <p:cNvPicPr>
            <a:picLocks noChangeAspect="1"/>
          </p:cNvPicPr>
          <p:nvPr/>
        </p:nvPicPr>
        <p:blipFill>
          <a:blip r:embed="rId3"/>
          <a:stretch>
            <a:fillRect/>
          </a:stretch>
        </p:blipFill>
        <p:spPr>
          <a:xfrm>
            <a:off x="6512442" y="1488447"/>
            <a:ext cx="5201023" cy="3467348"/>
          </a:xfrm>
          <a:prstGeom prst="rect">
            <a:avLst/>
          </a:prstGeom>
        </p:spPr>
      </p:pic>
      <p:sp>
        <p:nvSpPr>
          <p:cNvPr id="21" name="Rectangle 20">
            <a:extLst>
              <a:ext uri="{FF2B5EF4-FFF2-40B4-BE49-F238E27FC236}">
                <a16:creationId xmlns:a16="http://schemas.microsoft.com/office/drawing/2014/main" id="{EEBF1590-3B36-48EE-A89D-3B6F3CB256A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0" y="6400799"/>
            <a:ext cx="12192000" cy="456773"/>
          </a:xfrm>
          <a:prstGeom prst="rect">
            <a:avLst/>
          </a:prstGeom>
          <a:gradFill>
            <a:gsLst>
              <a:gs pos="0">
                <a:schemeClr val="accent1"/>
              </a:gs>
              <a:gs pos="78000">
                <a:srgbClr val="000000"/>
              </a:gs>
            </a:gsLst>
            <a:lin ang="2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AC8F6C8C-AB5A-4548-942D-E3FD40ACBC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038600" y="6400799"/>
            <a:ext cx="8153398" cy="456772"/>
          </a:xfrm>
          <a:prstGeom prst="rect">
            <a:avLst/>
          </a:prstGeom>
          <a:gradFill>
            <a:gsLst>
              <a:gs pos="0">
                <a:srgbClr val="000000">
                  <a:alpha val="63000"/>
                </a:srgbClr>
              </a:gs>
              <a:gs pos="100000">
                <a:schemeClr val="accent1">
                  <a:lumMod val="7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607146668"/>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1" name="Rectangle 20">
            <a:extLst>
              <a:ext uri="{FF2B5EF4-FFF2-40B4-BE49-F238E27FC236}">
                <a16:creationId xmlns:a16="http://schemas.microsoft.com/office/drawing/2014/main" id="{979E27D9-03C7-44E2-9FF8-15D0C8506A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508AF10B-F186-0674-2D0A-9334C361C720}"/>
              </a:ext>
            </a:extLst>
          </p:cNvPr>
          <p:cNvSpPr>
            <a:spLocks noGrp="1"/>
          </p:cNvSpPr>
          <p:nvPr>
            <p:ph type="title"/>
          </p:nvPr>
        </p:nvSpPr>
        <p:spPr>
          <a:xfrm>
            <a:off x="1136397" y="502021"/>
            <a:ext cx="4249991" cy="1642969"/>
          </a:xfrm>
        </p:spPr>
        <p:txBody>
          <a:bodyPr anchor="b">
            <a:normAutofit fontScale="90000"/>
          </a:bodyPr>
          <a:lstStyle/>
          <a:p>
            <a:r>
              <a:rPr lang="en-GB" sz="4000" dirty="0"/>
              <a:t>1-Year Simple Atrial Re-Intervention Rate</a:t>
            </a:r>
          </a:p>
        </p:txBody>
      </p:sp>
      <p:sp>
        <p:nvSpPr>
          <p:cNvPr id="9" name="Content Placeholder 8">
            <a:extLst>
              <a:ext uri="{FF2B5EF4-FFF2-40B4-BE49-F238E27FC236}">
                <a16:creationId xmlns:a16="http://schemas.microsoft.com/office/drawing/2014/main" id="{470A056F-7CE4-EA5D-AF96-42B492D41E8C}"/>
              </a:ext>
            </a:extLst>
          </p:cNvPr>
          <p:cNvSpPr>
            <a:spLocks noGrp="1"/>
          </p:cNvSpPr>
          <p:nvPr>
            <p:ph idx="1"/>
          </p:nvPr>
        </p:nvSpPr>
        <p:spPr>
          <a:xfrm>
            <a:off x="1136398" y="2418408"/>
            <a:ext cx="3864228" cy="3522569"/>
          </a:xfrm>
        </p:spPr>
        <p:txBody>
          <a:bodyPr anchor="t">
            <a:normAutofit/>
          </a:bodyPr>
          <a:lstStyle/>
          <a:p>
            <a:r>
              <a:rPr lang="en-US" sz="2000" dirty="0"/>
              <a:t>The mean re-intervention rate for “simple” ablation was 3%. </a:t>
            </a:r>
          </a:p>
          <a:p>
            <a:r>
              <a:rPr lang="en-US" sz="2000" dirty="0"/>
              <a:t>This is broadly in line with previous years. </a:t>
            </a:r>
          </a:p>
          <a:p>
            <a:r>
              <a:rPr lang="en-US" sz="2000" dirty="0"/>
              <a:t>Two hospitals were above the 95% CI and 2 further hospitals were above the 99% CI. </a:t>
            </a:r>
          </a:p>
        </p:txBody>
      </p:sp>
      <p:pic>
        <p:nvPicPr>
          <p:cNvPr id="5" name="Content Placeholder 4" descr="Chart, line chart&#10;&#10;Description automatically generated">
            <a:extLst>
              <a:ext uri="{FF2B5EF4-FFF2-40B4-BE49-F238E27FC236}">
                <a16:creationId xmlns:a16="http://schemas.microsoft.com/office/drawing/2014/main" id="{62EDFAE3-BF10-C9C4-827B-1A901490E99A}"/>
              </a:ext>
            </a:extLst>
          </p:cNvPr>
          <p:cNvPicPr>
            <a:picLocks noChangeAspect="1"/>
          </p:cNvPicPr>
          <p:nvPr/>
        </p:nvPicPr>
        <p:blipFill>
          <a:blip r:embed="rId3"/>
          <a:stretch>
            <a:fillRect/>
          </a:stretch>
        </p:blipFill>
        <p:spPr>
          <a:xfrm>
            <a:off x="5386388" y="1184054"/>
            <a:ext cx="6327077" cy="4218051"/>
          </a:xfrm>
          <a:prstGeom prst="rect">
            <a:avLst/>
          </a:prstGeom>
        </p:spPr>
      </p:pic>
      <p:sp>
        <p:nvSpPr>
          <p:cNvPr id="23" name="Rectangle 22">
            <a:extLst>
              <a:ext uri="{FF2B5EF4-FFF2-40B4-BE49-F238E27FC236}">
                <a16:creationId xmlns:a16="http://schemas.microsoft.com/office/drawing/2014/main" id="{EEBF1590-3B36-48EE-A89D-3B6F3CB256A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0" y="6400799"/>
            <a:ext cx="12192000" cy="456773"/>
          </a:xfrm>
          <a:prstGeom prst="rect">
            <a:avLst/>
          </a:prstGeom>
          <a:gradFill>
            <a:gsLst>
              <a:gs pos="0">
                <a:schemeClr val="accent1"/>
              </a:gs>
              <a:gs pos="78000">
                <a:srgbClr val="000000"/>
              </a:gs>
            </a:gsLst>
            <a:lin ang="2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AC8F6C8C-AB5A-4548-942D-E3FD40ACBC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038600" y="6400799"/>
            <a:ext cx="8153398" cy="456772"/>
          </a:xfrm>
          <a:prstGeom prst="rect">
            <a:avLst/>
          </a:prstGeom>
          <a:gradFill>
            <a:gsLst>
              <a:gs pos="0">
                <a:srgbClr val="000000">
                  <a:alpha val="63000"/>
                </a:srgbClr>
              </a:gs>
              <a:gs pos="100000">
                <a:schemeClr val="accent1">
                  <a:lumMod val="7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021898065"/>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9" name="Rectangle 18">
            <a:extLst>
              <a:ext uri="{FF2B5EF4-FFF2-40B4-BE49-F238E27FC236}">
                <a16:creationId xmlns:a16="http://schemas.microsoft.com/office/drawing/2014/main" id="{979E27D9-03C7-44E2-9FF8-15D0C8506A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D1CEF3EA-E849-2F68-F024-EC71B9AF3DFF}"/>
              </a:ext>
            </a:extLst>
          </p:cNvPr>
          <p:cNvSpPr>
            <a:spLocks noGrp="1"/>
          </p:cNvSpPr>
          <p:nvPr>
            <p:ph type="title"/>
          </p:nvPr>
        </p:nvSpPr>
        <p:spPr>
          <a:xfrm>
            <a:off x="1136397" y="502021"/>
            <a:ext cx="3849941" cy="1642969"/>
          </a:xfrm>
        </p:spPr>
        <p:txBody>
          <a:bodyPr anchor="b">
            <a:normAutofit fontScale="90000"/>
          </a:bodyPr>
          <a:lstStyle/>
          <a:p>
            <a:r>
              <a:rPr lang="en-GB" sz="4000" dirty="0"/>
              <a:t>2-Year Simple Atrial Re-Intervention Rate</a:t>
            </a:r>
          </a:p>
        </p:txBody>
      </p:sp>
      <p:sp>
        <p:nvSpPr>
          <p:cNvPr id="9" name="Content Placeholder 8">
            <a:extLst>
              <a:ext uri="{FF2B5EF4-FFF2-40B4-BE49-F238E27FC236}">
                <a16:creationId xmlns:a16="http://schemas.microsoft.com/office/drawing/2014/main" id="{3D3ED012-B01D-CB38-C806-343CB491B6F9}"/>
              </a:ext>
            </a:extLst>
          </p:cNvPr>
          <p:cNvSpPr>
            <a:spLocks noGrp="1"/>
          </p:cNvSpPr>
          <p:nvPr>
            <p:ph idx="1"/>
          </p:nvPr>
        </p:nvSpPr>
        <p:spPr>
          <a:xfrm>
            <a:off x="1136397" y="2418408"/>
            <a:ext cx="3106991" cy="3522569"/>
          </a:xfrm>
        </p:spPr>
        <p:txBody>
          <a:bodyPr anchor="t">
            <a:normAutofit/>
          </a:bodyPr>
          <a:lstStyle/>
          <a:p>
            <a:r>
              <a:rPr lang="en-US" sz="2000" dirty="0"/>
              <a:t>The 2-year simple atrial re-intervention rate was 5.1% on average. </a:t>
            </a:r>
          </a:p>
          <a:p>
            <a:r>
              <a:rPr lang="en-US" sz="2000" dirty="0"/>
              <a:t>This was in line with previous years. </a:t>
            </a:r>
          </a:p>
          <a:p>
            <a:r>
              <a:rPr lang="en-US" sz="2000" dirty="0"/>
              <a:t>Two hospitals were above the 95% CI.</a:t>
            </a:r>
          </a:p>
          <a:p>
            <a:r>
              <a:rPr lang="en-US" sz="2000" dirty="0"/>
              <a:t>Two hospitals were above the 99% CI. </a:t>
            </a:r>
          </a:p>
        </p:txBody>
      </p:sp>
      <p:pic>
        <p:nvPicPr>
          <p:cNvPr id="5" name="Content Placeholder 4" descr="Chart&#10;&#10;Description automatically generated">
            <a:extLst>
              <a:ext uri="{FF2B5EF4-FFF2-40B4-BE49-F238E27FC236}">
                <a16:creationId xmlns:a16="http://schemas.microsoft.com/office/drawing/2014/main" id="{6F0C3DD0-92EF-FD25-2BF2-ADE718089C9F}"/>
              </a:ext>
            </a:extLst>
          </p:cNvPr>
          <p:cNvPicPr>
            <a:picLocks noChangeAspect="1"/>
          </p:cNvPicPr>
          <p:nvPr/>
        </p:nvPicPr>
        <p:blipFill>
          <a:blip r:embed="rId3"/>
          <a:stretch>
            <a:fillRect/>
          </a:stretch>
        </p:blipFill>
        <p:spPr>
          <a:xfrm>
            <a:off x="5614988" y="1167772"/>
            <a:ext cx="6098477" cy="4065651"/>
          </a:xfrm>
          <a:prstGeom prst="rect">
            <a:avLst/>
          </a:prstGeom>
        </p:spPr>
      </p:pic>
      <p:sp>
        <p:nvSpPr>
          <p:cNvPr id="21" name="Rectangle 20">
            <a:extLst>
              <a:ext uri="{FF2B5EF4-FFF2-40B4-BE49-F238E27FC236}">
                <a16:creationId xmlns:a16="http://schemas.microsoft.com/office/drawing/2014/main" id="{EEBF1590-3B36-48EE-A89D-3B6F3CB256A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0" y="6400799"/>
            <a:ext cx="12192000" cy="456773"/>
          </a:xfrm>
          <a:prstGeom prst="rect">
            <a:avLst/>
          </a:prstGeom>
          <a:gradFill>
            <a:gsLst>
              <a:gs pos="0">
                <a:schemeClr val="accent1"/>
              </a:gs>
              <a:gs pos="78000">
                <a:srgbClr val="000000"/>
              </a:gs>
            </a:gsLst>
            <a:lin ang="2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AC8F6C8C-AB5A-4548-942D-E3FD40ACBC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038600" y="6400799"/>
            <a:ext cx="8153398" cy="456772"/>
          </a:xfrm>
          <a:prstGeom prst="rect">
            <a:avLst/>
          </a:prstGeom>
          <a:gradFill>
            <a:gsLst>
              <a:gs pos="0">
                <a:srgbClr val="000000">
                  <a:alpha val="63000"/>
                </a:srgbClr>
              </a:gs>
              <a:gs pos="100000">
                <a:schemeClr val="accent1">
                  <a:lumMod val="7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285067850"/>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9" name="Rectangle 18">
            <a:extLst>
              <a:ext uri="{FF2B5EF4-FFF2-40B4-BE49-F238E27FC236}">
                <a16:creationId xmlns:a16="http://schemas.microsoft.com/office/drawing/2014/main" id="{979E27D9-03C7-44E2-9FF8-15D0C8506A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CCE97A59-FB0A-7BA6-5A7E-3A2A68523FCE}"/>
              </a:ext>
            </a:extLst>
          </p:cNvPr>
          <p:cNvSpPr>
            <a:spLocks noGrp="1"/>
          </p:cNvSpPr>
          <p:nvPr>
            <p:ph type="title"/>
          </p:nvPr>
        </p:nvSpPr>
        <p:spPr>
          <a:xfrm>
            <a:off x="1136397" y="502021"/>
            <a:ext cx="4421441" cy="1642969"/>
          </a:xfrm>
        </p:spPr>
        <p:txBody>
          <a:bodyPr anchor="b">
            <a:normAutofit fontScale="90000"/>
          </a:bodyPr>
          <a:lstStyle/>
          <a:p>
            <a:r>
              <a:rPr lang="en-GB" sz="4000" dirty="0"/>
              <a:t>1-Year Complex Atrial Re-Intervention Rates</a:t>
            </a:r>
          </a:p>
        </p:txBody>
      </p:sp>
      <p:sp>
        <p:nvSpPr>
          <p:cNvPr id="9" name="Content Placeholder 8">
            <a:extLst>
              <a:ext uri="{FF2B5EF4-FFF2-40B4-BE49-F238E27FC236}">
                <a16:creationId xmlns:a16="http://schemas.microsoft.com/office/drawing/2014/main" id="{18BE48D9-0E6C-CC2E-3F44-88A2FBA55F51}"/>
              </a:ext>
            </a:extLst>
          </p:cNvPr>
          <p:cNvSpPr>
            <a:spLocks noGrp="1"/>
          </p:cNvSpPr>
          <p:nvPr>
            <p:ph idx="1"/>
          </p:nvPr>
        </p:nvSpPr>
        <p:spPr>
          <a:xfrm>
            <a:off x="1136397" y="2418408"/>
            <a:ext cx="4421441" cy="3522569"/>
          </a:xfrm>
        </p:spPr>
        <p:txBody>
          <a:bodyPr anchor="t">
            <a:normAutofit/>
          </a:bodyPr>
          <a:lstStyle/>
          <a:p>
            <a:r>
              <a:rPr lang="en-US" sz="2000" dirty="0"/>
              <a:t>On average, 7.3% of patients underwent re-intervention within 1 year. </a:t>
            </a:r>
          </a:p>
          <a:p>
            <a:r>
              <a:rPr lang="en-US" sz="2000" dirty="0"/>
              <a:t>Compared with the 2020 report (which looked at 2017/2018) data, the rate was lower. In 2017/2018, the rate was 9.1%. The data was not reported in 2021 or 2022.</a:t>
            </a:r>
          </a:p>
          <a:p>
            <a:r>
              <a:rPr lang="en-US" sz="2000" dirty="0"/>
              <a:t>No hospitals were outside of the 99% CI</a:t>
            </a:r>
          </a:p>
          <a:p>
            <a:r>
              <a:rPr lang="en-US" sz="2000" dirty="0"/>
              <a:t>4 hospitals were above the 95% CI</a:t>
            </a:r>
          </a:p>
        </p:txBody>
      </p:sp>
      <p:pic>
        <p:nvPicPr>
          <p:cNvPr id="5" name="Content Placeholder 4" descr="Chart&#10;&#10;Description automatically generated">
            <a:extLst>
              <a:ext uri="{FF2B5EF4-FFF2-40B4-BE49-F238E27FC236}">
                <a16:creationId xmlns:a16="http://schemas.microsoft.com/office/drawing/2014/main" id="{DFA5A510-AC16-A1E8-D325-ADB73A0ED426}"/>
              </a:ext>
            </a:extLst>
          </p:cNvPr>
          <p:cNvPicPr>
            <a:picLocks noChangeAspect="1"/>
          </p:cNvPicPr>
          <p:nvPr/>
        </p:nvPicPr>
        <p:blipFill>
          <a:blip r:embed="rId3"/>
          <a:stretch>
            <a:fillRect/>
          </a:stretch>
        </p:blipFill>
        <p:spPr>
          <a:xfrm>
            <a:off x="6512442" y="1488447"/>
            <a:ext cx="5201023" cy="3467348"/>
          </a:xfrm>
          <a:prstGeom prst="rect">
            <a:avLst/>
          </a:prstGeom>
        </p:spPr>
      </p:pic>
      <p:sp>
        <p:nvSpPr>
          <p:cNvPr id="21" name="Rectangle 20">
            <a:extLst>
              <a:ext uri="{FF2B5EF4-FFF2-40B4-BE49-F238E27FC236}">
                <a16:creationId xmlns:a16="http://schemas.microsoft.com/office/drawing/2014/main" id="{EEBF1590-3B36-48EE-A89D-3B6F3CB256A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0" y="6400799"/>
            <a:ext cx="12192000" cy="456773"/>
          </a:xfrm>
          <a:prstGeom prst="rect">
            <a:avLst/>
          </a:prstGeom>
          <a:gradFill>
            <a:gsLst>
              <a:gs pos="0">
                <a:schemeClr val="accent1"/>
              </a:gs>
              <a:gs pos="78000">
                <a:srgbClr val="000000"/>
              </a:gs>
            </a:gsLst>
            <a:lin ang="2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AC8F6C8C-AB5A-4548-942D-E3FD40ACBC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038600" y="6400799"/>
            <a:ext cx="8153398" cy="456772"/>
          </a:xfrm>
          <a:prstGeom prst="rect">
            <a:avLst/>
          </a:prstGeom>
          <a:gradFill>
            <a:gsLst>
              <a:gs pos="0">
                <a:srgbClr val="000000">
                  <a:alpha val="63000"/>
                </a:srgbClr>
              </a:gs>
              <a:gs pos="100000">
                <a:schemeClr val="accent1">
                  <a:lumMod val="7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05663696"/>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1" name="Rectangle 20">
            <a:extLst>
              <a:ext uri="{FF2B5EF4-FFF2-40B4-BE49-F238E27FC236}">
                <a16:creationId xmlns:a16="http://schemas.microsoft.com/office/drawing/2014/main" id="{979E27D9-03C7-44E2-9FF8-15D0C8506A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55D515B-88A2-20F0-97B2-3D7C283E6B5B}"/>
              </a:ext>
            </a:extLst>
          </p:cNvPr>
          <p:cNvSpPr>
            <a:spLocks noGrp="1"/>
          </p:cNvSpPr>
          <p:nvPr>
            <p:ph type="title"/>
          </p:nvPr>
        </p:nvSpPr>
        <p:spPr>
          <a:xfrm>
            <a:off x="1136397" y="502021"/>
            <a:ext cx="3378453" cy="1642969"/>
          </a:xfrm>
        </p:spPr>
        <p:txBody>
          <a:bodyPr anchor="b">
            <a:normAutofit fontScale="90000"/>
          </a:bodyPr>
          <a:lstStyle/>
          <a:p>
            <a:r>
              <a:rPr lang="en-GB" sz="4000" dirty="0"/>
              <a:t>2-Year Complex Atrial Re-Intervention</a:t>
            </a:r>
          </a:p>
        </p:txBody>
      </p:sp>
      <p:sp>
        <p:nvSpPr>
          <p:cNvPr id="11" name="Content Placeholder 10">
            <a:extLst>
              <a:ext uri="{FF2B5EF4-FFF2-40B4-BE49-F238E27FC236}">
                <a16:creationId xmlns:a16="http://schemas.microsoft.com/office/drawing/2014/main" id="{521BEB09-4BB9-0DC9-197A-F5B0655F172A}"/>
              </a:ext>
            </a:extLst>
          </p:cNvPr>
          <p:cNvSpPr>
            <a:spLocks noGrp="1"/>
          </p:cNvSpPr>
          <p:nvPr>
            <p:ph idx="1"/>
          </p:nvPr>
        </p:nvSpPr>
        <p:spPr>
          <a:xfrm>
            <a:off x="1136397" y="2418408"/>
            <a:ext cx="3378453" cy="3522569"/>
          </a:xfrm>
        </p:spPr>
        <p:txBody>
          <a:bodyPr anchor="t">
            <a:normAutofit/>
          </a:bodyPr>
          <a:lstStyle/>
          <a:p>
            <a:r>
              <a:rPr lang="en-US" sz="2000" dirty="0"/>
              <a:t>The two-year complex atrial re-intervention rate was 13.3%, much lower than in 2015/6 (17.5%) and 2016/7 (18.0%). </a:t>
            </a:r>
          </a:p>
          <a:p>
            <a:r>
              <a:rPr lang="en-US" sz="2000" dirty="0"/>
              <a:t>One hospital was above the 95% CI line, and one was above the 99% CI line. </a:t>
            </a:r>
          </a:p>
        </p:txBody>
      </p:sp>
      <p:pic>
        <p:nvPicPr>
          <p:cNvPr id="7" name="Content Placeholder 6" descr="Chart&#10;&#10;Description automatically generated">
            <a:extLst>
              <a:ext uri="{FF2B5EF4-FFF2-40B4-BE49-F238E27FC236}">
                <a16:creationId xmlns:a16="http://schemas.microsoft.com/office/drawing/2014/main" id="{812B6AC8-0F7B-8A56-8DC4-8C4F79801D1C}"/>
              </a:ext>
            </a:extLst>
          </p:cNvPr>
          <p:cNvPicPr>
            <a:picLocks noChangeAspect="1"/>
          </p:cNvPicPr>
          <p:nvPr/>
        </p:nvPicPr>
        <p:blipFill>
          <a:blip r:embed="rId3"/>
          <a:stretch>
            <a:fillRect/>
          </a:stretch>
        </p:blipFill>
        <p:spPr>
          <a:xfrm>
            <a:off x="4676206" y="1083247"/>
            <a:ext cx="7037260" cy="4691505"/>
          </a:xfrm>
          <a:prstGeom prst="rect">
            <a:avLst/>
          </a:prstGeom>
        </p:spPr>
      </p:pic>
      <p:sp>
        <p:nvSpPr>
          <p:cNvPr id="23" name="Rectangle 22">
            <a:extLst>
              <a:ext uri="{FF2B5EF4-FFF2-40B4-BE49-F238E27FC236}">
                <a16:creationId xmlns:a16="http://schemas.microsoft.com/office/drawing/2014/main" id="{EEBF1590-3B36-48EE-A89D-3B6F3CB256A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0" y="6400799"/>
            <a:ext cx="12192000" cy="456773"/>
          </a:xfrm>
          <a:prstGeom prst="rect">
            <a:avLst/>
          </a:prstGeom>
          <a:gradFill>
            <a:gsLst>
              <a:gs pos="0">
                <a:schemeClr val="accent1"/>
              </a:gs>
              <a:gs pos="78000">
                <a:srgbClr val="000000"/>
              </a:gs>
            </a:gsLst>
            <a:lin ang="2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AC8F6C8C-AB5A-4548-942D-E3FD40ACBC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038600" y="6400799"/>
            <a:ext cx="8153398" cy="456772"/>
          </a:xfrm>
          <a:prstGeom prst="rect">
            <a:avLst/>
          </a:prstGeom>
          <a:gradFill>
            <a:gsLst>
              <a:gs pos="0">
                <a:srgbClr val="000000">
                  <a:alpha val="63000"/>
                </a:srgbClr>
              </a:gs>
              <a:gs pos="100000">
                <a:schemeClr val="accent1">
                  <a:lumMod val="7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580575683"/>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9" name="Rectangle 18">
            <a:extLst>
              <a:ext uri="{FF2B5EF4-FFF2-40B4-BE49-F238E27FC236}">
                <a16:creationId xmlns:a16="http://schemas.microsoft.com/office/drawing/2014/main" id="{979E27D9-03C7-44E2-9FF8-15D0C8506A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6DDDCBB-46A7-C9E3-E85D-3B594411FE6E}"/>
              </a:ext>
            </a:extLst>
          </p:cNvPr>
          <p:cNvSpPr>
            <a:spLocks noGrp="1"/>
          </p:cNvSpPr>
          <p:nvPr>
            <p:ph type="title"/>
          </p:nvPr>
        </p:nvSpPr>
        <p:spPr>
          <a:xfrm>
            <a:off x="1136397" y="502021"/>
            <a:ext cx="3735641" cy="1642969"/>
          </a:xfrm>
        </p:spPr>
        <p:txBody>
          <a:bodyPr anchor="b">
            <a:normAutofit/>
          </a:bodyPr>
          <a:lstStyle/>
          <a:p>
            <a:r>
              <a:rPr lang="en-GB" sz="3700" dirty="0"/>
              <a:t>1-Year Complex Ventricular Re-Intervention Rates</a:t>
            </a:r>
          </a:p>
        </p:txBody>
      </p:sp>
      <p:sp>
        <p:nvSpPr>
          <p:cNvPr id="9" name="Content Placeholder 8">
            <a:extLst>
              <a:ext uri="{FF2B5EF4-FFF2-40B4-BE49-F238E27FC236}">
                <a16:creationId xmlns:a16="http://schemas.microsoft.com/office/drawing/2014/main" id="{0870DE27-4B7C-4328-1F90-42708A0DB84D}"/>
              </a:ext>
            </a:extLst>
          </p:cNvPr>
          <p:cNvSpPr>
            <a:spLocks noGrp="1"/>
          </p:cNvSpPr>
          <p:nvPr>
            <p:ph idx="1"/>
          </p:nvPr>
        </p:nvSpPr>
        <p:spPr>
          <a:xfrm>
            <a:off x="1136398" y="2418408"/>
            <a:ext cx="3364166" cy="3522569"/>
          </a:xfrm>
        </p:spPr>
        <p:txBody>
          <a:bodyPr anchor="t">
            <a:normAutofit/>
          </a:bodyPr>
          <a:lstStyle/>
          <a:p>
            <a:r>
              <a:rPr lang="en-US" sz="2000" dirty="0"/>
              <a:t>The mean 1-year complex ventricular re-intervention rate was 8.2%.</a:t>
            </a:r>
          </a:p>
          <a:p>
            <a:r>
              <a:rPr lang="en-US" sz="2000" dirty="0"/>
              <a:t>Two hospitals were above the 95% confidence interval. </a:t>
            </a:r>
          </a:p>
          <a:p>
            <a:r>
              <a:rPr lang="en-US" sz="2000" dirty="0"/>
              <a:t>No hospitals were above the 99% confidence interval. </a:t>
            </a:r>
          </a:p>
          <a:p>
            <a:r>
              <a:rPr lang="en-US" sz="2000" dirty="0"/>
              <a:t>This value is less than in 2015/2016 (10.6%) and 2016/2017 (12.0%), and 2017/2018 (10.7%).</a:t>
            </a:r>
          </a:p>
        </p:txBody>
      </p:sp>
      <p:pic>
        <p:nvPicPr>
          <p:cNvPr id="5" name="Content Placeholder 4" descr="A picture containing text, sky&#10;&#10;Description automatically generated">
            <a:extLst>
              <a:ext uri="{FF2B5EF4-FFF2-40B4-BE49-F238E27FC236}">
                <a16:creationId xmlns:a16="http://schemas.microsoft.com/office/drawing/2014/main" id="{A28D8B4E-2622-0CDD-E9F5-C6BF49BC805B}"/>
              </a:ext>
            </a:extLst>
          </p:cNvPr>
          <p:cNvPicPr>
            <a:picLocks noChangeAspect="1"/>
          </p:cNvPicPr>
          <p:nvPr/>
        </p:nvPicPr>
        <p:blipFill>
          <a:blip r:embed="rId3"/>
          <a:stretch>
            <a:fillRect/>
          </a:stretch>
        </p:blipFill>
        <p:spPr>
          <a:xfrm>
            <a:off x="5027456" y="1214438"/>
            <a:ext cx="6643688" cy="4429124"/>
          </a:xfrm>
          <a:prstGeom prst="rect">
            <a:avLst/>
          </a:prstGeom>
        </p:spPr>
      </p:pic>
      <p:sp>
        <p:nvSpPr>
          <p:cNvPr id="21" name="Rectangle 20">
            <a:extLst>
              <a:ext uri="{FF2B5EF4-FFF2-40B4-BE49-F238E27FC236}">
                <a16:creationId xmlns:a16="http://schemas.microsoft.com/office/drawing/2014/main" id="{EEBF1590-3B36-48EE-A89D-3B6F3CB256A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0" y="6400799"/>
            <a:ext cx="12192000" cy="456773"/>
          </a:xfrm>
          <a:prstGeom prst="rect">
            <a:avLst/>
          </a:prstGeom>
          <a:gradFill>
            <a:gsLst>
              <a:gs pos="0">
                <a:schemeClr val="accent1"/>
              </a:gs>
              <a:gs pos="78000">
                <a:srgbClr val="000000"/>
              </a:gs>
            </a:gsLst>
            <a:lin ang="2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AC8F6C8C-AB5A-4548-942D-E3FD40ACBC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038600" y="6400799"/>
            <a:ext cx="8153398" cy="456772"/>
          </a:xfrm>
          <a:prstGeom prst="rect">
            <a:avLst/>
          </a:prstGeom>
          <a:gradFill>
            <a:gsLst>
              <a:gs pos="0">
                <a:srgbClr val="000000">
                  <a:alpha val="63000"/>
                </a:srgbClr>
              </a:gs>
              <a:gs pos="100000">
                <a:schemeClr val="accent1">
                  <a:lumMod val="7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668189066"/>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A8384FB5-9ADC-4DDC-881B-597D56F5B1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 name="Rectangle 11">
            <a:extLst>
              <a:ext uri="{FF2B5EF4-FFF2-40B4-BE49-F238E27FC236}">
                <a16:creationId xmlns:a16="http://schemas.microsoft.com/office/drawing/2014/main" id="{91E5A9A7-95C6-4F4F-B00E-C82E07FE62E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7539" y="1417538"/>
            <a:ext cx="6875818" cy="4040744"/>
          </a:xfrm>
          <a:prstGeom prst="rect">
            <a:avLst/>
          </a:prstGeom>
          <a:gradFill>
            <a:gsLst>
              <a:gs pos="0">
                <a:srgbClr val="000000"/>
              </a:gs>
              <a:gs pos="100000">
                <a:schemeClr val="accent1">
                  <a:lumMod val="75000"/>
                </a:schemeClr>
              </a:gs>
            </a:gsLst>
            <a:lin ang="18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4" name="Rectangle 13">
            <a:extLst>
              <a:ext uri="{FF2B5EF4-FFF2-40B4-BE49-F238E27FC236}">
                <a16:creationId xmlns:a16="http://schemas.microsoft.com/office/drawing/2014/main" id="{D07DD2DE-F619-49DD-B5E7-03A290FF4ED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158495" y="2660473"/>
            <a:ext cx="4355594" cy="4038603"/>
          </a:xfrm>
          <a:prstGeom prst="rect">
            <a:avLst/>
          </a:prstGeom>
          <a:gradFill>
            <a:gsLst>
              <a:gs pos="0">
                <a:schemeClr val="accent1">
                  <a:alpha val="50000"/>
                </a:schemeClr>
              </a:gs>
              <a:gs pos="100000">
                <a:schemeClr val="accent1">
                  <a:lumMod val="50000"/>
                  <a:alpha val="0"/>
                </a:schemeClr>
              </a:gs>
            </a:gsLst>
            <a:lin ang="11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6" name="Rectangle 15">
            <a:extLst>
              <a:ext uri="{FF2B5EF4-FFF2-40B4-BE49-F238E27FC236}">
                <a16:creationId xmlns:a16="http://schemas.microsoft.com/office/drawing/2014/main" id="{85149191-5F60-4A28-AAFF-039F96B0F3E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1180882" y="1638085"/>
            <a:ext cx="6857572" cy="3581401"/>
          </a:xfrm>
          <a:prstGeom prst="rect">
            <a:avLst/>
          </a:prstGeom>
          <a:gradFill>
            <a:gsLst>
              <a:gs pos="0">
                <a:srgbClr val="000000">
                  <a:alpha val="59000"/>
                </a:srgbClr>
              </a:gs>
              <a:gs pos="69000">
                <a:schemeClr val="accent1">
                  <a:alpha val="0"/>
                </a:scheme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8" name="Freeform: Shape 17">
            <a:extLst>
              <a:ext uri="{FF2B5EF4-FFF2-40B4-BE49-F238E27FC236}">
                <a16:creationId xmlns:a16="http://schemas.microsoft.com/office/drawing/2014/main" id="{F8260ED5-17F7-4158-B241-D51DD4CF1B7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6097846">
            <a:off x="-747355" y="1201312"/>
            <a:ext cx="4808302" cy="4088666"/>
          </a:xfrm>
          <a:custGeom>
            <a:avLst/>
            <a:gdLst>
              <a:gd name="connsiteX0" fmla="*/ 48844 w 4808302"/>
              <a:gd name="connsiteY0" fmla="*/ 2888671 h 4088666"/>
              <a:gd name="connsiteX1" fmla="*/ 0 w 4808302"/>
              <a:gd name="connsiteY1" fmla="*/ 2404151 h 4088666"/>
              <a:gd name="connsiteX2" fmla="*/ 2404151 w 4808302"/>
              <a:gd name="connsiteY2" fmla="*/ 0 h 4088666"/>
              <a:gd name="connsiteX3" fmla="*/ 4808302 w 4808302"/>
              <a:gd name="connsiteY3" fmla="*/ 2404151 h 4088666"/>
              <a:gd name="connsiteX4" fmla="*/ 4700216 w 4808302"/>
              <a:gd name="connsiteY4" fmla="*/ 3119072 h 4088666"/>
              <a:gd name="connsiteX5" fmla="*/ 4643143 w 4808302"/>
              <a:gd name="connsiteY5" fmla="*/ 3275009 h 4088666"/>
              <a:gd name="connsiteX6" fmla="*/ 690093 w 4808302"/>
              <a:gd name="connsiteY6" fmla="*/ 4088666 h 4088666"/>
              <a:gd name="connsiteX7" fmla="*/ 548991 w 4808302"/>
              <a:gd name="connsiteY7" fmla="*/ 3933414 h 4088666"/>
              <a:gd name="connsiteX8" fmla="*/ 48844 w 4808302"/>
              <a:gd name="connsiteY8" fmla="*/ 2888671 h 40886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08302" h="4088666">
                <a:moveTo>
                  <a:pt x="48844" y="2888671"/>
                </a:moveTo>
                <a:cubicBezTo>
                  <a:pt x="16818" y="2732167"/>
                  <a:pt x="0" y="2570123"/>
                  <a:pt x="0" y="2404151"/>
                </a:cubicBezTo>
                <a:cubicBezTo>
                  <a:pt x="0" y="1076375"/>
                  <a:pt x="1076375" y="0"/>
                  <a:pt x="2404151" y="0"/>
                </a:cubicBezTo>
                <a:cubicBezTo>
                  <a:pt x="3731927" y="0"/>
                  <a:pt x="4808302" y="1076375"/>
                  <a:pt x="4808302" y="2404151"/>
                </a:cubicBezTo>
                <a:cubicBezTo>
                  <a:pt x="4808302" y="2653109"/>
                  <a:pt x="4770461" y="2893229"/>
                  <a:pt x="4700216" y="3119072"/>
                </a:cubicBezTo>
                <a:lnTo>
                  <a:pt x="4643143" y="3275009"/>
                </a:lnTo>
                <a:lnTo>
                  <a:pt x="690093" y="4088666"/>
                </a:lnTo>
                <a:lnTo>
                  <a:pt x="548991" y="3933414"/>
                </a:lnTo>
                <a:cubicBezTo>
                  <a:pt x="304015" y="3636572"/>
                  <a:pt x="128908" y="3279932"/>
                  <a:pt x="48844" y="2888671"/>
                </a:cubicBezTo>
                <a:close/>
              </a:path>
            </a:pathLst>
          </a:custGeom>
          <a:gradFill>
            <a:gsLst>
              <a:gs pos="39000">
                <a:schemeClr val="accent1">
                  <a:lumMod val="60000"/>
                  <a:lumOff val="40000"/>
                  <a:alpha val="0"/>
                </a:schemeClr>
              </a:gs>
              <a:gs pos="100000">
                <a:schemeClr val="accent1">
                  <a:lumMod val="75000"/>
                  <a:alpha val="26000"/>
                </a:schemeClr>
              </a:gs>
            </a:gsLst>
            <a:lin ang="18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1F305688-9CCE-B8D7-D4B7-91D3358FFC65}"/>
              </a:ext>
            </a:extLst>
          </p:cNvPr>
          <p:cNvSpPr>
            <a:spLocks noGrp="1"/>
          </p:cNvSpPr>
          <p:nvPr>
            <p:ph type="title"/>
          </p:nvPr>
        </p:nvSpPr>
        <p:spPr>
          <a:xfrm>
            <a:off x="660041" y="2767106"/>
            <a:ext cx="2880828" cy="3071906"/>
          </a:xfrm>
        </p:spPr>
        <p:txBody>
          <a:bodyPr vert="horz" lIns="91440" tIns="45720" rIns="91440" bIns="45720" rtlCol="0" anchor="t">
            <a:normAutofit/>
          </a:bodyPr>
          <a:lstStyle/>
          <a:p>
            <a:r>
              <a:rPr lang="en-US" sz="4000" kern="1200" dirty="0">
                <a:solidFill>
                  <a:srgbClr val="FFFFFF"/>
                </a:solidFill>
                <a:latin typeface="+mj-lt"/>
                <a:ea typeface="+mj-ea"/>
                <a:cs typeface="+mj-cs"/>
              </a:rPr>
              <a:t>All device procedures over time</a:t>
            </a:r>
          </a:p>
        </p:txBody>
      </p:sp>
      <p:sp>
        <p:nvSpPr>
          <p:cNvPr id="3" name="Text Placeholder 2">
            <a:extLst>
              <a:ext uri="{FF2B5EF4-FFF2-40B4-BE49-F238E27FC236}">
                <a16:creationId xmlns:a16="http://schemas.microsoft.com/office/drawing/2014/main" id="{38A35499-3520-BEDB-C641-8B2D3104F8B7}"/>
              </a:ext>
            </a:extLst>
          </p:cNvPr>
          <p:cNvSpPr>
            <a:spLocks noGrp="1"/>
          </p:cNvSpPr>
          <p:nvPr>
            <p:ph type="body" idx="1"/>
          </p:nvPr>
        </p:nvSpPr>
        <p:spPr>
          <a:xfrm>
            <a:off x="660042" y="806824"/>
            <a:ext cx="2919738" cy="1494117"/>
          </a:xfrm>
        </p:spPr>
        <p:txBody>
          <a:bodyPr vert="horz" lIns="91440" tIns="45720" rIns="91440" bIns="45720" rtlCol="0" anchor="b">
            <a:normAutofit/>
          </a:bodyPr>
          <a:lstStyle/>
          <a:p>
            <a:r>
              <a:rPr lang="en-US" sz="2000" kern="1200" dirty="0">
                <a:solidFill>
                  <a:srgbClr val="FFFFFF"/>
                </a:solidFill>
                <a:latin typeface="+mn-lt"/>
                <a:ea typeface="+mn-ea"/>
                <a:cs typeface="+mn-cs"/>
              </a:rPr>
              <a:t>Drastic fall in procedures in first lockdown</a:t>
            </a:r>
          </a:p>
        </p:txBody>
      </p:sp>
      <p:pic>
        <p:nvPicPr>
          <p:cNvPr id="5" name="Picture 4">
            <a:extLst>
              <a:ext uri="{FF2B5EF4-FFF2-40B4-BE49-F238E27FC236}">
                <a16:creationId xmlns:a16="http://schemas.microsoft.com/office/drawing/2014/main" id="{D3E6C937-556E-7E89-FC9B-903B34E098A5}"/>
              </a:ext>
            </a:extLst>
          </p:cNvPr>
          <p:cNvPicPr>
            <a:picLocks noChangeAspect="1"/>
          </p:cNvPicPr>
          <p:nvPr/>
        </p:nvPicPr>
        <p:blipFill>
          <a:blip r:embed="rId2"/>
          <a:stretch>
            <a:fillRect/>
          </a:stretch>
        </p:blipFill>
        <p:spPr>
          <a:xfrm>
            <a:off x="4502428" y="1072316"/>
            <a:ext cx="7225748" cy="4713367"/>
          </a:xfrm>
          <a:prstGeom prst="rect">
            <a:avLst/>
          </a:prstGeom>
        </p:spPr>
      </p:pic>
      <p:sp>
        <p:nvSpPr>
          <p:cNvPr id="4" name="Rectangle 3">
            <a:extLst>
              <a:ext uri="{FF2B5EF4-FFF2-40B4-BE49-F238E27FC236}">
                <a16:creationId xmlns:a16="http://schemas.microsoft.com/office/drawing/2014/main" id="{EBC0CE88-D4FE-01E9-BB42-069F454BF293}"/>
              </a:ext>
            </a:extLst>
          </p:cNvPr>
          <p:cNvSpPr/>
          <p:nvPr/>
        </p:nvSpPr>
        <p:spPr>
          <a:xfrm>
            <a:off x="9791575" y="1179576"/>
            <a:ext cx="1106424" cy="359359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Oval 5">
            <a:extLst>
              <a:ext uri="{FF2B5EF4-FFF2-40B4-BE49-F238E27FC236}">
                <a16:creationId xmlns:a16="http://schemas.microsoft.com/office/drawing/2014/main" id="{7E9E78E6-DC87-EA9E-4B24-6B134EAD57F5}"/>
              </a:ext>
            </a:extLst>
          </p:cNvPr>
          <p:cNvSpPr/>
          <p:nvPr/>
        </p:nvSpPr>
        <p:spPr>
          <a:xfrm>
            <a:off x="8439465" y="2990537"/>
            <a:ext cx="1080000" cy="1080000"/>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713838721"/>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9" name="Rectangle 18">
            <a:extLst>
              <a:ext uri="{FF2B5EF4-FFF2-40B4-BE49-F238E27FC236}">
                <a16:creationId xmlns:a16="http://schemas.microsoft.com/office/drawing/2014/main" id="{979E27D9-03C7-44E2-9FF8-15D0C8506A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954ABAF2-890E-2AA1-16CA-A84E0F15D8ED}"/>
              </a:ext>
            </a:extLst>
          </p:cNvPr>
          <p:cNvSpPr>
            <a:spLocks noGrp="1"/>
          </p:cNvSpPr>
          <p:nvPr>
            <p:ph type="title"/>
          </p:nvPr>
        </p:nvSpPr>
        <p:spPr>
          <a:xfrm>
            <a:off x="1136397" y="502021"/>
            <a:ext cx="3735641" cy="1642969"/>
          </a:xfrm>
        </p:spPr>
        <p:txBody>
          <a:bodyPr anchor="b">
            <a:normAutofit/>
          </a:bodyPr>
          <a:lstStyle/>
          <a:p>
            <a:r>
              <a:rPr lang="en-GB" sz="3700" dirty="0"/>
              <a:t>2-Year Complex Ventricular Re-Intervention Rates</a:t>
            </a:r>
          </a:p>
        </p:txBody>
      </p:sp>
      <p:sp>
        <p:nvSpPr>
          <p:cNvPr id="9" name="Content Placeholder 8">
            <a:extLst>
              <a:ext uri="{FF2B5EF4-FFF2-40B4-BE49-F238E27FC236}">
                <a16:creationId xmlns:a16="http://schemas.microsoft.com/office/drawing/2014/main" id="{67D94D62-109A-A755-CFC6-E1F60A54ED30}"/>
              </a:ext>
            </a:extLst>
          </p:cNvPr>
          <p:cNvSpPr>
            <a:spLocks noGrp="1"/>
          </p:cNvSpPr>
          <p:nvPr>
            <p:ph idx="1"/>
          </p:nvPr>
        </p:nvSpPr>
        <p:spPr>
          <a:xfrm>
            <a:off x="1136397" y="2418408"/>
            <a:ext cx="3607053" cy="3522569"/>
          </a:xfrm>
        </p:spPr>
        <p:txBody>
          <a:bodyPr anchor="t">
            <a:normAutofit/>
          </a:bodyPr>
          <a:lstStyle/>
          <a:p>
            <a:r>
              <a:rPr lang="en-US" sz="2000" dirty="0"/>
              <a:t>There was also a reduction (compared to historical rates) of complex ventricular re-intervention. </a:t>
            </a:r>
          </a:p>
          <a:p>
            <a:r>
              <a:rPr lang="en-US" sz="2000" dirty="0"/>
              <a:t>The mean rate was 12.8%. </a:t>
            </a:r>
          </a:p>
          <a:p>
            <a:r>
              <a:rPr lang="en-US" sz="2000" dirty="0"/>
              <a:t>Three hospitals were beyond the 95% CI. </a:t>
            </a:r>
          </a:p>
          <a:p>
            <a:r>
              <a:rPr lang="en-US" sz="2000" dirty="0"/>
              <a:t>None were beyond the 99% CI.</a:t>
            </a:r>
          </a:p>
        </p:txBody>
      </p:sp>
      <p:pic>
        <p:nvPicPr>
          <p:cNvPr id="5" name="Content Placeholder 4" descr="Chart&#10;&#10;Description automatically generated">
            <a:extLst>
              <a:ext uri="{FF2B5EF4-FFF2-40B4-BE49-F238E27FC236}">
                <a16:creationId xmlns:a16="http://schemas.microsoft.com/office/drawing/2014/main" id="{DA795318-9831-CEDF-40A2-BA20BBD67822}"/>
              </a:ext>
            </a:extLst>
          </p:cNvPr>
          <p:cNvPicPr>
            <a:picLocks noChangeAspect="1"/>
          </p:cNvPicPr>
          <p:nvPr/>
        </p:nvPicPr>
        <p:blipFill>
          <a:blip r:embed="rId3"/>
          <a:stretch>
            <a:fillRect/>
          </a:stretch>
        </p:blipFill>
        <p:spPr>
          <a:xfrm>
            <a:off x="5019106" y="1207072"/>
            <a:ext cx="6665785" cy="4443856"/>
          </a:xfrm>
          <a:prstGeom prst="rect">
            <a:avLst/>
          </a:prstGeom>
        </p:spPr>
      </p:pic>
      <p:sp>
        <p:nvSpPr>
          <p:cNvPr id="21" name="Rectangle 20">
            <a:extLst>
              <a:ext uri="{FF2B5EF4-FFF2-40B4-BE49-F238E27FC236}">
                <a16:creationId xmlns:a16="http://schemas.microsoft.com/office/drawing/2014/main" id="{EEBF1590-3B36-48EE-A89D-3B6F3CB256A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0" y="6400799"/>
            <a:ext cx="12192000" cy="456773"/>
          </a:xfrm>
          <a:prstGeom prst="rect">
            <a:avLst/>
          </a:prstGeom>
          <a:gradFill>
            <a:gsLst>
              <a:gs pos="0">
                <a:schemeClr val="accent1"/>
              </a:gs>
              <a:gs pos="78000">
                <a:srgbClr val="000000"/>
              </a:gs>
            </a:gsLst>
            <a:lin ang="2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AC8F6C8C-AB5A-4548-942D-E3FD40ACBC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038600" y="6400799"/>
            <a:ext cx="8153398" cy="456772"/>
          </a:xfrm>
          <a:prstGeom prst="rect">
            <a:avLst/>
          </a:prstGeom>
          <a:gradFill>
            <a:gsLst>
              <a:gs pos="0">
                <a:srgbClr val="000000">
                  <a:alpha val="63000"/>
                </a:srgbClr>
              </a:gs>
              <a:gs pos="100000">
                <a:schemeClr val="accent1">
                  <a:lumMod val="7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007380363"/>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CD56CA-9FC8-0CCF-12BE-0A22EE91BB55}"/>
              </a:ext>
            </a:extLst>
          </p:cNvPr>
          <p:cNvSpPr>
            <a:spLocks noGrp="1"/>
          </p:cNvSpPr>
          <p:nvPr>
            <p:ph type="title"/>
          </p:nvPr>
        </p:nvSpPr>
        <p:spPr/>
        <p:txBody>
          <a:bodyPr/>
          <a:lstStyle/>
          <a:p>
            <a:r>
              <a:rPr lang="en-GB" dirty="0"/>
              <a:t>Conclusions</a:t>
            </a:r>
          </a:p>
        </p:txBody>
      </p:sp>
      <p:sp>
        <p:nvSpPr>
          <p:cNvPr id="3" name="Content Placeholder 2">
            <a:extLst>
              <a:ext uri="{FF2B5EF4-FFF2-40B4-BE49-F238E27FC236}">
                <a16:creationId xmlns:a16="http://schemas.microsoft.com/office/drawing/2014/main" id="{DB36B0BF-B7DD-6F4A-8A71-6073CA607AFD}"/>
              </a:ext>
            </a:extLst>
          </p:cNvPr>
          <p:cNvSpPr>
            <a:spLocks noGrp="1"/>
          </p:cNvSpPr>
          <p:nvPr>
            <p:ph idx="1"/>
          </p:nvPr>
        </p:nvSpPr>
        <p:spPr/>
        <p:txBody>
          <a:bodyPr anchor="ctr"/>
          <a:lstStyle/>
          <a:p>
            <a:r>
              <a:rPr lang="en-GB" dirty="0"/>
              <a:t>Some increase in activity in 2021-22 compared with 2022-23;</a:t>
            </a:r>
          </a:p>
          <a:p>
            <a:r>
              <a:rPr lang="en-GB" dirty="0"/>
              <a:t>Not back to pre-pandemic levels;</a:t>
            </a:r>
          </a:p>
          <a:p>
            <a:r>
              <a:rPr lang="en-GB" dirty="0"/>
              <a:t>Trainees – do we need to think about training programmes and how many trainees need to do to be good enough to move on; </a:t>
            </a:r>
          </a:p>
          <a:p>
            <a:r>
              <a:rPr lang="en-GB" dirty="0"/>
              <a:t>Complication rates steady;</a:t>
            </a:r>
          </a:p>
          <a:p>
            <a:r>
              <a:rPr lang="en-GB" dirty="0"/>
              <a:t>AF ablation – low rate of redo ablation within 1 year – so hospitals with higher rates might be functioning better.</a:t>
            </a:r>
          </a:p>
        </p:txBody>
      </p:sp>
    </p:spTree>
    <p:extLst>
      <p:ext uri="{BB962C8B-B14F-4D97-AF65-F5344CB8AC3E}">
        <p14:creationId xmlns:p14="http://schemas.microsoft.com/office/powerpoint/2010/main" val="9304627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dissolv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dissolv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dissolv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dissolve">
                                      <p:cBhvr>
                                        <p:cTn id="2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A8384FB5-9ADC-4DDC-881B-597D56F5B1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 name="Rectangle 11">
            <a:extLst>
              <a:ext uri="{FF2B5EF4-FFF2-40B4-BE49-F238E27FC236}">
                <a16:creationId xmlns:a16="http://schemas.microsoft.com/office/drawing/2014/main" id="{91E5A9A7-95C6-4F4F-B00E-C82E07FE62E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7539" y="1417538"/>
            <a:ext cx="6875818" cy="4040744"/>
          </a:xfrm>
          <a:prstGeom prst="rect">
            <a:avLst/>
          </a:prstGeom>
          <a:gradFill>
            <a:gsLst>
              <a:gs pos="0">
                <a:srgbClr val="000000"/>
              </a:gs>
              <a:gs pos="100000">
                <a:schemeClr val="accent1">
                  <a:lumMod val="75000"/>
                </a:schemeClr>
              </a:gs>
            </a:gsLst>
            <a:lin ang="18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4" name="Rectangle 13">
            <a:extLst>
              <a:ext uri="{FF2B5EF4-FFF2-40B4-BE49-F238E27FC236}">
                <a16:creationId xmlns:a16="http://schemas.microsoft.com/office/drawing/2014/main" id="{D07DD2DE-F619-49DD-B5E7-03A290FF4ED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158495" y="2660473"/>
            <a:ext cx="4355594" cy="4038603"/>
          </a:xfrm>
          <a:prstGeom prst="rect">
            <a:avLst/>
          </a:prstGeom>
          <a:gradFill>
            <a:gsLst>
              <a:gs pos="0">
                <a:schemeClr val="accent1">
                  <a:alpha val="50000"/>
                </a:schemeClr>
              </a:gs>
              <a:gs pos="100000">
                <a:schemeClr val="accent1">
                  <a:lumMod val="50000"/>
                  <a:alpha val="0"/>
                </a:schemeClr>
              </a:gs>
            </a:gsLst>
            <a:lin ang="11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6" name="Rectangle 15">
            <a:extLst>
              <a:ext uri="{FF2B5EF4-FFF2-40B4-BE49-F238E27FC236}">
                <a16:creationId xmlns:a16="http://schemas.microsoft.com/office/drawing/2014/main" id="{85149191-5F60-4A28-AAFF-039F96B0F3E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1180882" y="1638085"/>
            <a:ext cx="6857572" cy="3581401"/>
          </a:xfrm>
          <a:prstGeom prst="rect">
            <a:avLst/>
          </a:prstGeom>
          <a:gradFill>
            <a:gsLst>
              <a:gs pos="0">
                <a:srgbClr val="000000">
                  <a:alpha val="59000"/>
                </a:srgbClr>
              </a:gs>
              <a:gs pos="69000">
                <a:schemeClr val="accent1">
                  <a:alpha val="0"/>
                </a:scheme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8" name="Freeform: Shape 17">
            <a:extLst>
              <a:ext uri="{FF2B5EF4-FFF2-40B4-BE49-F238E27FC236}">
                <a16:creationId xmlns:a16="http://schemas.microsoft.com/office/drawing/2014/main" id="{F8260ED5-17F7-4158-B241-D51DD4CF1B7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6097846">
            <a:off x="-747355" y="1201312"/>
            <a:ext cx="4808302" cy="4088666"/>
          </a:xfrm>
          <a:custGeom>
            <a:avLst/>
            <a:gdLst>
              <a:gd name="connsiteX0" fmla="*/ 48844 w 4808302"/>
              <a:gd name="connsiteY0" fmla="*/ 2888671 h 4088666"/>
              <a:gd name="connsiteX1" fmla="*/ 0 w 4808302"/>
              <a:gd name="connsiteY1" fmla="*/ 2404151 h 4088666"/>
              <a:gd name="connsiteX2" fmla="*/ 2404151 w 4808302"/>
              <a:gd name="connsiteY2" fmla="*/ 0 h 4088666"/>
              <a:gd name="connsiteX3" fmla="*/ 4808302 w 4808302"/>
              <a:gd name="connsiteY3" fmla="*/ 2404151 h 4088666"/>
              <a:gd name="connsiteX4" fmla="*/ 4700216 w 4808302"/>
              <a:gd name="connsiteY4" fmla="*/ 3119072 h 4088666"/>
              <a:gd name="connsiteX5" fmla="*/ 4643143 w 4808302"/>
              <a:gd name="connsiteY5" fmla="*/ 3275009 h 4088666"/>
              <a:gd name="connsiteX6" fmla="*/ 690093 w 4808302"/>
              <a:gd name="connsiteY6" fmla="*/ 4088666 h 4088666"/>
              <a:gd name="connsiteX7" fmla="*/ 548991 w 4808302"/>
              <a:gd name="connsiteY7" fmla="*/ 3933414 h 4088666"/>
              <a:gd name="connsiteX8" fmla="*/ 48844 w 4808302"/>
              <a:gd name="connsiteY8" fmla="*/ 2888671 h 40886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08302" h="4088666">
                <a:moveTo>
                  <a:pt x="48844" y="2888671"/>
                </a:moveTo>
                <a:cubicBezTo>
                  <a:pt x="16818" y="2732167"/>
                  <a:pt x="0" y="2570123"/>
                  <a:pt x="0" y="2404151"/>
                </a:cubicBezTo>
                <a:cubicBezTo>
                  <a:pt x="0" y="1076375"/>
                  <a:pt x="1076375" y="0"/>
                  <a:pt x="2404151" y="0"/>
                </a:cubicBezTo>
                <a:cubicBezTo>
                  <a:pt x="3731927" y="0"/>
                  <a:pt x="4808302" y="1076375"/>
                  <a:pt x="4808302" y="2404151"/>
                </a:cubicBezTo>
                <a:cubicBezTo>
                  <a:pt x="4808302" y="2653109"/>
                  <a:pt x="4770461" y="2893229"/>
                  <a:pt x="4700216" y="3119072"/>
                </a:cubicBezTo>
                <a:lnTo>
                  <a:pt x="4643143" y="3275009"/>
                </a:lnTo>
                <a:lnTo>
                  <a:pt x="690093" y="4088666"/>
                </a:lnTo>
                <a:lnTo>
                  <a:pt x="548991" y="3933414"/>
                </a:lnTo>
                <a:cubicBezTo>
                  <a:pt x="304015" y="3636572"/>
                  <a:pt x="128908" y="3279932"/>
                  <a:pt x="48844" y="2888671"/>
                </a:cubicBezTo>
                <a:close/>
              </a:path>
            </a:pathLst>
          </a:custGeom>
          <a:gradFill>
            <a:gsLst>
              <a:gs pos="39000">
                <a:schemeClr val="accent1">
                  <a:lumMod val="60000"/>
                  <a:lumOff val="40000"/>
                  <a:alpha val="0"/>
                </a:schemeClr>
              </a:gs>
              <a:gs pos="100000">
                <a:schemeClr val="accent1">
                  <a:lumMod val="75000"/>
                  <a:alpha val="26000"/>
                </a:schemeClr>
              </a:gs>
            </a:gsLst>
            <a:lin ang="18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1F305688-9CCE-B8D7-D4B7-91D3358FFC65}"/>
              </a:ext>
            </a:extLst>
          </p:cNvPr>
          <p:cNvSpPr>
            <a:spLocks noGrp="1"/>
          </p:cNvSpPr>
          <p:nvPr>
            <p:ph type="title"/>
          </p:nvPr>
        </p:nvSpPr>
        <p:spPr>
          <a:xfrm>
            <a:off x="660041" y="2767106"/>
            <a:ext cx="2880828" cy="3071906"/>
          </a:xfrm>
        </p:spPr>
        <p:txBody>
          <a:bodyPr vert="horz" lIns="91440" tIns="45720" rIns="91440" bIns="45720" rtlCol="0" anchor="t">
            <a:normAutofit/>
          </a:bodyPr>
          <a:lstStyle/>
          <a:p>
            <a:r>
              <a:rPr lang="en-US" sz="4000" kern="1200" dirty="0">
                <a:solidFill>
                  <a:srgbClr val="FFFFFF"/>
                </a:solidFill>
                <a:latin typeface="+mj-lt"/>
                <a:ea typeface="+mj-ea"/>
                <a:cs typeface="+mj-cs"/>
              </a:rPr>
              <a:t>All device procedures over time</a:t>
            </a:r>
          </a:p>
        </p:txBody>
      </p:sp>
      <p:sp>
        <p:nvSpPr>
          <p:cNvPr id="3" name="Text Placeholder 2">
            <a:extLst>
              <a:ext uri="{FF2B5EF4-FFF2-40B4-BE49-F238E27FC236}">
                <a16:creationId xmlns:a16="http://schemas.microsoft.com/office/drawing/2014/main" id="{38A35499-3520-BEDB-C641-8B2D3104F8B7}"/>
              </a:ext>
            </a:extLst>
          </p:cNvPr>
          <p:cNvSpPr>
            <a:spLocks noGrp="1"/>
          </p:cNvSpPr>
          <p:nvPr>
            <p:ph type="body" idx="1"/>
          </p:nvPr>
        </p:nvSpPr>
        <p:spPr>
          <a:xfrm>
            <a:off x="660042" y="806824"/>
            <a:ext cx="2919738" cy="1494117"/>
          </a:xfrm>
        </p:spPr>
        <p:txBody>
          <a:bodyPr vert="horz" lIns="91440" tIns="45720" rIns="91440" bIns="45720" rtlCol="0" anchor="b">
            <a:normAutofit/>
          </a:bodyPr>
          <a:lstStyle/>
          <a:p>
            <a:r>
              <a:rPr lang="en-US" sz="2000" kern="1200" dirty="0">
                <a:solidFill>
                  <a:srgbClr val="FFFFFF"/>
                </a:solidFill>
                <a:latin typeface="+mn-lt"/>
                <a:ea typeface="+mn-ea"/>
                <a:cs typeface="+mn-cs"/>
              </a:rPr>
              <a:t>Drastic fall in procedures in first lockdown</a:t>
            </a:r>
          </a:p>
          <a:p>
            <a:r>
              <a:rPr lang="en-US" sz="2000" dirty="0">
                <a:solidFill>
                  <a:srgbClr val="FFFFFF"/>
                </a:solidFill>
              </a:rPr>
              <a:t>Failure to recover to pre-pandemic levels</a:t>
            </a:r>
            <a:endParaRPr lang="en-US" sz="2000" kern="1200" dirty="0">
              <a:solidFill>
                <a:srgbClr val="FFFFFF"/>
              </a:solidFill>
              <a:latin typeface="+mn-lt"/>
              <a:ea typeface="+mn-ea"/>
              <a:cs typeface="+mn-cs"/>
            </a:endParaRPr>
          </a:p>
        </p:txBody>
      </p:sp>
      <p:pic>
        <p:nvPicPr>
          <p:cNvPr id="5" name="Picture 4">
            <a:extLst>
              <a:ext uri="{FF2B5EF4-FFF2-40B4-BE49-F238E27FC236}">
                <a16:creationId xmlns:a16="http://schemas.microsoft.com/office/drawing/2014/main" id="{D3E6C937-556E-7E89-FC9B-903B34E098A5}"/>
              </a:ext>
            </a:extLst>
          </p:cNvPr>
          <p:cNvPicPr>
            <a:picLocks noChangeAspect="1"/>
          </p:cNvPicPr>
          <p:nvPr/>
        </p:nvPicPr>
        <p:blipFill>
          <a:blip r:embed="rId2"/>
          <a:stretch>
            <a:fillRect/>
          </a:stretch>
        </p:blipFill>
        <p:spPr>
          <a:xfrm>
            <a:off x="4502428" y="1072316"/>
            <a:ext cx="7225748" cy="4713367"/>
          </a:xfrm>
          <a:prstGeom prst="rect">
            <a:avLst/>
          </a:prstGeom>
        </p:spPr>
      </p:pic>
      <p:cxnSp>
        <p:nvCxnSpPr>
          <p:cNvPr id="6" name="Straight Connector 5">
            <a:extLst>
              <a:ext uri="{FF2B5EF4-FFF2-40B4-BE49-F238E27FC236}">
                <a16:creationId xmlns:a16="http://schemas.microsoft.com/office/drawing/2014/main" id="{9B76092A-7559-35D4-043F-454CE869B4B7}"/>
              </a:ext>
            </a:extLst>
          </p:cNvPr>
          <p:cNvCxnSpPr/>
          <p:nvPr/>
        </p:nvCxnSpPr>
        <p:spPr>
          <a:xfrm flipV="1">
            <a:off x="5358984" y="2083633"/>
            <a:ext cx="3462727" cy="217308"/>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C16A7014-F509-E482-40DB-0BEC11B9E5F4}"/>
              </a:ext>
            </a:extLst>
          </p:cNvPr>
          <p:cNvCxnSpPr/>
          <p:nvPr/>
        </p:nvCxnSpPr>
        <p:spPr>
          <a:xfrm>
            <a:off x="9676151" y="2383436"/>
            <a:ext cx="1116767" cy="0"/>
          </a:xfrm>
          <a:prstGeom prst="line">
            <a:avLst/>
          </a:prstGeom>
          <a:ln w="381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15847898"/>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3" name="Rectangle 22">
            <a:extLst>
              <a:ext uri="{FF2B5EF4-FFF2-40B4-BE49-F238E27FC236}">
                <a16:creationId xmlns:a16="http://schemas.microsoft.com/office/drawing/2014/main" id="{A8384FB5-9ADC-4DDC-881B-597D56F5B1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91E5A9A7-95C6-4F4F-B00E-C82E07FE62E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7539" y="1417538"/>
            <a:ext cx="6875818" cy="4040744"/>
          </a:xfrm>
          <a:prstGeom prst="rect">
            <a:avLst/>
          </a:prstGeom>
          <a:gradFill>
            <a:gsLst>
              <a:gs pos="0">
                <a:srgbClr val="000000"/>
              </a:gs>
              <a:gs pos="100000">
                <a:schemeClr val="accent1">
                  <a:lumMod val="75000"/>
                </a:schemeClr>
              </a:gs>
            </a:gsLst>
            <a:lin ang="18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Rectangle 26">
            <a:extLst>
              <a:ext uri="{FF2B5EF4-FFF2-40B4-BE49-F238E27FC236}">
                <a16:creationId xmlns:a16="http://schemas.microsoft.com/office/drawing/2014/main" id="{D07DD2DE-F619-49DD-B5E7-03A290FF4ED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158495" y="2660473"/>
            <a:ext cx="4355594" cy="4038603"/>
          </a:xfrm>
          <a:prstGeom prst="rect">
            <a:avLst/>
          </a:prstGeom>
          <a:gradFill>
            <a:gsLst>
              <a:gs pos="0">
                <a:schemeClr val="accent1">
                  <a:alpha val="50000"/>
                </a:schemeClr>
              </a:gs>
              <a:gs pos="100000">
                <a:schemeClr val="accent1">
                  <a:lumMod val="50000"/>
                  <a:alpha val="0"/>
                </a:schemeClr>
              </a:gs>
            </a:gsLst>
            <a:lin ang="11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85149191-5F60-4A28-AAFF-039F96B0F3E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1180882" y="1638085"/>
            <a:ext cx="6857572" cy="3581401"/>
          </a:xfrm>
          <a:prstGeom prst="rect">
            <a:avLst/>
          </a:prstGeom>
          <a:gradFill>
            <a:gsLst>
              <a:gs pos="0">
                <a:srgbClr val="000000">
                  <a:alpha val="59000"/>
                </a:srgbClr>
              </a:gs>
              <a:gs pos="69000">
                <a:schemeClr val="accent1">
                  <a:alpha val="0"/>
                </a:scheme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Freeform: Shape 30">
            <a:extLst>
              <a:ext uri="{FF2B5EF4-FFF2-40B4-BE49-F238E27FC236}">
                <a16:creationId xmlns:a16="http://schemas.microsoft.com/office/drawing/2014/main" id="{F8260ED5-17F7-4158-B241-D51DD4CF1B7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6097846">
            <a:off x="-747355" y="1201312"/>
            <a:ext cx="4808302" cy="4088666"/>
          </a:xfrm>
          <a:custGeom>
            <a:avLst/>
            <a:gdLst>
              <a:gd name="connsiteX0" fmla="*/ 48844 w 4808302"/>
              <a:gd name="connsiteY0" fmla="*/ 2888671 h 4088666"/>
              <a:gd name="connsiteX1" fmla="*/ 0 w 4808302"/>
              <a:gd name="connsiteY1" fmla="*/ 2404151 h 4088666"/>
              <a:gd name="connsiteX2" fmla="*/ 2404151 w 4808302"/>
              <a:gd name="connsiteY2" fmla="*/ 0 h 4088666"/>
              <a:gd name="connsiteX3" fmla="*/ 4808302 w 4808302"/>
              <a:gd name="connsiteY3" fmla="*/ 2404151 h 4088666"/>
              <a:gd name="connsiteX4" fmla="*/ 4700216 w 4808302"/>
              <a:gd name="connsiteY4" fmla="*/ 3119072 h 4088666"/>
              <a:gd name="connsiteX5" fmla="*/ 4643143 w 4808302"/>
              <a:gd name="connsiteY5" fmla="*/ 3275009 h 4088666"/>
              <a:gd name="connsiteX6" fmla="*/ 690093 w 4808302"/>
              <a:gd name="connsiteY6" fmla="*/ 4088666 h 4088666"/>
              <a:gd name="connsiteX7" fmla="*/ 548991 w 4808302"/>
              <a:gd name="connsiteY7" fmla="*/ 3933414 h 4088666"/>
              <a:gd name="connsiteX8" fmla="*/ 48844 w 4808302"/>
              <a:gd name="connsiteY8" fmla="*/ 2888671 h 40886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08302" h="4088666">
                <a:moveTo>
                  <a:pt x="48844" y="2888671"/>
                </a:moveTo>
                <a:cubicBezTo>
                  <a:pt x="16818" y="2732167"/>
                  <a:pt x="0" y="2570123"/>
                  <a:pt x="0" y="2404151"/>
                </a:cubicBezTo>
                <a:cubicBezTo>
                  <a:pt x="0" y="1076375"/>
                  <a:pt x="1076375" y="0"/>
                  <a:pt x="2404151" y="0"/>
                </a:cubicBezTo>
                <a:cubicBezTo>
                  <a:pt x="3731927" y="0"/>
                  <a:pt x="4808302" y="1076375"/>
                  <a:pt x="4808302" y="2404151"/>
                </a:cubicBezTo>
                <a:cubicBezTo>
                  <a:pt x="4808302" y="2653109"/>
                  <a:pt x="4770461" y="2893229"/>
                  <a:pt x="4700216" y="3119072"/>
                </a:cubicBezTo>
                <a:lnTo>
                  <a:pt x="4643143" y="3275009"/>
                </a:lnTo>
                <a:lnTo>
                  <a:pt x="690093" y="4088666"/>
                </a:lnTo>
                <a:lnTo>
                  <a:pt x="548991" y="3933414"/>
                </a:lnTo>
                <a:cubicBezTo>
                  <a:pt x="304015" y="3636572"/>
                  <a:pt x="128908" y="3279932"/>
                  <a:pt x="48844" y="2888671"/>
                </a:cubicBezTo>
                <a:close/>
              </a:path>
            </a:pathLst>
          </a:custGeom>
          <a:gradFill>
            <a:gsLst>
              <a:gs pos="39000">
                <a:schemeClr val="accent1">
                  <a:lumMod val="60000"/>
                  <a:lumOff val="40000"/>
                  <a:alpha val="0"/>
                </a:schemeClr>
              </a:gs>
              <a:gs pos="100000">
                <a:schemeClr val="accent1">
                  <a:lumMod val="75000"/>
                  <a:alpha val="26000"/>
                </a:schemeClr>
              </a:gs>
            </a:gsLst>
            <a:lin ang="18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 name="Title 1">
            <a:extLst>
              <a:ext uri="{FF2B5EF4-FFF2-40B4-BE49-F238E27FC236}">
                <a16:creationId xmlns:a16="http://schemas.microsoft.com/office/drawing/2014/main" id="{64390FA2-B392-9189-A130-162BAFBA1341}"/>
              </a:ext>
            </a:extLst>
          </p:cNvPr>
          <p:cNvSpPr>
            <a:spLocks noGrp="1"/>
          </p:cNvSpPr>
          <p:nvPr>
            <p:ph type="title"/>
          </p:nvPr>
        </p:nvSpPr>
        <p:spPr>
          <a:xfrm>
            <a:off x="660041" y="2767106"/>
            <a:ext cx="2880828" cy="3071906"/>
          </a:xfrm>
        </p:spPr>
        <p:txBody>
          <a:bodyPr vert="horz" lIns="91440" tIns="45720" rIns="91440" bIns="45720" rtlCol="0" anchor="t">
            <a:normAutofit/>
          </a:bodyPr>
          <a:lstStyle/>
          <a:p>
            <a:r>
              <a:rPr lang="en-US" sz="4000" kern="1200" dirty="0">
                <a:solidFill>
                  <a:srgbClr val="FFFFFF"/>
                </a:solidFill>
                <a:latin typeface="+mj-lt"/>
                <a:ea typeface="+mj-ea"/>
                <a:cs typeface="+mj-cs"/>
              </a:rPr>
              <a:t>Device Procedures</a:t>
            </a:r>
          </a:p>
        </p:txBody>
      </p:sp>
      <p:sp>
        <p:nvSpPr>
          <p:cNvPr id="3" name="Text Placeholder 2">
            <a:extLst>
              <a:ext uri="{FF2B5EF4-FFF2-40B4-BE49-F238E27FC236}">
                <a16:creationId xmlns:a16="http://schemas.microsoft.com/office/drawing/2014/main" id="{06D809A6-3784-7AF2-C74A-E8FF9F1E2BEB}"/>
              </a:ext>
            </a:extLst>
          </p:cNvPr>
          <p:cNvSpPr>
            <a:spLocks noGrp="1"/>
          </p:cNvSpPr>
          <p:nvPr>
            <p:ph type="body" idx="1"/>
          </p:nvPr>
        </p:nvSpPr>
        <p:spPr>
          <a:xfrm>
            <a:off x="660042" y="806824"/>
            <a:ext cx="2919738" cy="1494117"/>
          </a:xfrm>
        </p:spPr>
        <p:txBody>
          <a:bodyPr vert="horz" lIns="91440" tIns="45720" rIns="91440" bIns="45720" rtlCol="0" anchor="b">
            <a:normAutofit/>
          </a:bodyPr>
          <a:lstStyle/>
          <a:p>
            <a:r>
              <a:rPr lang="en-US" sz="2000" kern="1200" dirty="0">
                <a:solidFill>
                  <a:srgbClr val="FFFFFF"/>
                </a:solidFill>
                <a:latin typeface="+mn-lt"/>
                <a:ea typeface="+mn-ea"/>
                <a:cs typeface="+mn-cs"/>
              </a:rPr>
              <a:t>More detail on trends – all procedures</a:t>
            </a:r>
          </a:p>
        </p:txBody>
      </p:sp>
      <p:pic>
        <p:nvPicPr>
          <p:cNvPr id="7" name="Picture 6">
            <a:extLst>
              <a:ext uri="{FF2B5EF4-FFF2-40B4-BE49-F238E27FC236}">
                <a16:creationId xmlns:a16="http://schemas.microsoft.com/office/drawing/2014/main" id="{69B9F9A0-ECE6-5F9B-3A15-59ABD14CD140}"/>
              </a:ext>
            </a:extLst>
          </p:cNvPr>
          <p:cNvPicPr>
            <a:picLocks noChangeAspect="1"/>
          </p:cNvPicPr>
          <p:nvPr/>
        </p:nvPicPr>
        <p:blipFill>
          <a:blip r:embed="rId2"/>
          <a:stretch>
            <a:fillRect/>
          </a:stretch>
        </p:blipFill>
        <p:spPr>
          <a:xfrm>
            <a:off x="4502428" y="1072316"/>
            <a:ext cx="7225748" cy="4713367"/>
          </a:xfrm>
          <a:prstGeom prst="rect">
            <a:avLst/>
          </a:prstGeom>
        </p:spPr>
      </p:pic>
    </p:spTree>
    <p:extLst>
      <p:ext uri="{BB962C8B-B14F-4D97-AF65-F5344CB8AC3E}">
        <p14:creationId xmlns:p14="http://schemas.microsoft.com/office/powerpoint/2010/main" val="999608388"/>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A8384FB5-9ADC-4DDC-881B-597D56F5B1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91E5A9A7-95C6-4F4F-B00E-C82E07FE62E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7539" y="1417538"/>
            <a:ext cx="6875818" cy="4040744"/>
          </a:xfrm>
          <a:prstGeom prst="rect">
            <a:avLst/>
          </a:prstGeom>
          <a:gradFill>
            <a:gsLst>
              <a:gs pos="0">
                <a:srgbClr val="000000"/>
              </a:gs>
              <a:gs pos="100000">
                <a:schemeClr val="accent1">
                  <a:lumMod val="75000"/>
                </a:schemeClr>
              </a:gs>
            </a:gsLst>
            <a:lin ang="18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a:extLst>
              <a:ext uri="{FF2B5EF4-FFF2-40B4-BE49-F238E27FC236}">
                <a16:creationId xmlns:a16="http://schemas.microsoft.com/office/drawing/2014/main" id="{D07DD2DE-F619-49DD-B5E7-03A290FF4ED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158495" y="2660473"/>
            <a:ext cx="4355594" cy="4038603"/>
          </a:xfrm>
          <a:prstGeom prst="rect">
            <a:avLst/>
          </a:prstGeom>
          <a:gradFill>
            <a:gsLst>
              <a:gs pos="0">
                <a:schemeClr val="accent1">
                  <a:alpha val="50000"/>
                </a:schemeClr>
              </a:gs>
              <a:gs pos="100000">
                <a:schemeClr val="accent1">
                  <a:lumMod val="50000"/>
                  <a:alpha val="0"/>
                </a:schemeClr>
              </a:gs>
            </a:gsLst>
            <a:lin ang="11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85149191-5F60-4A28-AAFF-039F96B0F3E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1180882" y="1638085"/>
            <a:ext cx="6857572" cy="3581401"/>
          </a:xfrm>
          <a:prstGeom prst="rect">
            <a:avLst/>
          </a:prstGeom>
          <a:gradFill>
            <a:gsLst>
              <a:gs pos="0">
                <a:srgbClr val="000000">
                  <a:alpha val="59000"/>
                </a:srgbClr>
              </a:gs>
              <a:gs pos="69000">
                <a:schemeClr val="accent1">
                  <a:alpha val="0"/>
                </a:scheme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Freeform: Shape 16">
            <a:extLst>
              <a:ext uri="{FF2B5EF4-FFF2-40B4-BE49-F238E27FC236}">
                <a16:creationId xmlns:a16="http://schemas.microsoft.com/office/drawing/2014/main" id="{F8260ED5-17F7-4158-B241-D51DD4CF1B7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6097846">
            <a:off x="-747355" y="1201312"/>
            <a:ext cx="4808302" cy="4088666"/>
          </a:xfrm>
          <a:custGeom>
            <a:avLst/>
            <a:gdLst>
              <a:gd name="connsiteX0" fmla="*/ 48844 w 4808302"/>
              <a:gd name="connsiteY0" fmla="*/ 2888671 h 4088666"/>
              <a:gd name="connsiteX1" fmla="*/ 0 w 4808302"/>
              <a:gd name="connsiteY1" fmla="*/ 2404151 h 4088666"/>
              <a:gd name="connsiteX2" fmla="*/ 2404151 w 4808302"/>
              <a:gd name="connsiteY2" fmla="*/ 0 h 4088666"/>
              <a:gd name="connsiteX3" fmla="*/ 4808302 w 4808302"/>
              <a:gd name="connsiteY3" fmla="*/ 2404151 h 4088666"/>
              <a:gd name="connsiteX4" fmla="*/ 4700216 w 4808302"/>
              <a:gd name="connsiteY4" fmla="*/ 3119072 h 4088666"/>
              <a:gd name="connsiteX5" fmla="*/ 4643143 w 4808302"/>
              <a:gd name="connsiteY5" fmla="*/ 3275009 h 4088666"/>
              <a:gd name="connsiteX6" fmla="*/ 690093 w 4808302"/>
              <a:gd name="connsiteY6" fmla="*/ 4088666 h 4088666"/>
              <a:gd name="connsiteX7" fmla="*/ 548991 w 4808302"/>
              <a:gd name="connsiteY7" fmla="*/ 3933414 h 4088666"/>
              <a:gd name="connsiteX8" fmla="*/ 48844 w 4808302"/>
              <a:gd name="connsiteY8" fmla="*/ 2888671 h 40886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08302" h="4088666">
                <a:moveTo>
                  <a:pt x="48844" y="2888671"/>
                </a:moveTo>
                <a:cubicBezTo>
                  <a:pt x="16818" y="2732167"/>
                  <a:pt x="0" y="2570123"/>
                  <a:pt x="0" y="2404151"/>
                </a:cubicBezTo>
                <a:cubicBezTo>
                  <a:pt x="0" y="1076375"/>
                  <a:pt x="1076375" y="0"/>
                  <a:pt x="2404151" y="0"/>
                </a:cubicBezTo>
                <a:cubicBezTo>
                  <a:pt x="3731927" y="0"/>
                  <a:pt x="4808302" y="1076375"/>
                  <a:pt x="4808302" y="2404151"/>
                </a:cubicBezTo>
                <a:cubicBezTo>
                  <a:pt x="4808302" y="2653109"/>
                  <a:pt x="4770461" y="2893229"/>
                  <a:pt x="4700216" y="3119072"/>
                </a:cubicBezTo>
                <a:lnTo>
                  <a:pt x="4643143" y="3275009"/>
                </a:lnTo>
                <a:lnTo>
                  <a:pt x="690093" y="4088666"/>
                </a:lnTo>
                <a:lnTo>
                  <a:pt x="548991" y="3933414"/>
                </a:lnTo>
                <a:cubicBezTo>
                  <a:pt x="304015" y="3636572"/>
                  <a:pt x="128908" y="3279932"/>
                  <a:pt x="48844" y="2888671"/>
                </a:cubicBezTo>
                <a:close/>
              </a:path>
            </a:pathLst>
          </a:custGeom>
          <a:gradFill>
            <a:gsLst>
              <a:gs pos="39000">
                <a:schemeClr val="accent1">
                  <a:lumMod val="60000"/>
                  <a:lumOff val="40000"/>
                  <a:alpha val="0"/>
                </a:schemeClr>
              </a:gs>
              <a:gs pos="100000">
                <a:schemeClr val="accent1">
                  <a:lumMod val="75000"/>
                  <a:alpha val="26000"/>
                </a:schemeClr>
              </a:gs>
            </a:gsLst>
            <a:lin ang="18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 name="Title 1">
            <a:extLst>
              <a:ext uri="{FF2B5EF4-FFF2-40B4-BE49-F238E27FC236}">
                <a16:creationId xmlns:a16="http://schemas.microsoft.com/office/drawing/2014/main" id="{A274EDA4-6198-2CDE-4D02-1319B9FB3CC8}"/>
              </a:ext>
            </a:extLst>
          </p:cNvPr>
          <p:cNvSpPr>
            <a:spLocks noGrp="1"/>
          </p:cNvSpPr>
          <p:nvPr>
            <p:ph type="title"/>
          </p:nvPr>
        </p:nvSpPr>
        <p:spPr>
          <a:xfrm>
            <a:off x="660041" y="2767106"/>
            <a:ext cx="2880828" cy="3071906"/>
          </a:xfrm>
        </p:spPr>
        <p:txBody>
          <a:bodyPr vert="horz" lIns="91440" tIns="45720" rIns="91440" bIns="45720" rtlCol="0" anchor="t">
            <a:normAutofit/>
          </a:bodyPr>
          <a:lstStyle/>
          <a:p>
            <a:r>
              <a:rPr lang="en-US" sz="4000" kern="1200" dirty="0">
                <a:solidFill>
                  <a:srgbClr val="FFFFFF"/>
                </a:solidFill>
                <a:latin typeface="+mj-lt"/>
                <a:ea typeface="+mj-ea"/>
                <a:cs typeface="+mj-cs"/>
              </a:rPr>
              <a:t>Procedures in more detail</a:t>
            </a:r>
          </a:p>
        </p:txBody>
      </p:sp>
      <p:sp>
        <p:nvSpPr>
          <p:cNvPr id="3" name="Text Placeholder 2">
            <a:extLst>
              <a:ext uri="{FF2B5EF4-FFF2-40B4-BE49-F238E27FC236}">
                <a16:creationId xmlns:a16="http://schemas.microsoft.com/office/drawing/2014/main" id="{71A8FEEB-F64D-045D-B89B-97EE4304CB16}"/>
              </a:ext>
            </a:extLst>
          </p:cNvPr>
          <p:cNvSpPr>
            <a:spLocks noGrp="1"/>
          </p:cNvSpPr>
          <p:nvPr>
            <p:ph type="body" idx="1"/>
          </p:nvPr>
        </p:nvSpPr>
        <p:spPr>
          <a:xfrm>
            <a:off x="660042" y="806824"/>
            <a:ext cx="2919738" cy="1494117"/>
          </a:xfrm>
        </p:spPr>
        <p:txBody>
          <a:bodyPr vert="horz" lIns="91440" tIns="45720" rIns="91440" bIns="45720" rtlCol="0" anchor="b">
            <a:normAutofit/>
          </a:bodyPr>
          <a:lstStyle/>
          <a:p>
            <a:r>
              <a:rPr lang="en-US" sz="2000" kern="1200" dirty="0">
                <a:solidFill>
                  <a:srgbClr val="FFFFFF"/>
                </a:solidFill>
                <a:latin typeface="+mn-lt"/>
                <a:ea typeface="+mn-ea"/>
                <a:cs typeface="+mn-cs"/>
              </a:rPr>
              <a:t>April 2021 – March 2022</a:t>
            </a:r>
          </a:p>
        </p:txBody>
      </p:sp>
      <p:graphicFrame>
        <p:nvGraphicFramePr>
          <p:cNvPr id="4" name="Table 3">
            <a:extLst>
              <a:ext uri="{FF2B5EF4-FFF2-40B4-BE49-F238E27FC236}">
                <a16:creationId xmlns:a16="http://schemas.microsoft.com/office/drawing/2014/main" id="{ECBB78CA-FF13-4BB5-98FB-FCC8165DDFBD}"/>
              </a:ext>
            </a:extLst>
          </p:cNvPr>
          <p:cNvGraphicFramePr>
            <a:graphicFrameLocks noGrp="1"/>
          </p:cNvGraphicFramePr>
          <p:nvPr>
            <p:extLst>
              <p:ext uri="{D42A27DB-BD31-4B8C-83A1-F6EECF244321}">
                <p14:modId xmlns:p14="http://schemas.microsoft.com/office/powerpoint/2010/main" val="2840680590"/>
              </p:ext>
            </p:extLst>
          </p:nvPr>
        </p:nvGraphicFramePr>
        <p:xfrm>
          <a:off x="4883455" y="467208"/>
          <a:ext cx="6463697" cy="5940304"/>
        </p:xfrm>
        <a:graphic>
          <a:graphicData uri="http://schemas.openxmlformats.org/drawingml/2006/table">
            <a:tbl>
              <a:tblPr>
                <a:tableStyleId>{5C22544A-7EE6-4342-B048-85BDC9FD1C3A}</a:tableStyleId>
              </a:tblPr>
              <a:tblGrid>
                <a:gridCol w="1384752">
                  <a:extLst>
                    <a:ext uri="{9D8B030D-6E8A-4147-A177-3AD203B41FA5}">
                      <a16:colId xmlns:a16="http://schemas.microsoft.com/office/drawing/2014/main" val="697169881"/>
                    </a:ext>
                  </a:extLst>
                </a:gridCol>
                <a:gridCol w="1008353">
                  <a:extLst>
                    <a:ext uri="{9D8B030D-6E8A-4147-A177-3AD203B41FA5}">
                      <a16:colId xmlns:a16="http://schemas.microsoft.com/office/drawing/2014/main" val="2450929102"/>
                    </a:ext>
                  </a:extLst>
                </a:gridCol>
                <a:gridCol w="1343330">
                  <a:extLst>
                    <a:ext uri="{9D8B030D-6E8A-4147-A177-3AD203B41FA5}">
                      <a16:colId xmlns:a16="http://schemas.microsoft.com/office/drawing/2014/main" val="2125334420"/>
                    </a:ext>
                  </a:extLst>
                </a:gridCol>
                <a:gridCol w="772429">
                  <a:extLst>
                    <a:ext uri="{9D8B030D-6E8A-4147-A177-3AD203B41FA5}">
                      <a16:colId xmlns:a16="http://schemas.microsoft.com/office/drawing/2014/main" val="258994092"/>
                    </a:ext>
                  </a:extLst>
                </a:gridCol>
                <a:gridCol w="673886">
                  <a:extLst>
                    <a:ext uri="{9D8B030D-6E8A-4147-A177-3AD203B41FA5}">
                      <a16:colId xmlns:a16="http://schemas.microsoft.com/office/drawing/2014/main" val="998229052"/>
                    </a:ext>
                  </a:extLst>
                </a:gridCol>
                <a:gridCol w="744928">
                  <a:extLst>
                    <a:ext uri="{9D8B030D-6E8A-4147-A177-3AD203B41FA5}">
                      <a16:colId xmlns:a16="http://schemas.microsoft.com/office/drawing/2014/main" val="3729488578"/>
                    </a:ext>
                  </a:extLst>
                </a:gridCol>
                <a:gridCol w="536019">
                  <a:extLst>
                    <a:ext uri="{9D8B030D-6E8A-4147-A177-3AD203B41FA5}">
                      <a16:colId xmlns:a16="http://schemas.microsoft.com/office/drawing/2014/main" val="157393681"/>
                    </a:ext>
                  </a:extLst>
                </a:gridCol>
              </a:tblGrid>
              <a:tr h="158903">
                <a:tc>
                  <a:txBody>
                    <a:bodyPr/>
                    <a:lstStyle/>
                    <a:p>
                      <a:pPr algn="l" fontAlgn="ctr"/>
                      <a:r>
                        <a:rPr lang="en-GB" sz="800" u="none" strike="noStrike">
                          <a:effectLst/>
                        </a:rPr>
                        <a:t>England</a:t>
                      </a:r>
                      <a:endParaRPr lang="en-GB" sz="800" b="0" i="0" u="none" strike="noStrike">
                        <a:solidFill>
                          <a:srgbClr val="000000"/>
                        </a:solidFill>
                        <a:effectLst/>
                        <a:latin typeface="Calibri" panose="020F0502020204030204" pitchFamily="34" charset="0"/>
                      </a:endParaRPr>
                    </a:p>
                  </a:txBody>
                  <a:tcPr marL="4313" marR="4313" marT="4313" marB="0" anchor="ctr"/>
                </a:tc>
                <a:tc>
                  <a:txBody>
                    <a:bodyPr/>
                    <a:lstStyle/>
                    <a:p>
                      <a:pPr algn="ctr" fontAlgn="ctr"/>
                      <a:endParaRPr lang="en-GB" sz="800" b="0" i="0" u="none" strike="noStrike">
                        <a:solidFill>
                          <a:srgbClr val="000000"/>
                        </a:solidFill>
                        <a:effectLst/>
                        <a:latin typeface="Calibri" panose="020F0502020204030204" pitchFamily="34" charset="0"/>
                      </a:endParaRPr>
                    </a:p>
                  </a:txBody>
                  <a:tcPr marL="4313" marR="4313" marT="4313" marB="0" anchor="ctr"/>
                </a:tc>
                <a:tc>
                  <a:txBody>
                    <a:bodyPr/>
                    <a:lstStyle/>
                    <a:p>
                      <a:pPr algn="ctr" fontAlgn="ctr"/>
                      <a:endParaRPr lang="en-GB" sz="800" b="0" i="0" u="none" strike="noStrike">
                        <a:solidFill>
                          <a:srgbClr val="000000"/>
                        </a:solidFill>
                        <a:effectLst/>
                        <a:latin typeface="Calibri" panose="020F0502020204030204" pitchFamily="34" charset="0"/>
                      </a:endParaRPr>
                    </a:p>
                  </a:txBody>
                  <a:tcPr marL="4313" marR="4313" marT="4313" marB="0" anchor="ctr"/>
                </a:tc>
                <a:tc>
                  <a:txBody>
                    <a:bodyPr/>
                    <a:lstStyle/>
                    <a:p>
                      <a:pPr algn="ctr" fontAlgn="ctr"/>
                      <a:endParaRPr lang="en-GB" sz="800" b="0" i="0" u="none" strike="noStrike">
                        <a:solidFill>
                          <a:srgbClr val="000000"/>
                        </a:solidFill>
                        <a:effectLst/>
                        <a:latin typeface="Calibri" panose="020F0502020204030204" pitchFamily="34" charset="0"/>
                      </a:endParaRPr>
                    </a:p>
                  </a:txBody>
                  <a:tcPr marL="4313" marR="4313" marT="4313" marB="0" anchor="ctr"/>
                </a:tc>
                <a:tc>
                  <a:txBody>
                    <a:bodyPr/>
                    <a:lstStyle/>
                    <a:p>
                      <a:pPr algn="ctr" fontAlgn="ctr"/>
                      <a:endParaRPr lang="en-GB" sz="800" b="0" i="0" u="none" strike="noStrike">
                        <a:solidFill>
                          <a:srgbClr val="000000"/>
                        </a:solidFill>
                        <a:effectLst/>
                        <a:latin typeface="Calibri" panose="020F0502020204030204" pitchFamily="34" charset="0"/>
                      </a:endParaRPr>
                    </a:p>
                  </a:txBody>
                  <a:tcPr marL="4313" marR="4313" marT="4313" marB="0" anchor="ctr"/>
                </a:tc>
                <a:tc>
                  <a:txBody>
                    <a:bodyPr/>
                    <a:lstStyle/>
                    <a:p>
                      <a:pPr algn="ctr" fontAlgn="ctr"/>
                      <a:endParaRPr lang="en-GB" sz="800" b="0" i="0" u="none" strike="noStrike">
                        <a:solidFill>
                          <a:srgbClr val="000000"/>
                        </a:solidFill>
                        <a:effectLst/>
                        <a:latin typeface="Calibri" panose="020F0502020204030204" pitchFamily="34" charset="0"/>
                      </a:endParaRPr>
                    </a:p>
                  </a:txBody>
                  <a:tcPr marL="4313" marR="4313" marT="4313" marB="0" anchor="ctr"/>
                </a:tc>
                <a:tc>
                  <a:txBody>
                    <a:bodyPr/>
                    <a:lstStyle/>
                    <a:p>
                      <a:pPr algn="ctr" fontAlgn="ctr"/>
                      <a:endParaRPr lang="en-GB" sz="800" b="0" i="0" u="none" strike="noStrike">
                        <a:solidFill>
                          <a:srgbClr val="000000"/>
                        </a:solidFill>
                        <a:effectLst/>
                        <a:latin typeface="Calibri" panose="020F0502020204030204" pitchFamily="34" charset="0"/>
                      </a:endParaRPr>
                    </a:p>
                  </a:txBody>
                  <a:tcPr marL="4313" marR="4313" marT="4313" marB="0" anchor="ctr"/>
                </a:tc>
                <a:extLst>
                  <a:ext uri="{0D108BD9-81ED-4DB2-BD59-A6C34878D82A}">
                    <a16:rowId xmlns:a16="http://schemas.microsoft.com/office/drawing/2014/main" val="4249482379"/>
                  </a:ext>
                </a:extLst>
              </a:tr>
              <a:tr h="158903">
                <a:tc>
                  <a:txBody>
                    <a:bodyPr/>
                    <a:lstStyle/>
                    <a:p>
                      <a:pPr algn="l" fontAlgn="ctr"/>
                      <a:endParaRPr lang="en-GB" sz="800" b="0" i="0" u="none" strike="noStrike">
                        <a:solidFill>
                          <a:srgbClr val="000000"/>
                        </a:solidFill>
                        <a:effectLst/>
                        <a:latin typeface="Helvetica" pitchFamily="2" charset="0"/>
                      </a:endParaRPr>
                    </a:p>
                  </a:txBody>
                  <a:tcPr marL="4313" marR="4313" marT="4313" marB="0" anchor="ctr"/>
                </a:tc>
                <a:tc>
                  <a:txBody>
                    <a:bodyPr/>
                    <a:lstStyle/>
                    <a:p>
                      <a:pPr algn="ctr" fontAlgn="ctr"/>
                      <a:r>
                        <a:rPr lang="en-GB" sz="800" u="none" strike="noStrike">
                          <a:effectLst/>
                        </a:rPr>
                        <a:t>First Implant</a:t>
                      </a:r>
                      <a:endParaRPr lang="en-GB" sz="800" b="0" i="0" u="none" strike="noStrike">
                        <a:solidFill>
                          <a:srgbClr val="000000"/>
                        </a:solidFill>
                        <a:effectLst/>
                        <a:latin typeface="Calibri" panose="020F0502020204030204" pitchFamily="34" charset="0"/>
                      </a:endParaRPr>
                    </a:p>
                  </a:txBody>
                  <a:tcPr marL="4313" marR="4313" marT="4313" marB="0" anchor="ctr"/>
                </a:tc>
                <a:tc>
                  <a:txBody>
                    <a:bodyPr/>
                    <a:lstStyle/>
                    <a:p>
                      <a:pPr algn="ctr" fontAlgn="ctr"/>
                      <a:r>
                        <a:rPr lang="en-GB" sz="800" u="none" strike="noStrike">
                          <a:effectLst/>
                        </a:rPr>
                        <a:t>Generator Change</a:t>
                      </a:r>
                      <a:endParaRPr lang="en-GB" sz="800" b="0" i="0" u="none" strike="noStrike">
                        <a:solidFill>
                          <a:srgbClr val="000000"/>
                        </a:solidFill>
                        <a:effectLst/>
                        <a:latin typeface="Calibri" panose="020F0502020204030204" pitchFamily="34" charset="0"/>
                      </a:endParaRPr>
                    </a:p>
                  </a:txBody>
                  <a:tcPr marL="4313" marR="4313" marT="4313" marB="0" anchor="ctr"/>
                </a:tc>
                <a:tc>
                  <a:txBody>
                    <a:bodyPr/>
                    <a:lstStyle/>
                    <a:p>
                      <a:pPr algn="ctr" fontAlgn="ctr"/>
                      <a:r>
                        <a:rPr lang="en-GB" sz="800" u="none" strike="noStrike">
                          <a:effectLst/>
                        </a:rPr>
                        <a:t>Upgrade</a:t>
                      </a:r>
                      <a:endParaRPr lang="en-GB" sz="800" b="0" i="0" u="none" strike="noStrike">
                        <a:solidFill>
                          <a:srgbClr val="000000"/>
                        </a:solidFill>
                        <a:effectLst/>
                        <a:latin typeface="Calibri" panose="020F0502020204030204" pitchFamily="34" charset="0"/>
                      </a:endParaRPr>
                    </a:p>
                  </a:txBody>
                  <a:tcPr marL="4313" marR="4313" marT="4313" marB="0" anchor="ctr"/>
                </a:tc>
                <a:tc>
                  <a:txBody>
                    <a:bodyPr/>
                    <a:lstStyle/>
                    <a:p>
                      <a:pPr algn="ctr" fontAlgn="ctr"/>
                      <a:r>
                        <a:rPr lang="en-GB" sz="800" u="none" strike="noStrike">
                          <a:effectLst/>
                        </a:rPr>
                        <a:t>Other</a:t>
                      </a:r>
                      <a:endParaRPr lang="en-GB" sz="800" b="0" i="0" u="none" strike="noStrike">
                        <a:solidFill>
                          <a:srgbClr val="000000"/>
                        </a:solidFill>
                        <a:effectLst/>
                        <a:latin typeface="Calibri" panose="020F0502020204030204" pitchFamily="34" charset="0"/>
                      </a:endParaRPr>
                    </a:p>
                  </a:txBody>
                  <a:tcPr marL="4313" marR="4313" marT="4313" marB="0" anchor="ctr"/>
                </a:tc>
                <a:tc>
                  <a:txBody>
                    <a:bodyPr/>
                    <a:lstStyle/>
                    <a:p>
                      <a:pPr algn="ctr" fontAlgn="ctr"/>
                      <a:r>
                        <a:rPr lang="en-GB" sz="800" u="none" strike="noStrike">
                          <a:effectLst/>
                        </a:rPr>
                        <a:t>Undefined</a:t>
                      </a:r>
                      <a:endParaRPr lang="en-GB" sz="800" b="0" i="0" u="none" strike="noStrike">
                        <a:solidFill>
                          <a:srgbClr val="000000"/>
                        </a:solidFill>
                        <a:effectLst/>
                        <a:latin typeface="Calibri" panose="020F0502020204030204" pitchFamily="34" charset="0"/>
                      </a:endParaRPr>
                    </a:p>
                  </a:txBody>
                  <a:tcPr marL="4313" marR="4313" marT="4313" marB="0" anchor="ctr"/>
                </a:tc>
                <a:tc>
                  <a:txBody>
                    <a:bodyPr/>
                    <a:lstStyle/>
                    <a:p>
                      <a:pPr algn="ctr" fontAlgn="ctr"/>
                      <a:r>
                        <a:rPr lang="en-GB" sz="800" u="none" strike="noStrike">
                          <a:effectLst/>
                        </a:rPr>
                        <a:t>Total</a:t>
                      </a:r>
                      <a:endParaRPr lang="en-GB" sz="800" b="0" i="0" u="none" strike="noStrike">
                        <a:solidFill>
                          <a:srgbClr val="000000"/>
                        </a:solidFill>
                        <a:effectLst/>
                        <a:latin typeface="Calibri" panose="020F0502020204030204" pitchFamily="34" charset="0"/>
                      </a:endParaRPr>
                    </a:p>
                  </a:txBody>
                  <a:tcPr marL="4313" marR="4313" marT="4313" marB="0" anchor="ctr"/>
                </a:tc>
                <a:extLst>
                  <a:ext uri="{0D108BD9-81ED-4DB2-BD59-A6C34878D82A}">
                    <a16:rowId xmlns:a16="http://schemas.microsoft.com/office/drawing/2014/main" val="2326350623"/>
                  </a:ext>
                </a:extLst>
              </a:tr>
              <a:tr h="158903">
                <a:tc>
                  <a:txBody>
                    <a:bodyPr/>
                    <a:lstStyle/>
                    <a:p>
                      <a:pPr algn="l" fontAlgn="ctr"/>
                      <a:r>
                        <a:rPr lang="en-GB" sz="800" u="none" strike="noStrike">
                          <a:effectLst/>
                        </a:rPr>
                        <a:t>PPM (total)</a:t>
                      </a:r>
                      <a:endParaRPr lang="en-GB" sz="800" b="0" i="0" u="none" strike="noStrike">
                        <a:solidFill>
                          <a:srgbClr val="000000"/>
                        </a:solidFill>
                        <a:effectLst/>
                        <a:latin typeface="Helvetica" pitchFamily="2" charset="0"/>
                      </a:endParaRPr>
                    </a:p>
                  </a:txBody>
                  <a:tcPr marL="4313" marR="4313" marT="4313" marB="0" anchor="ctr"/>
                </a:tc>
                <a:tc>
                  <a:txBody>
                    <a:bodyPr/>
                    <a:lstStyle/>
                    <a:p>
                      <a:pPr algn="ctr" fontAlgn="ctr"/>
                      <a:r>
                        <a:rPr lang="en-GB" sz="800" u="none" strike="noStrike">
                          <a:effectLst/>
                        </a:rPr>
                        <a:t>26,016</a:t>
                      </a:r>
                      <a:endParaRPr lang="en-GB" sz="800" b="0" i="0" u="none" strike="noStrike">
                        <a:solidFill>
                          <a:srgbClr val="000000"/>
                        </a:solidFill>
                        <a:effectLst/>
                        <a:latin typeface="Calibri" panose="020F0502020204030204" pitchFamily="34" charset="0"/>
                      </a:endParaRPr>
                    </a:p>
                  </a:txBody>
                  <a:tcPr marL="4313" marR="4313" marT="4313" marB="0" anchor="ctr"/>
                </a:tc>
                <a:tc>
                  <a:txBody>
                    <a:bodyPr/>
                    <a:lstStyle/>
                    <a:p>
                      <a:pPr algn="ctr" fontAlgn="ctr"/>
                      <a:r>
                        <a:rPr lang="en-GB" sz="800" u="none" strike="noStrike">
                          <a:effectLst/>
                        </a:rPr>
                        <a:t>8,717</a:t>
                      </a:r>
                      <a:endParaRPr lang="en-GB" sz="800" b="0" i="0" u="none" strike="noStrike">
                        <a:solidFill>
                          <a:srgbClr val="000000"/>
                        </a:solidFill>
                        <a:effectLst/>
                        <a:latin typeface="Calibri" panose="020F0502020204030204" pitchFamily="34" charset="0"/>
                      </a:endParaRPr>
                    </a:p>
                  </a:txBody>
                  <a:tcPr marL="4313" marR="4313" marT="4313" marB="0" anchor="ctr"/>
                </a:tc>
                <a:tc>
                  <a:txBody>
                    <a:bodyPr/>
                    <a:lstStyle/>
                    <a:p>
                      <a:pPr algn="ctr" fontAlgn="ctr"/>
                      <a:r>
                        <a:rPr lang="en-GB" sz="800" u="none" strike="noStrike">
                          <a:effectLst/>
                        </a:rPr>
                        <a:t>146</a:t>
                      </a:r>
                      <a:endParaRPr lang="en-GB" sz="800" b="0" i="0" u="none" strike="noStrike">
                        <a:solidFill>
                          <a:srgbClr val="000000"/>
                        </a:solidFill>
                        <a:effectLst/>
                        <a:latin typeface="Calibri" panose="020F0502020204030204" pitchFamily="34" charset="0"/>
                      </a:endParaRPr>
                    </a:p>
                  </a:txBody>
                  <a:tcPr marL="4313" marR="4313" marT="4313" marB="0" anchor="ctr"/>
                </a:tc>
                <a:tc>
                  <a:txBody>
                    <a:bodyPr/>
                    <a:lstStyle/>
                    <a:p>
                      <a:pPr algn="ctr" fontAlgn="ctr"/>
                      <a:r>
                        <a:rPr lang="en-GB" sz="800" u="none" strike="noStrike">
                          <a:effectLst/>
                        </a:rPr>
                        <a:t>2,391</a:t>
                      </a:r>
                      <a:endParaRPr lang="en-GB" sz="800" b="0" i="0" u="none" strike="noStrike">
                        <a:solidFill>
                          <a:srgbClr val="000000"/>
                        </a:solidFill>
                        <a:effectLst/>
                        <a:latin typeface="Calibri" panose="020F0502020204030204" pitchFamily="34" charset="0"/>
                      </a:endParaRPr>
                    </a:p>
                  </a:txBody>
                  <a:tcPr marL="4313" marR="4313" marT="4313" marB="0" anchor="ctr"/>
                </a:tc>
                <a:tc>
                  <a:txBody>
                    <a:bodyPr/>
                    <a:lstStyle/>
                    <a:p>
                      <a:pPr algn="ctr" fontAlgn="ctr"/>
                      <a:r>
                        <a:rPr lang="en-GB" sz="800" u="none" strike="noStrike">
                          <a:effectLst/>
                        </a:rPr>
                        <a:t>2,237</a:t>
                      </a:r>
                      <a:endParaRPr lang="en-GB" sz="800" b="0" i="0" u="none" strike="noStrike">
                        <a:solidFill>
                          <a:srgbClr val="000000"/>
                        </a:solidFill>
                        <a:effectLst/>
                        <a:latin typeface="Calibri" panose="020F0502020204030204" pitchFamily="34" charset="0"/>
                      </a:endParaRPr>
                    </a:p>
                  </a:txBody>
                  <a:tcPr marL="4313" marR="4313" marT="4313" marB="0" anchor="ctr"/>
                </a:tc>
                <a:tc>
                  <a:txBody>
                    <a:bodyPr/>
                    <a:lstStyle/>
                    <a:p>
                      <a:pPr algn="ctr" fontAlgn="ctr"/>
                      <a:r>
                        <a:rPr lang="en-GB" sz="800" u="none" strike="noStrike">
                          <a:effectLst/>
                        </a:rPr>
                        <a:t>39,507</a:t>
                      </a:r>
                      <a:endParaRPr lang="en-GB" sz="800" b="0" i="0" u="none" strike="noStrike">
                        <a:solidFill>
                          <a:srgbClr val="000000"/>
                        </a:solidFill>
                        <a:effectLst/>
                        <a:latin typeface="Calibri" panose="020F0502020204030204" pitchFamily="34" charset="0"/>
                      </a:endParaRPr>
                    </a:p>
                  </a:txBody>
                  <a:tcPr marL="4313" marR="4313" marT="4313" marB="0" anchor="ctr"/>
                </a:tc>
                <a:extLst>
                  <a:ext uri="{0D108BD9-81ED-4DB2-BD59-A6C34878D82A}">
                    <a16:rowId xmlns:a16="http://schemas.microsoft.com/office/drawing/2014/main" val="3322009623"/>
                  </a:ext>
                </a:extLst>
              </a:tr>
              <a:tr h="158903">
                <a:tc>
                  <a:txBody>
                    <a:bodyPr/>
                    <a:lstStyle/>
                    <a:p>
                      <a:pPr algn="l" fontAlgn="ctr"/>
                      <a:r>
                        <a:rPr lang="en-GB" sz="800" u="none" strike="noStrike">
                          <a:effectLst/>
                        </a:rPr>
                        <a:t>  LCP</a:t>
                      </a:r>
                      <a:endParaRPr lang="en-GB" sz="800" b="0" i="0" u="none" strike="noStrike">
                        <a:solidFill>
                          <a:srgbClr val="000000"/>
                        </a:solidFill>
                        <a:effectLst/>
                        <a:latin typeface="Helvetica" pitchFamily="2" charset="0"/>
                      </a:endParaRPr>
                    </a:p>
                  </a:txBody>
                  <a:tcPr marL="4313" marR="4313" marT="4313" marB="0" anchor="ctr"/>
                </a:tc>
                <a:tc>
                  <a:txBody>
                    <a:bodyPr/>
                    <a:lstStyle/>
                    <a:p>
                      <a:pPr algn="ctr" fontAlgn="ctr"/>
                      <a:r>
                        <a:rPr lang="en-GB" sz="800" u="none" strike="noStrike">
                          <a:effectLst/>
                        </a:rPr>
                        <a:t>243</a:t>
                      </a:r>
                      <a:endParaRPr lang="en-GB" sz="800" b="0" i="0" u="none" strike="noStrike">
                        <a:solidFill>
                          <a:srgbClr val="000000"/>
                        </a:solidFill>
                        <a:effectLst/>
                        <a:latin typeface="Calibri" panose="020F0502020204030204" pitchFamily="34" charset="0"/>
                      </a:endParaRPr>
                    </a:p>
                  </a:txBody>
                  <a:tcPr marL="4313" marR="4313" marT="4313" marB="0" anchor="ctr"/>
                </a:tc>
                <a:tc>
                  <a:txBody>
                    <a:bodyPr/>
                    <a:lstStyle/>
                    <a:p>
                      <a:pPr algn="ctr" fontAlgn="ctr"/>
                      <a:r>
                        <a:rPr lang="en-GB" sz="800" u="none" strike="noStrike">
                          <a:effectLst/>
                        </a:rPr>
                        <a:t>16</a:t>
                      </a:r>
                      <a:endParaRPr lang="en-GB" sz="800" b="0" i="0" u="none" strike="noStrike">
                        <a:solidFill>
                          <a:srgbClr val="000000"/>
                        </a:solidFill>
                        <a:effectLst/>
                        <a:latin typeface="Calibri" panose="020F0502020204030204" pitchFamily="34" charset="0"/>
                      </a:endParaRPr>
                    </a:p>
                  </a:txBody>
                  <a:tcPr marL="4313" marR="4313" marT="4313" marB="0" anchor="ctr"/>
                </a:tc>
                <a:tc>
                  <a:txBody>
                    <a:bodyPr/>
                    <a:lstStyle/>
                    <a:p>
                      <a:pPr algn="ctr" fontAlgn="ctr"/>
                      <a:r>
                        <a:rPr lang="en-GB" sz="800" u="none" strike="noStrike">
                          <a:effectLst/>
                        </a:rPr>
                        <a:t>2</a:t>
                      </a:r>
                      <a:endParaRPr lang="en-GB" sz="800" b="0" i="0" u="none" strike="noStrike">
                        <a:solidFill>
                          <a:srgbClr val="000000"/>
                        </a:solidFill>
                        <a:effectLst/>
                        <a:latin typeface="Calibri" panose="020F0502020204030204" pitchFamily="34" charset="0"/>
                      </a:endParaRPr>
                    </a:p>
                  </a:txBody>
                  <a:tcPr marL="4313" marR="4313" marT="4313" marB="0" anchor="ctr"/>
                </a:tc>
                <a:tc>
                  <a:txBody>
                    <a:bodyPr/>
                    <a:lstStyle/>
                    <a:p>
                      <a:pPr algn="ctr" fontAlgn="ctr"/>
                      <a:r>
                        <a:rPr lang="en-GB" sz="800" u="none" strike="noStrike">
                          <a:effectLst/>
                        </a:rPr>
                        <a:t>65</a:t>
                      </a:r>
                      <a:endParaRPr lang="en-GB" sz="800" b="0" i="0" u="none" strike="noStrike">
                        <a:solidFill>
                          <a:srgbClr val="000000"/>
                        </a:solidFill>
                        <a:effectLst/>
                        <a:latin typeface="Calibri" panose="020F0502020204030204" pitchFamily="34" charset="0"/>
                      </a:endParaRPr>
                    </a:p>
                  </a:txBody>
                  <a:tcPr marL="4313" marR="4313" marT="4313" marB="0" anchor="ctr"/>
                </a:tc>
                <a:tc>
                  <a:txBody>
                    <a:bodyPr/>
                    <a:lstStyle/>
                    <a:p>
                      <a:pPr algn="ctr" fontAlgn="ctr"/>
                      <a:r>
                        <a:rPr lang="en-GB" sz="800" u="none" strike="noStrike">
                          <a:effectLst/>
                        </a:rPr>
                        <a:t>23</a:t>
                      </a:r>
                      <a:endParaRPr lang="en-GB" sz="800" b="0" i="0" u="none" strike="noStrike">
                        <a:solidFill>
                          <a:srgbClr val="000000"/>
                        </a:solidFill>
                        <a:effectLst/>
                        <a:latin typeface="Calibri" panose="020F0502020204030204" pitchFamily="34" charset="0"/>
                      </a:endParaRPr>
                    </a:p>
                  </a:txBody>
                  <a:tcPr marL="4313" marR="4313" marT="4313" marB="0" anchor="ctr"/>
                </a:tc>
                <a:tc>
                  <a:txBody>
                    <a:bodyPr/>
                    <a:lstStyle/>
                    <a:p>
                      <a:pPr algn="ctr" fontAlgn="ctr"/>
                      <a:r>
                        <a:rPr lang="en-GB" sz="800" u="none" strike="noStrike">
                          <a:effectLst/>
                        </a:rPr>
                        <a:t>349</a:t>
                      </a:r>
                      <a:endParaRPr lang="en-GB" sz="800" b="0" i="0" u="none" strike="noStrike">
                        <a:solidFill>
                          <a:srgbClr val="000000"/>
                        </a:solidFill>
                        <a:effectLst/>
                        <a:latin typeface="Calibri" panose="020F0502020204030204" pitchFamily="34" charset="0"/>
                      </a:endParaRPr>
                    </a:p>
                  </a:txBody>
                  <a:tcPr marL="4313" marR="4313" marT="4313" marB="0" anchor="ctr"/>
                </a:tc>
                <a:extLst>
                  <a:ext uri="{0D108BD9-81ED-4DB2-BD59-A6C34878D82A}">
                    <a16:rowId xmlns:a16="http://schemas.microsoft.com/office/drawing/2014/main" val="3843485984"/>
                  </a:ext>
                </a:extLst>
              </a:tr>
              <a:tr h="158903">
                <a:tc>
                  <a:txBody>
                    <a:bodyPr/>
                    <a:lstStyle/>
                    <a:p>
                      <a:pPr algn="l" fontAlgn="ctr"/>
                      <a:r>
                        <a:rPr lang="en-GB" sz="800" u="none" strike="noStrike">
                          <a:effectLst/>
                        </a:rPr>
                        <a:t>ICD-TV</a:t>
                      </a:r>
                      <a:endParaRPr lang="en-GB" sz="800" b="0" i="0" u="none" strike="noStrike">
                        <a:solidFill>
                          <a:srgbClr val="000000"/>
                        </a:solidFill>
                        <a:effectLst/>
                        <a:latin typeface="Helvetica" pitchFamily="2" charset="0"/>
                      </a:endParaRPr>
                    </a:p>
                  </a:txBody>
                  <a:tcPr marL="4313" marR="4313" marT="4313" marB="0" anchor="ctr"/>
                </a:tc>
                <a:tc>
                  <a:txBody>
                    <a:bodyPr/>
                    <a:lstStyle/>
                    <a:p>
                      <a:pPr algn="ctr" fontAlgn="ctr"/>
                      <a:r>
                        <a:rPr lang="en-GB" sz="800" u="none" strike="noStrike">
                          <a:effectLst/>
                        </a:rPr>
                        <a:t>3,526</a:t>
                      </a:r>
                      <a:endParaRPr lang="en-GB" sz="800" b="0" i="0" u="none" strike="noStrike">
                        <a:solidFill>
                          <a:srgbClr val="000000"/>
                        </a:solidFill>
                        <a:effectLst/>
                        <a:latin typeface="Calibri" panose="020F0502020204030204" pitchFamily="34" charset="0"/>
                      </a:endParaRPr>
                    </a:p>
                  </a:txBody>
                  <a:tcPr marL="4313" marR="4313" marT="4313" marB="0" anchor="ctr"/>
                </a:tc>
                <a:tc>
                  <a:txBody>
                    <a:bodyPr/>
                    <a:lstStyle/>
                    <a:p>
                      <a:pPr algn="ctr" fontAlgn="ctr"/>
                      <a:r>
                        <a:rPr lang="en-GB" sz="800" u="none" strike="noStrike">
                          <a:effectLst/>
                        </a:rPr>
                        <a:t>1,038</a:t>
                      </a:r>
                      <a:endParaRPr lang="en-GB" sz="800" b="0" i="0" u="none" strike="noStrike">
                        <a:solidFill>
                          <a:srgbClr val="000000"/>
                        </a:solidFill>
                        <a:effectLst/>
                        <a:latin typeface="Calibri" panose="020F0502020204030204" pitchFamily="34" charset="0"/>
                      </a:endParaRPr>
                    </a:p>
                  </a:txBody>
                  <a:tcPr marL="4313" marR="4313" marT="4313" marB="0" anchor="ctr"/>
                </a:tc>
                <a:tc>
                  <a:txBody>
                    <a:bodyPr/>
                    <a:lstStyle/>
                    <a:p>
                      <a:pPr algn="ctr" fontAlgn="ctr"/>
                      <a:r>
                        <a:rPr lang="en-GB" sz="800" u="none" strike="noStrike">
                          <a:effectLst/>
                        </a:rPr>
                        <a:t>99</a:t>
                      </a:r>
                      <a:endParaRPr lang="en-GB" sz="800" b="0" i="0" u="none" strike="noStrike">
                        <a:solidFill>
                          <a:srgbClr val="000000"/>
                        </a:solidFill>
                        <a:effectLst/>
                        <a:latin typeface="Calibri" panose="020F0502020204030204" pitchFamily="34" charset="0"/>
                      </a:endParaRPr>
                    </a:p>
                  </a:txBody>
                  <a:tcPr marL="4313" marR="4313" marT="4313" marB="0" anchor="ctr"/>
                </a:tc>
                <a:tc>
                  <a:txBody>
                    <a:bodyPr/>
                    <a:lstStyle/>
                    <a:p>
                      <a:pPr algn="ctr" fontAlgn="ctr"/>
                      <a:r>
                        <a:rPr lang="en-GB" sz="800" u="none" strike="noStrike">
                          <a:effectLst/>
                        </a:rPr>
                        <a:t>473</a:t>
                      </a:r>
                      <a:endParaRPr lang="en-GB" sz="800" b="0" i="0" u="none" strike="noStrike">
                        <a:solidFill>
                          <a:srgbClr val="000000"/>
                        </a:solidFill>
                        <a:effectLst/>
                        <a:latin typeface="Calibri" panose="020F0502020204030204" pitchFamily="34" charset="0"/>
                      </a:endParaRPr>
                    </a:p>
                  </a:txBody>
                  <a:tcPr marL="4313" marR="4313" marT="4313" marB="0" anchor="ctr"/>
                </a:tc>
                <a:tc>
                  <a:txBody>
                    <a:bodyPr/>
                    <a:lstStyle/>
                    <a:p>
                      <a:pPr algn="ctr" fontAlgn="ctr"/>
                      <a:r>
                        <a:rPr lang="en-GB" sz="800" u="none" strike="noStrike">
                          <a:effectLst/>
                        </a:rPr>
                        <a:t>395</a:t>
                      </a:r>
                      <a:endParaRPr lang="en-GB" sz="800" b="0" i="0" u="none" strike="noStrike">
                        <a:solidFill>
                          <a:srgbClr val="000000"/>
                        </a:solidFill>
                        <a:effectLst/>
                        <a:latin typeface="Calibri" panose="020F0502020204030204" pitchFamily="34" charset="0"/>
                      </a:endParaRPr>
                    </a:p>
                  </a:txBody>
                  <a:tcPr marL="4313" marR="4313" marT="4313" marB="0" anchor="ctr"/>
                </a:tc>
                <a:tc>
                  <a:txBody>
                    <a:bodyPr/>
                    <a:lstStyle/>
                    <a:p>
                      <a:pPr algn="ctr" fontAlgn="ctr"/>
                      <a:r>
                        <a:rPr lang="en-GB" sz="800" u="none" strike="noStrike">
                          <a:effectLst/>
                        </a:rPr>
                        <a:t>5,531</a:t>
                      </a:r>
                      <a:endParaRPr lang="en-GB" sz="800" b="0" i="0" u="none" strike="noStrike">
                        <a:solidFill>
                          <a:srgbClr val="000000"/>
                        </a:solidFill>
                        <a:effectLst/>
                        <a:latin typeface="Calibri" panose="020F0502020204030204" pitchFamily="34" charset="0"/>
                      </a:endParaRPr>
                    </a:p>
                  </a:txBody>
                  <a:tcPr marL="4313" marR="4313" marT="4313" marB="0" anchor="ctr"/>
                </a:tc>
                <a:extLst>
                  <a:ext uri="{0D108BD9-81ED-4DB2-BD59-A6C34878D82A}">
                    <a16:rowId xmlns:a16="http://schemas.microsoft.com/office/drawing/2014/main" val="3214085797"/>
                  </a:ext>
                </a:extLst>
              </a:tr>
              <a:tr h="158903">
                <a:tc>
                  <a:txBody>
                    <a:bodyPr/>
                    <a:lstStyle/>
                    <a:p>
                      <a:pPr algn="l" fontAlgn="ctr"/>
                      <a:r>
                        <a:rPr lang="en-GB" sz="800" u="none" strike="noStrike">
                          <a:effectLst/>
                        </a:rPr>
                        <a:t>ICD-Subcutaneous</a:t>
                      </a:r>
                      <a:endParaRPr lang="en-GB" sz="800" b="0" i="0" u="none" strike="noStrike">
                        <a:solidFill>
                          <a:srgbClr val="000000"/>
                        </a:solidFill>
                        <a:effectLst/>
                        <a:latin typeface="Helvetica" pitchFamily="2" charset="0"/>
                      </a:endParaRPr>
                    </a:p>
                  </a:txBody>
                  <a:tcPr marL="4313" marR="4313" marT="4313" marB="0" anchor="ctr"/>
                </a:tc>
                <a:tc>
                  <a:txBody>
                    <a:bodyPr/>
                    <a:lstStyle/>
                    <a:p>
                      <a:pPr algn="ctr" fontAlgn="ctr"/>
                      <a:r>
                        <a:rPr lang="en-GB" sz="800" u="none" strike="noStrike">
                          <a:effectLst/>
                        </a:rPr>
                        <a:t>521</a:t>
                      </a:r>
                      <a:endParaRPr lang="en-GB" sz="800" b="0" i="0" u="none" strike="noStrike">
                        <a:solidFill>
                          <a:srgbClr val="000000"/>
                        </a:solidFill>
                        <a:effectLst/>
                        <a:latin typeface="Calibri" panose="020F0502020204030204" pitchFamily="34" charset="0"/>
                      </a:endParaRPr>
                    </a:p>
                  </a:txBody>
                  <a:tcPr marL="4313" marR="4313" marT="4313" marB="0" anchor="ctr"/>
                </a:tc>
                <a:tc>
                  <a:txBody>
                    <a:bodyPr/>
                    <a:lstStyle/>
                    <a:p>
                      <a:pPr algn="ctr" fontAlgn="ctr"/>
                      <a:r>
                        <a:rPr lang="en-GB" sz="800" u="none" strike="noStrike">
                          <a:effectLst/>
                        </a:rPr>
                        <a:t>181</a:t>
                      </a:r>
                      <a:endParaRPr lang="en-GB" sz="800" b="0" i="0" u="none" strike="noStrike">
                        <a:solidFill>
                          <a:srgbClr val="000000"/>
                        </a:solidFill>
                        <a:effectLst/>
                        <a:latin typeface="Calibri" panose="020F0502020204030204" pitchFamily="34" charset="0"/>
                      </a:endParaRPr>
                    </a:p>
                  </a:txBody>
                  <a:tcPr marL="4313" marR="4313" marT="4313" marB="0" anchor="ctr"/>
                </a:tc>
                <a:tc>
                  <a:txBody>
                    <a:bodyPr/>
                    <a:lstStyle/>
                    <a:p>
                      <a:pPr algn="ctr" fontAlgn="ctr"/>
                      <a:r>
                        <a:rPr lang="en-GB" sz="800" u="none" strike="noStrike">
                          <a:effectLst/>
                        </a:rPr>
                        <a:t>4</a:t>
                      </a:r>
                      <a:endParaRPr lang="en-GB" sz="800" b="0" i="0" u="none" strike="noStrike">
                        <a:solidFill>
                          <a:srgbClr val="000000"/>
                        </a:solidFill>
                        <a:effectLst/>
                        <a:latin typeface="Calibri" panose="020F0502020204030204" pitchFamily="34" charset="0"/>
                      </a:endParaRPr>
                    </a:p>
                  </a:txBody>
                  <a:tcPr marL="4313" marR="4313" marT="4313" marB="0" anchor="ctr"/>
                </a:tc>
                <a:tc>
                  <a:txBody>
                    <a:bodyPr/>
                    <a:lstStyle/>
                    <a:p>
                      <a:pPr algn="ctr" fontAlgn="ctr"/>
                      <a:r>
                        <a:rPr lang="en-GB" sz="800" u="none" strike="noStrike">
                          <a:effectLst/>
                        </a:rPr>
                        <a:t>77</a:t>
                      </a:r>
                      <a:endParaRPr lang="en-GB" sz="800" b="0" i="0" u="none" strike="noStrike">
                        <a:solidFill>
                          <a:srgbClr val="000000"/>
                        </a:solidFill>
                        <a:effectLst/>
                        <a:latin typeface="Calibri" panose="020F0502020204030204" pitchFamily="34" charset="0"/>
                      </a:endParaRPr>
                    </a:p>
                  </a:txBody>
                  <a:tcPr marL="4313" marR="4313" marT="4313" marB="0" anchor="ctr"/>
                </a:tc>
                <a:tc>
                  <a:txBody>
                    <a:bodyPr/>
                    <a:lstStyle/>
                    <a:p>
                      <a:pPr algn="ctr" fontAlgn="ctr"/>
                      <a:r>
                        <a:rPr lang="en-GB" sz="800" u="none" strike="noStrike">
                          <a:effectLst/>
                        </a:rPr>
                        <a:t>52</a:t>
                      </a:r>
                      <a:endParaRPr lang="en-GB" sz="800" b="0" i="0" u="none" strike="noStrike">
                        <a:solidFill>
                          <a:srgbClr val="000000"/>
                        </a:solidFill>
                        <a:effectLst/>
                        <a:latin typeface="Calibri" panose="020F0502020204030204" pitchFamily="34" charset="0"/>
                      </a:endParaRPr>
                    </a:p>
                  </a:txBody>
                  <a:tcPr marL="4313" marR="4313" marT="4313" marB="0" anchor="ctr"/>
                </a:tc>
                <a:tc>
                  <a:txBody>
                    <a:bodyPr/>
                    <a:lstStyle/>
                    <a:p>
                      <a:pPr algn="ctr" fontAlgn="ctr"/>
                      <a:r>
                        <a:rPr lang="en-GB" sz="800" u="none" strike="noStrike">
                          <a:effectLst/>
                        </a:rPr>
                        <a:t>835</a:t>
                      </a:r>
                      <a:endParaRPr lang="en-GB" sz="800" b="0" i="0" u="none" strike="noStrike">
                        <a:solidFill>
                          <a:srgbClr val="000000"/>
                        </a:solidFill>
                        <a:effectLst/>
                        <a:latin typeface="Calibri" panose="020F0502020204030204" pitchFamily="34" charset="0"/>
                      </a:endParaRPr>
                    </a:p>
                  </a:txBody>
                  <a:tcPr marL="4313" marR="4313" marT="4313" marB="0" anchor="ctr"/>
                </a:tc>
                <a:extLst>
                  <a:ext uri="{0D108BD9-81ED-4DB2-BD59-A6C34878D82A}">
                    <a16:rowId xmlns:a16="http://schemas.microsoft.com/office/drawing/2014/main" val="1520886250"/>
                  </a:ext>
                </a:extLst>
              </a:tr>
              <a:tr h="158903">
                <a:tc>
                  <a:txBody>
                    <a:bodyPr/>
                    <a:lstStyle/>
                    <a:p>
                      <a:pPr algn="l" fontAlgn="ctr"/>
                      <a:r>
                        <a:rPr lang="en-GB" sz="800" u="none" strike="noStrike">
                          <a:effectLst/>
                        </a:rPr>
                        <a:t>CRT-P</a:t>
                      </a:r>
                      <a:endParaRPr lang="en-GB" sz="800" b="0" i="0" u="none" strike="noStrike">
                        <a:solidFill>
                          <a:srgbClr val="000000"/>
                        </a:solidFill>
                        <a:effectLst/>
                        <a:latin typeface="Helvetica" pitchFamily="2" charset="0"/>
                      </a:endParaRPr>
                    </a:p>
                  </a:txBody>
                  <a:tcPr marL="4313" marR="4313" marT="4313" marB="0" anchor="ctr"/>
                </a:tc>
                <a:tc>
                  <a:txBody>
                    <a:bodyPr/>
                    <a:lstStyle/>
                    <a:p>
                      <a:pPr algn="ctr" fontAlgn="ctr"/>
                      <a:r>
                        <a:rPr lang="en-GB" sz="800" u="none" strike="noStrike">
                          <a:effectLst/>
                        </a:rPr>
                        <a:t>2,701</a:t>
                      </a:r>
                      <a:endParaRPr lang="en-GB" sz="800" b="0" i="0" u="none" strike="noStrike">
                        <a:solidFill>
                          <a:srgbClr val="000000"/>
                        </a:solidFill>
                        <a:effectLst/>
                        <a:latin typeface="Calibri" panose="020F0502020204030204" pitchFamily="34" charset="0"/>
                      </a:endParaRPr>
                    </a:p>
                  </a:txBody>
                  <a:tcPr marL="4313" marR="4313" marT="4313" marB="0" anchor="ctr"/>
                </a:tc>
                <a:tc>
                  <a:txBody>
                    <a:bodyPr/>
                    <a:lstStyle/>
                    <a:p>
                      <a:pPr algn="ctr" fontAlgn="ctr"/>
                      <a:r>
                        <a:rPr lang="en-GB" sz="800" u="none" strike="noStrike">
                          <a:effectLst/>
                        </a:rPr>
                        <a:t>891</a:t>
                      </a:r>
                      <a:endParaRPr lang="en-GB" sz="800" b="0" i="0" u="none" strike="noStrike">
                        <a:solidFill>
                          <a:srgbClr val="000000"/>
                        </a:solidFill>
                        <a:effectLst/>
                        <a:latin typeface="Calibri" panose="020F0502020204030204" pitchFamily="34" charset="0"/>
                      </a:endParaRPr>
                    </a:p>
                  </a:txBody>
                  <a:tcPr marL="4313" marR="4313" marT="4313" marB="0" anchor="ctr"/>
                </a:tc>
                <a:tc>
                  <a:txBody>
                    <a:bodyPr/>
                    <a:lstStyle/>
                    <a:p>
                      <a:pPr algn="ctr" fontAlgn="ctr"/>
                      <a:r>
                        <a:rPr lang="en-GB" sz="800" u="none" strike="noStrike">
                          <a:effectLst/>
                        </a:rPr>
                        <a:t>789</a:t>
                      </a:r>
                      <a:endParaRPr lang="en-GB" sz="800" b="0" i="0" u="none" strike="noStrike">
                        <a:solidFill>
                          <a:srgbClr val="000000"/>
                        </a:solidFill>
                        <a:effectLst/>
                        <a:latin typeface="Calibri" panose="020F0502020204030204" pitchFamily="34" charset="0"/>
                      </a:endParaRPr>
                    </a:p>
                  </a:txBody>
                  <a:tcPr marL="4313" marR="4313" marT="4313" marB="0" anchor="ctr"/>
                </a:tc>
                <a:tc>
                  <a:txBody>
                    <a:bodyPr/>
                    <a:lstStyle/>
                    <a:p>
                      <a:pPr algn="ctr" fontAlgn="ctr"/>
                      <a:r>
                        <a:rPr lang="en-GB" sz="800" u="none" strike="noStrike">
                          <a:effectLst/>
                        </a:rPr>
                        <a:t>377</a:t>
                      </a:r>
                      <a:endParaRPr lang="en-GB" sz="800" b="0" i="0" u="none" strike="noStrike">
                        <a:solidFill>
                          <a:srgbClr val="000000"/>
                        </a:solidFill>
                        <a:effectLst/>
                        <a:latin typeface="Calibri" panose="020F0502020204030204" pitchFamily="34" charset="0"/>
                      </a:endParaRPr>
                    </a:p>
                  </a:txBody>
                  <a:tcPr marL="4313" marR="4313" marT="4313" marB="0" anchor="ctr"/>
                </a:tc>
                <a:tc>
                  <a:txBody>
                    <a:bodyPr/>
                    <a:lstStyle/>
                    <a:p>
                      <a:pPr algn="ctr" fontAlgn="ctr"/>
                      <a:r>
                        <a:rPr lang="en-GB" sz="800" u="none" strike="noStrike">
                          <a:effectLst/>
                        </a:rPr>
                        <a:t>464</a:t>
                      </a:r>
                      <a:endParaRPr lang="en-GB" sz="800" b="0" i="0" u="none" strike="noStrike">
                        <a:solidFill>
                          <a:srgbClr val="000000"/>
                        </a:solidFill>
                        <a:effectLst/>
                        <a:latin typeface="Calibri" panose="020F0502020204030204" pitchFamily="34" charset="0"/>
                      </a:endParaRPr>
                    </a:p>
                  </a:txBody>
                  <a:tcPr marL="4313" marR="4313" marT="4313" marB="0" anchor="ctr"/>
                </a:tc>
                <a:tc>
                  <a:txBody>
                    <a:bodyPr/>
                    <a:lstStyle/>
                    <a:p>
                      <a:pPr algn="ctr" fontAlgn="ctr"/>
                      <a:r>
                        <a:rPr lang="en-GB" sz="800" u="none" strike="noStrike">
                          <a:effectLst/>
                        </a:rPr>
                        <a:t>5,222</a:t>
                      </a:r>
                      <a:endParaRPr lang="en-GB" sz="800" b="0" i="0" u="none" strike="noStrike">
                        <a:solidFill>
                          <a:srgbClr val="000000"/>
                        </a:solidFill>
                        <a:effectLst/>
                        <a:latin typeface="Calibri" panose="020F0502020204030204" pitchFamily="34" charset="0"/>
                      </a:endParaRPr>
                    </a:p>
                  </a:txBody>
                  <a:tcPr marL="4313" marR="4313" marT="4313" marB="0" anchor="ctr"/>
                </a:tc>
                <a:extLst>
                  <a:ext uri="{0D108BD9-81ED-4DB2-BD59-A6C34878D82A}">
                    <a16:rowId xmlns:a16="http://schemas.microsoft.com/office/drawing/2014/main" val="1158422968"/>
                  </a:ext>
                </a:extLst>
              </a:tr>
              <a:tr h="158903">
                <a:tc>
                  <a:txBody>
                    <a:bodyPr/>
                    <a:lstStyle/>
                    <a:p>
                      <a:pPr algn="l" fontAlgn="ctr"/>
                      <a:r>
                        <a:rPr lang="en-GB" sz="800" u="none" strike="noStrike">
                          <a:effectLst/>
                        </a:rPr>
                        <a:t>CRT-D</a:t>
                      </a:r>
                      <a:endParaRPr lang="en-GB" sz="800" b="0" i="0" u="none" strike="noStrike">
                        <a:solidFill>
                          <a:srgbClr val="000000"/>
                        </a:solidFill>
                        <a:effectLst/>
                        <a:latin typeface="Helvetica" pitchFamily="2" charset="0"/>
                      </a:endParaRPr>
                    </a:p>
                  </a:txBody>
                  <a:tcPr marL="4313" marR="4313" marT="4313" marB="0" anchor="ctr"/>
                </a:tc>
                <a:tc>
                  <a:txBody>
                    <a:bodyPr/>
                    <a:lstStyle/>
                    <a:p>
                      <a:pPr algn="ctr" fontAlgn="ctr"/>
                      <a:r>
                        <a:rPr lang="en-GB" sz="800" u="none" strike="noStrike">
                          <a:effectLst/>
                        </a:rPr>
                        <a:t>2,162</a:t>
                      </a:r>
                      <a:endParaRPr lang="en-GB" sz="800" b="0" i="0" u="none" strike="noStrike">
                        <a:solidFill>
                          <a:srgbClr val="000000"/>
                        </a:solidFill>
                        <a:effectLst/>
                        <a:latin typeface="Calibri" panose="020F0502020204030204" pitchFamily="34" charset="0"/>
                      </a:endParaRPr>
                    </a:p>
                  </a:txBody>
                  <a:tcPr marL="4313" marR="4313" marT="4313" marB="0" anchor="ctr"/>
                </a:tc>
                <a:tc>
                  <a:txBody>
                    <a:bodyPr/>
                    <a:lstStyle/>
                    <a:p>
                      <a:pPr algn="ctr" fontAlgn="ctr"/>
                      <a:r>
                        <a:rPr lang="en-GB" sz="800" u="none" strike="noStrike">
                          <a:effectLst/>
                        </a:rPr>
                        <a:t>1,448</a:t>
                      </a:r>
                      <a:endParaRPr lang="en-GB" sz="800" b="0" i="0" u="none" strike="noStrike">
                        <a:solidFill>
                          <a:srgbClr val="000000"/>
                        </a:solidFill>
                        <a:effectLst/>
                        <a:latin typeface="Calibri" panose="020F0502020204030204" pitchFamily="34" charset="0"/>
                      </a:endParaRPr>
                    </a:p>
                  </a:txBody>
                  <a:tcPr marL="4313" marR="4313" marT="4313" marB="0" anchor="ctr"/>
                </a:tc>
                <a:tc>
                  <a:txBody>
                    <a:bodyPr/>
                    <a:lstStyle/>
                    <a:p>
                      <a:pPr algn="ctr" fontAlgn="ctr"/>
                      <a:r>
                        <a:rPr lang="en-GB" sz="800" u="none" strike="noStrike">
                          <a:effectLst/>
                        </a:rPr>
                        <a:t>548</a:t>
                      </a:r>
                      <a:endParaRPr lang="en-GB" sz="800" b="0" i="0" u="none" strike="noStrike">
                        <a:solidFill>
                          <a:srgbClr val="000000"/>
                        </a:solidFill>
                        <a:effectLst/>
                        <a:latin typeface="Calibri" panose="020F0502020204030204" pitchFamily="34" charset="0"/>
                      </a:endParaRPr>
                    </a:p>
                  </a:txBody>
                  <a:tcPr marL="4313" marR="4313" marT="4313" marB="0" anchor="ctr"/>
                </a:tc>
                <a:tc>
                  <a:txBody>
                    <a:bodyPr/>
                    <a:lstStyle/>
                    <a:p>
                      <a:pPr algn="ctr" fontAlgn="ctr"/>
                      <a:r>
                        <a:rPr lang="en-GB" sz="800" u="none" strike="noStrike">
                          <a:effectLst/>
                        </a:rPr>
                        <a:t>516</a:t>
                      </a:r>
                      <a:endParaRPr lang="en-GB" sz="800" b="0" i="0" u="none" strike="noStrike">
                        <a:solidFill>
                          <a:srgbClr val="000000"/>
                        </a:solidFill>
                        <a:effectLst/>
                        <a:latin typeface="Calibri" panose="020F0502020204030204" pitchFamily="34" charset="0"/>
                      </a:endParaRPr>
                    </a:p>
                  </a:txBody>
                  <a:tcPr marL="4313" marR="4313" marT="4313" marB="0" anchor="ctr"/>
                </a:tc>
                <a:tc>
                  <a:txBody>
                    <a:bodyPr/>
                    <a:lstStyle/>
                    <a:p>
                      <a:pPr algn="ctr" fontAlgn="ctr"/>
                      <a:r>
                        <a:rPr lang="en-GB" sz="800" u="none" strike="noStrike">
                          <a:effectLst/>
                        </a:rPr>
                        <a:t>374</a:t>
                      </a:r>
                      <a:endParaRPr lang="en-GB" sz="800" b="0" i="0" u="none" strike="noStrike">
                        <a:solidFill>
                          <a:srgbClr val="000000"/>
                        </a:solidFill>
                        <a:effectLst/>
                        <a:latin typeface="Calibri" panose="020F0502020204030204" pitchFamily="34" charset="0"/>
                      </a:endParaRPr>
                    </a:p>
                  </a:txBody>
                  <a:tcPr marL="4313" marR="4313" marT="4313" marB="0" anchor="ctr"/>
                </a:tc>
                <a:tc>
                  <a:txBody>
                    <a:bodyPr/>
                    <a:lstStyle/>
                    <a:p>
                      <a:pPr algn="ctr" fontAlgn="ctr"/>
                      <a:r>
                        <a:rPr lang="en-GB" sz="800" u="none" strike="noStrike">
                          <a:effectLst/>
                        </a:rPr>
                        <a:t>5,048</a:t>
                      </a:r>
                      <a:endParaRPr lang="en-GB" sz="800" b="0" i="0" u="none" strike="noStrike">
                        <a:solidFill>
                          <a:srgbClr val="000000"/>
                        </a:solidFill>
                        <a:effectLst/>
                        <a:latin typeface="Calibri" panose="020F0502020204030204" pitchFamily="34" charset="0"/>
                      </a:endParaRPr>
                    </a:p>
                  </a:txBody>
                  <a:tcPr marL="4313" marR="4313" marT="4313" marB="0" anchor="ctr"/>
                </a:tc>
                <a:extLst>
                  <a:ext uri="{0D108BD9-81ED-4DB2-BD59-A6C34878D82A}">
                    <a16:rowId xmlns:a16="http://schemas.microsoft.com/office/drawing/2014/main" val="2964361122"/>
                  </a:ext>
                </a:extLst>
              </a:tr>
              <a:tr h="158903">
                <a:tc>
                  <a:txBody>
                    <a:bodyPr/>
                    <a:lstStyle/>
                    <a:p>
                      <a:pPr algn="l" fontAlgn="ctr"/>
                      <a:r>
                        <a:rPr lang="en-GB" sz="800" u="none" strike="noStrike">
                          <a:effectLst/>
                        </a:rPr>
                        <a:t>Other/blank</a:t>
                      </a:r>
                      <a:endParaRPr lang="en-GB" sz="800" b="0" i="0" u="none" strike="noStrike">
                        <a:solidFill>
                          <a:srgbClr val="000000"/>
                        </a:solidFill>
                        <a:effectLst/>
                        <a:latin typeface="Helvetica" pitchFamily="2" charset="0"/>
                      </a:endParaRPr>
                    </a:p>
                  </a:txBody>
                  <a:tcPr marL="4313" marR="4313" marT="4313" marB="0" anchor="ctr"/>
                </a:tc>
                <a:tc>
                  <a:txBody>
                    <a:bodyPr/>
                    <a:lstStyle/>
                    <a:p>
                      <a:pPr algn="ctr" fontAlgn="ctr"/>
                      <a:r>
                        <a:rPr lang="en-GB" sz="800" u="none" strike="noStrike">
                          <a:effectLst/>
                        </a:rPr>
                        <a:t>991</a:t>
                      </a:r>
                      <a:endParaRPr lang="en-GB" sz="800" b="0" i="0" u="none" strike="noStrike">
                        <a:solidFill>
                          <a:srgbClr val="000000"/>
                        </a:solidFill>
                        <a:effectLst/>
                        <a:latin typeface="Calibri" panose="020F0502020204030204" pitchFamily="34" charset="0"/>
                      </a:endParaRPr>
                    </a:p>
                  </a:txBody>
                  <a:tcPr marL="4313" marR="4313" marT="4313" marB="0" anchor="ctr"/>
                </a:tc>
                <a:tc>
                  <a:txBody>
                    <a:bodyPr/>
                    <a:lstStyle/>
                    <a:p>
                      <a:pPr algn="ctr" fontAlgn="ctr"/>
                      <a:r>
                        <a:rPr lang="en-GB" sz="800" u="none" strike="noStrike">
                          <a:effectLst/>
                        </a:rPr>
                        <a:t>371</a:t>
                      </a:r>
                      <a:endParaRPr lang="en-GB" sz="800" b="0" i="0" u="none" strike="noStrike">
                        <a:solidFill>
                          <a:srgbClr val="000000"/>
                        </a:solidFill>
                        <a:effectLst/>
                        <a:latin typeface="Calibri" panose="020F0502020204030204" pitchFamily="34" charset="0"/>
                      </a:endParaRPr>
                    </a:p>
                  </a:txBody>
                  <a:tcPr marL="4313" marR="4313" marT="4313" marB="0" anchor="ctr"/>
                </a:tc>
                <a:tc>
                  <a:txBody>
                    <a:bodyPr/>
                    <a:lstStyle/>
                    <a:p>
                      <a:pPr algn="ctr" fontAlgn="ctr"/>
                      <a:r>
                        <a:rPr lang="en-GB" sz="800" u="none" strike="noStrike">
                          <a:effectLst/>
                        </a:rPr>
                        <a:t>55</a:t>
                      </a:r>
                      <a:endParaRPr lang="en-GB" sz="800" b="0" i="0" u="none" strike="noStrike">
                        <a:solidFill>
                          <a:srgbClr val="000000"/>
                        </a:solidFill>
                        <a:effectLst/>
                        <a:latin typeface="Calibri" panose="020F0502020204030204" pitchFamily="34" charset="0"/>
                      </a:endParaRPr>
                    </a:p>
                  </a:txBody>
                  <a:tcPr marL="4313" marR="4313" marT="4313" marB="0" anchor="ctr"/>
                </a:tc>
                <a:tc>
                  <a:txBody>
                    <a:bodyPr/>
                    <a:lstStyle/>
                    <a:p>
                      <a:pPr algn="ctr" fontAlgn="ctr"/>
                      <a:r>
                        <a:rPr lang="en-GB" sz="800" u="none" strike="noStrike">
                          <a:effectLst/>
                        </a:rPr>
                        <a:t>615</a:t>
                      </a:r>
                      <a:endParaRPr lang="en-GB" sz="800" b="0" i="0" u="none" strike="noStrike">
                        <a:solidFill>
                          <a:srgbClr val="000000"/>
                        </a:solidFill>
                        <a:effectLst/>
                        <a:latin typeface="Calibri" panose="020F0502020204030204" pitchFamily="34" charset="0"/>
                      </a:endParaRPr>
                    </a:p>
                  </a:txBody>
                  <a:tcPr marL="4313" marR="4313" marT="4313" marB="0" anchor="ctr"/>
                </a:tc>
                <a:tc>
                  <a:txBody>
                    <a:bodyPr/>
                    <a:lstStyle/>
                    <a:p>
                      <a:pPr algn="ctr" fontAlgn="ctr"/>
                      <a:r>
                        <a:rPr lang="en-GB" sz="800" u="none" strike="noStrike">
                          <a:effectLst/>
                        </a:rPr>
                        <a:t>2,415</a:t>
                      </a:r>
                      <a:endParaRPr lang="en-GB" sz="800" b="0" i="0" u="none" strike="noStrike">
                        <a:solidFill>
                          <a:srgbClr val="000000"/>
                        </a:solidFill>
                        <a:effectLst/>
                        <a:latin typeface="Calibri" panose="020F0502020204030204" pitchFamily="34" charset="0"/>
                      </a:endParaRPr>
                    </a:p>
                  </a:txBody>
                  <a:tcPr marL="4313" marR="4313" marT="4313" marB="0" anchor="ctr"/>
                </a:tc>
                <a:tc>
                  <a:txBody>
                    <a:bodyPr/>
                    <a:lstStyle/>
                    <a:p>
                      <a:pPr algn="ctr" fontAlgn="ctr"/>
                      <a:r>
                        <a:rPr lang="en-GB" sz="800" u="none" strike="noStrike">
                          <a:effectLst/>
                        </a:rPr>
                        <a:t>4,447</a:t>
                      </a:r>
                      <a:endParaRPr lang="en-GB" sz="800" b="0" i="0" u="none" strike="noStrike">
                        <a:solidFill>
                          <a:srgbClr val="000000"/>
                        </a:solidFill>
                        <a:effectLst/>
                        <a:latin typeface="Calibri" panose="020F0502020204030204" pitchFamily="34" charset="0"/>
                      </a:endParaRPr>
                    </a:p>
                  </a:txBody>
                  <a:tcPr marL="4313" marR="4313" marT="4313" marB="0" anchor="ctr"/>
                </a:tc>
                <a:extLst>
                  <a:ext uri="{0D108BD9-81ED-4DB2-BD59-A6C34878D82A}">
                    <a16:rowId xmlns:a16="http://schemas.microsoft.com/office/drawing/2014/main" val="3655881878"/>
                  </a:ext>
                </a:extLst>
              </a:tr>
              <a:tr h="158903">
                <a:tc>
                  <a:txBody>
                    <a:bodyPr/>
                    <a:lstStyle/>
                    <a:p>
                      <a:pPr algn="l" fontAlgn="ctr"/>
                      <a:r>
                        <a:rPr lang="en-GB" sz="800" u="none" strike="noStrike">
                          <a:effectLst/>
                        </a:rPr>
                        <a:t>ILR</a:t>
                      </a:r>
                      <a:endParaRPr lang="en-GB" sz="800" b="0" i="0" u="none" strike="noStrike">
                        <a:solidFill>
                          <a:srgbClr val="000000"/>
                        </a:solidFill>
                        <a:effectLst/>
                        <a:latin typeface="Helvetica" pitchFamily="2" charset="0"/>
                      </a:endParaRPr>
                    </a:p>
                  </a:txBody>
                  <a:tcPr marL="4313" marR="4313" marT="4313" marB="0" anchor="ctr"/>
                </a:tc>
                <a:tc>
                  <a:txBody>
                    <a:bodyPr/>
                    <a:lstStyle/>
                    <a:p>
                      <a:pPr algn="ctr" fontAlgn="ctr"/>
                      <a:r>
                        <a:rPr lang="en-GB" sz="800" u="none" strike="noStrike">
                          <a:effectLst/>
                        </a:rPr>
                        <a:t>-</a:t>
                      </a:r>
                      <a:endParaRPr lang="en-GB" sz="800" b="0" i="0" u="none" strike="noStrike">
                        <a:solidFill>
                          <a:srgbClr val="000000"/>
                        </a:solidFill>
                        <a:effectLst/>
                        <a:latin typeface="Calibri" panose="020F0502020204030204" pitchFamily="34" charset="0"/>
                      </a:endParaRPr>
                    </a:p>
                  </a:txBody>
                  <a:tcPr marL="4313" marR="4313" marT="4313" marB="0" anchor="ctr"/>
                </a:tc>
                <a:tc>
                  <a:txBody>
                    <a:bodyPr/>
                    <a:lstStyle/>
                    <a:p>
                      <a:pPr algn="ctr" fontAlgn="ctr"/>
                      <a:r>
                        <a:rPr lang="en-GB" sz="800" u="none" strike="noStrike" dirty="0">
                          <a:effectLst/>
                        </a:rPr>
                        <a:t>-</a:t>
                      </a:r>
                      <a:endParaRPr lang="en-GB" sz="800" b="0" i="0" u="none" strike="noStrike" dirty="0">
                        <a:solidFill>
                          <a:srgbClr val="000000"/>
                        </a:solidFill>
                        <a:effectLst/>
                        <a:latin typeface="Calibri" panose="020F0502020204030204" pitchFamily="34" charset="0"/>
                      </a:endParaRPr>
                    </a:p>
                  </a:txBody>
                  <a:tcPr marL="4313" marR="4313" marT="4313" marB="0" anchor="ctr"/>
                </a:tc>
                <a:tc>
                  <a:txBody>
                    <a:bodyPr/>
                    <a:lstStyle/>
                    <a:p>
                      <a:pPr algn="ctr" fontAlgn="ctr"/>
                      <a:r>
                        <a:rPr lang="en-GB" sz="800" u="none" strike="noStrike">
                          <a:effectLst/>
                        </a:rPr>
                        <a:t>-</a:t>
                      </a:r>
                      <a:endParaRPr lang="en-GB" sz="800" b="0" i="0" u="none" strike="noStrike">
                        <a:solidFill>
                          <a:srgbClr val="000000"/>
                        </a:solidFill>
                        <a:effectLst/>
                        <a:latin typeface="Calibri" panose="020F0502020204030204" pitchFamily="34" charset="0"/>
                      </a:endParaRPr>
                    </a:p>
                  </a:txBody>
                  <a:tcPr marL="4313" marR="4313" marT="4313" marB="0" anchor="ctr"/>
                </a:tc>
                <a:tc>
                  <a:txBody>
                    <a:bodyPr/>
                    <a:lstStyle/>
                    <a:p>
                      <a:pPr algn="ctr" fontAlgn="ctr"/>
                      <a:r>
                        <a:rPr lang="en-GB" sz="800" u="none" strike="noStrike">
                          <a:effectLst/>
                        </a:rPr>
                        <a:t>-</a:t>
                      </a:r>
                      <a:endParaRPr lang="en-GB" sz="800" b="0" i="0" u="none" strike="noStrike">
                        <a:solidFill>
                          <a:srgbClr val="000000"/>
                        </a:solidFill>
                        <a:effectLst/>
                        <a:latin typeface="Calibri" panose="020F0502020204030204" pitchFamily="34" charset="0"/>
                      </a:endParaRPr>
                    </a:p>
                  </a:txBody>
                  <a:tcPr marL="4313" marR="4313" marT="4313" marB="0" anchor="ctr"/>
                </a:tc>
                <a:tc>
                  <a:txBody>
                    <a:bodyPr/>
                    <a:lstStyle/>
                    <a:p>
                      <a:pPr algn="ctr" fontAlgn="ctr"/>
                      <a:r>
                        <a:rPr lang="en-GB" sz="800" u="none" strike="noStrike">
                          <a:effectLst/>
                        </a:rPr>
                        <a:t>-</a:t>
                      </a:r>
                      <a:endParaRPr lang="en-GB" sz="800" b="0" i="0" u="none" strike="noStrike">
                        <a:solidFill>
                          <a:srgbClr val="000000"/>
                        </a:solidFill>
                        <a:effectLst/>
                        <a:latin typeface="Calibri" panose="020F0502020204030204" pitchFamily="34" charset="0"/>
                      </a:endParaRPr>
                    </a:p>
                  </a:txBody>
                  <a:tcPr marL="4313" marR="4313" marT="4313" marB="0" anchor="ctr"/>
                </a:tc>
                <a:tc>
                  <a:txBody>
                    <a:bodyPr/>
                    <a:lstStyle/>
                    <a:p>
                      <a:pPr algn="ctr" fontAlgn="ctr"/>
                      <a:r>
                        <a:rPr lang="en-GB" sz="800" u="none" strike="noStrike">
                          <a:effectLst/>
                        </a:rPr>
                        <a:t>9,630</a:t>
                      </a:r>
                      <a:endParaRPr lang="en-GB" sz="800" b="0" i="0" u="none" strike="noStrike">
                        <a:solidFill>
                          <a:srgbClr val="000000"/>
                        </a:solidFill>
                        <a:effectLst/>
                        <a:latin typeface="Calibri" panose="020F0502020204030204" pitchFamily="34" charset="0"/>
                      </a:endParaRPr>
                    </a:p>
                  </a:txBody>
                  <a:tcPr marL="4313" marR="4313" marT="4313" marB="0" anchor="ctr"/>
                </a:tc>
                <a:extLst>
                  <a:ext uri="{0D108BD9-81ED-4DB2-BD59-A6C34878D82A}">
                    <a16:rowId xmlns:a16="http://schemas.microsoft.com/office/drawing/2014/main" val="2705482772"/>
                  </a:ext>
                </a:extLst>
              </a:tr>
              <a:tr h="120671">
                <a:tc>
                  <a:txBody>
                    <a:bodyPr/>
                    <a:lstStyle/>
                    <a:p>
                      <a:pPr algn="l" fontAlgn="ctr"/>
                      <a:endParaRPr lang="en-GB" sz="800" b="0" i="0" u="none" strike="noStrike">
                        <a:solidFill>
                          <a:srgbClr val="000000"/>
                        </a:solidFill>
                        <a:effectLst/>
                        <a:latin typeface="Helvetica" pitchFamily="2" charset="0"/>
                      </a:endParaRPr>
                    </a:p>
                  </a:txBody>
                  <a:tcPr marL="4313" marR="4313" marT="4313" marB="0" anchor="ctr"/>
                </a:tc>
                <a:tc>
                  <a:txBody>
                    <a:bodyPr/>
                    <a:lstStyle/>
                    <a:p>
                      <a:pPr algn="ctr" fontAlgn="ctr"/>
                      <a:endParaRPr lang="en-GB" sz="800" b="0" i="0" u="none" strike="noStrike">
                        <a:solidFill>
                          <a:srgbClr val="000000"/>
                        </a:solidFill>
                        <a:effectLst/>
                        <a:latin typeface="Calibri" panose="020F0502020204030204" pitchFamily="34" charset="0"/>
                      </a:endParaRPr>
                    </a:p>
                  </a:txBody>
                  <a:tcPr marL="4313" marR="4313" marT="4313" marB="0" anchor="ctr"/>
                </a:tc>
                <a:tc>
                  <a:txBody>
                    <a:bodyPr/>
                    <a:lstStyle/>
                    <a:p>
                      <a:pPr algn="ctr" fontAlgn="ctr"/>
                      <a:endParaRPr lang="en-GB" sz="800" b="0" i="0" u="none" strike="noStrike">
                        <a:solidFill>
                          <a:srgbClr val="000000"/>
                        </a:solidFill>
                        <a:effectLst/>
                        <a:latin typeface="Calibri" panose="020F0502020204030204" pitchFamily="34" charset="0"/>
                      </a:endParaRPr>
                    </a:p>
                  </a:txBody>
                  <a:tcPr marL="4313" marR="4313" marT="4313" marB="0" anchor="ctr"/>
                </a:tc>
                <a:tc>
                  <a:txBody>
                    <a:bodyPr/>
                    <a:lstStyle/>
                    <a:p>
                      <a:pPr algn="ctr" fontAlgn="ctr"/>
                      <a:endParaRPr lang="en-GB" sz="800" b="0" i="0" u="none" strike="noStrike">
                        <a:solidFill>
                          <a:srgbClr val="000000"/>
                        </a:solidFill>
                        <a:effectLst/>
                        <a:latin typeface="Calibri" panose="020F0502020204030204" pitchFamily="34" charset="0"/>
                      </a:endParaRPr>
                    </a:p>
                  </a:txBody>
                  <a:tcPr marL="4313" marR="4313" marT="4313" marB="0" anchor="ctr"/>
                </a:tc>
                <a:tc>
                  <a:txBody>
                    <a:bodyPr/>
                    <a:lstStyle/>
                    <a:p>
                      <a:pPr algn="ctr" fontAlgn="ctr"/>
                      <a:endParaRPr lang="en-GB" sz="800" b="0" i="0" u="none" strike="noStrike">
                        <a:solidFill>
                          <a:srgbClr val="000000"/>
                        </a:solidFill>
                        <a:effectLst/>
                        <a:latin typeface="Calibri" panose="020F0502020204030204" pitchFamily="34" charset="0"/>
                      </a:endParaRPr>
                    </a:p>
                  </a:txBody>
                  <a:tcPr marL="4313" marR="4313" marT="4313" marB="0" anchor="ctr"/>
                </a:tc>
                <a:tc>
                  <a:txBody>
                    <a:bodyPr/>
                    <a:lstStyle/>
                    <a:p>
                      <a:pPr algn="ctr" fontAlgn="ctr"/>
                      <a:endParaRPr lang="en-GB" sz="800" b="0" i="0" u="none" strike="noStrike">
                        <a:solidFill>
                          <a:srgbClr val="000000"/>
                        </a:solidFill>
                        <a:effectLst/>
                        <a:latin typeface="Calibri" panose="020F0502020204030204" pitchFamily="34" charset="0"/>
                      </a:endParaRPr>
                    </a:p>
                  </a:txBody>
                  <a:tcPr marL="4313" marR="4313" marT="4313" marB="0" anchor="ctr"/>
                </a:tc>
                <a:tc>
                  <a:txBody>
                    <a:bodyPr/>
                    <a:lstStyle/>
                    <a:p>
                      <a:pPr algn="ctr" fontAlgn="ctr"/>
                      <a:endParaRPr lang="en-GB" sz="800" b="0" i="0" u="none" strike="noStrike">
                        <a:solidFill>
                          <a:srgbClr val="000000"/>
                        </a:solidFill>
                        <a:effectLst/>
                        <a:latin typeface="Calibri" panose="020F0502020204030204" pitchFamily="34" charset="0"/>
                      </a:endParaRPr>
                    </a:p>
                  </a:txBody>
                  <a:tcPr marL="4313" marR="4313" marT="4313" marB="0" anchor="ctr"/>
                </a:tc>
                <a:extLst>
                  <a:ext uri="{0D108BD9-81ED-4DB2-BD59-A6C34878D82A}">
                    <a16:rowId xmlns:a16="http://schemas.microsoft.com/office/drawing/2014/main" val="3559967201"/>
                  </a:ext>
                </a:extLst>
              </a:tr>
              <a:tr h="158903">
                <a:tc>
                  <a:txBody>
                    <a:bodyPr/>
                    <a:lstStyle/>
                    <a:p>
                      <a:pPr algn="l" fontAlgn="ctr"/>
                      <a:r>
                        <a:rPr lang="en-GB" sz="800" u="none" strike="noStrike">
                          <a:effectLst/>
                        </a:rPr>
                        <a:t>Wales</a:t>
                      </a:r>
                      <a:endParaRPr lang="en-GB" sz="800" b="0" i="0" u="none" strike="noStrike">
                        <a:solidFill>
                          <a:srgbClr val="000000"/>
                        </a:solidFill>
                        <a:effectLst/>
                        <a:latin typeface="Helvetica" pitchFamily="2" charset="0"/>
                      </a:endParaRPr>
                    </a:p>
                  </a:txBody>
                  <a:tcPr marL="4313" marR="4313" marT="4313" marB="0" anchor="ctr"/>
                </a:tc>
                <a:tc>
                  <a:txBody>
                    <a:bodyPr/>
                    <a:lstStyle/>
                    <a:p>
                      <a:pPr algn="ctr" fontAlgn="ctr"/>
                      <a:endParaRPr lang="en-GB" sz="800" b="0" i="0" u="none" strike="noStrike">
                        <a:solidFill>
                          <a:srgbClr val="000000"/>
                        </a:solidFill>
                        <a:effectLst/>
                        <a:latin typeface="Calibri" panose="020F0502020204030204" pitchFamily="34" charset="0"/>
                      </a:endParaRPr>
                    </a:p>
                  </a:txBody>
                  <a:tcPr marL="4313" marR="4313" marT="4313" marB="0" anchor="ctr"/>
                </a:tc>
                <a:tc>
                  <a:txBody>
                    <a:bodyPr/>
                    <a:lstStyle/>
                    <a:p>
                      <a:pPr algn="ctr" fontAlgn="ctr"/>
                      <a:endParaRPr lang="en-GB" sz="800" b="0" i="0" u="none" strike="noStrike">
                        <a:solidFill>
                          <a:srgbClr val="000000"/>
                        </a:solidFill>
                        <a:effectLst/>
                        <a:latin typeface="Calibri" panose="020F0502020204030204" pitchFamily="34" charset="0"/>
                      </a:endParaRPr>
                    </a:p>
                  </a:txBody>
                  <a:tcPr marL="4313" marR="4313" marT="4313" marB="0" anchor="ctr"/>
                </a:tc>
                <a:tc>
                  <a:txBody>
                    <a:bodyPr/>
                    <a:lstStyle/>
                    <a:p>
                      <a:pPr algn="ctr" fontAlgn="ctr"/>
                      <a:endParaRPr lang="en-GB" sz="800" b="0" i="0" u="none" strike="noStrike">
                        <a:solidFill>
                          <a:srgbClr val="000000"/>
                        </a:solidFill>
                        <a:effectLst/>
                        <a:latin typeface="Calibri" panose="020F0502020204030204" pitchFamily="34" charset="0"/>
                      </a:endParaRPr>
                    </a:p>
                  </a:txBody>
                  <a:tcPr marL="4313" marR="4313" marT="4313" marB="0" anchor="ctr"/>
                </a:tc>
                <a:tc>
                  <a:txBody>
                    <a:bodyPr/>
                    <a:lstStyle/>
                    <a:p>
                      <a:pPr algn="ctr" fontAlgn="ctr"/>
                      <a:endParaRPr lang="en-GB" sz="800" b="0" i="0" u="none" strike="noStrike">
                        <a:solidFill>
                          <a:srgbClr val="000000"/>
                        </a:solidFill>
                        <a:effectLst/>
                        <a:latin typeface="Calibri" panose="020F0502020204030204" pitchFamily="34" charset="0"/>
                      </a:endParaRPr>
                    </a:p>
                  </a:txBody>
                  <a:tcPr marL="4313" marR="4313" marT="4313" marB="0" anchor="ctr"/>
                </a:tc>
                <a:tc>
                  <a:txBody>
                    <a:bodyPr/>
                    <a:lstStyle/>
                    <a:p>
                      <a:pPr algn="ctr" fontAlgn="ctr"/>
                      <a:endParaRPr lang="en-GB" sz="800" b="0" i="0" u="none" strike="noStrike">
                        <a:solidFill>
                          <a:srgbClr val="000000"/>
                        </a:solidFill>
                        <a:effectLst/>
                        <a:latin typeface="Calibri" panose="020F0502020204030204" pitchFamily="34" charset="0"/>
                      </a:endParaRPr>
                    </a:p>
                  </a:txBody>
                  <a:tcPr marL="4313" marR="4313" marT="4313" marB="0" anchor="ctr"/>
                </a:tc>
                <a:tc>
                  <a:txBody>
                    <a:bodyPr/>
                    <a:lstStyle/>
                    <a:p>
                      <a:pPr algn="ctr" fontAlgn="ctr"/>
                      <a:endParaRPr lang="en-GB" sz="800" b="0" i="0" u="none" strike="noStrike">
                        <a:solidFill>
                          <a:srgbClr val="000000"/>
                        </a:solidFill>
                        <a:effectLst/>
                        <a:latin typeface="Calibri" panose="020F0502020204030204" pitchFamily="34" charset="0"/>
                      </a:endParaRPr>
                    </a:p>
                  </a:txBody>
                  <a:tcPr marL="4313" marR="4313" marT="4313" marB="0" anchor="ctr"/>
                </a:tc>
                <a:extLst>
                  <a:ext uri="{0D108BD9-81ED-4DB2-BD59-A6C34878D82A}">
                    <a16:rowId xmlns:a16="http://schemas.microsoft.com/office/drawing/2014/main" val="593659188"/>
                  </a:ext>
                </a:extLst>
              </a:tr>
              <a:tr h="158903">
                <a:tc>
                  <a:txBody>
                    <a:bodyPr/>
                    <a:lstStyle/>
                    <a:p>
                      <a:pPr algn="l" fontAlgn="ctr"/>
                      <a:endParaRPr lang="en-GB" sz="800" b="0" i="0" u="none" strike="noStrike">
                        <a:solidFill>
                          <a:srgbClr val="000000"/>
                        </a:solidFill>
                        <a:effectLst/>
                        <a:latin typeface="Helvetica" pitchFamily="2" charset="0"/>
                      </a:endParaRPr>
                    </a:p>
                  </a:txBody>
                  <a:tcPr marL="4313" marR="4313" marT="4313" marB="0" anchor="ctr"/>
                </a:tc>
                <a:tc>
                  <a:txBody>
                    <a:bodyPr/>
                    <a:lstStyle/>
                    <a:p>
                      <a:pPr algn="ctr" fontAlgn="ctr"/>
                      <a:r>
                        <a:rPr lang="en-GB" sz="800" u="none" strike="noStrike">
                          <a:effectLst/>
                        </a:rPr>
                        <a:t>First Implant</a:t>
                      </a:r>
                      <a:endParaRPr lang="en-GB" sz="800" b="0" i="0" u="none" strike="noStrike">
                        <a:solidFill>
                          <a:srgbClr val="000000"/>
                        </a:solidFill>
                        <a:effectLst/>
                        <a:latin typeface="Calibri" panose="020F0502020204030204" pitchFamily="34" charset="0"/>
                      </a:endParaRPr>
                    </a:p>
                  </a:txBody>
                  <a:tcPr marL="4313" marR="4313" marT="4313" marB="0" anchor="ctr"/>
                </a:tc>
                <a:tc>
                  <a:txBody>
                    <a:bodyPr/>
                    <a:lstStyle/>
                    <a:p>
                      <a:pPr algn="ctr" fontAlgn="ctr"/>
                      <a:r>
                        <a:rPr lang="en-GB" sz="800" u="none" strike="noStrike">
                          <a:effectLst/>
                        </a:rPr>
                        <a:t>Generator Change</a:t>
                      </a:r>
                      <a:endParaRPr lang="en-GB" sz="800" b="0" i="0" u="none" strike="noStrike">
                        <a:solidFill>
                          <a:srgbClr val="000000"/>
                        </a:solidFill>
                        <a:effectLst/>
                        <a:latin typeface="Calibri" panose="020F0502020204030204" pitchFamily="34" charset="0"/>
                      </a:endParaRPr>
                    </a:p>
                  </a:txBody>
                  <a:tcPr marL="4313" marR="4313" marT="4313" marB="0" anchor="ctr"/>
                </a:tc>
                <a:tc>
                  <a:txBody>
                    <a:bodyPr/>
                    <a:lstStyle/>
                    <a:p>
                      <a:pPr algn="ctr" fontAlgn="ctr"/>
                      <a:r>
                        <a:rPr lang="en-GB" sz="800" u="none" strike="noStrike">
                          <a:effectLst/>
                        </a:rPr>
                        <a:t>Upgrade</a:t>
                      </a:r>
                      <a:endParaRPr lang="en-GB" sz="800" b="0" i="0" u="none" strike="noStrike">
                        <a:solidFill>
                          <a:srgbClr val="000000"/>
                        </a:solidFill>
                        <a:effectLst/>
                        <a:latin typeface="Calibri" panose="020F0502020204030204" pitchFamily="34" charset="0"/>
                      </a:endParaRPr>
                    </a:p>
                  </a:txBody>
                  <a:tcPr marL="4313" marR="4313" marT="4313" marB="0" anchor="ctr"/>
                </a:tc>
                <a:tc>
                  <a:txBody>
                    <a:bodyPr/>
                    <a:lstStyle/>
                    <a:p>
                      <a:pPr algn="ctr" fontAlgn="ctr"/>
                      <a:r>
                        <a:rPr lang="en-GB" sz="800" u="none" strike="noStrike">
                          <a:effectLst/>
                        </a:rPr>
                        <a:t>Other</a:t>
                      </a:r>
                      <a:endParaRPr lang="en-GB" sz="800" b="0" i="0" u="none" strike="noStrike">
                        <a:solidFill>
                          <a:srgbClr val="000000"/>
                        </a:solidFill>
                        <a:effectLst/>
                        <a:latin typeface="Calibri" panose="020F0502020204030204" pitchFamily="34" charset="0"/>
                      </a:endParaRPr>
                    </a:p>
                  </a:txBody>
                  <a:tcPr marL="4313" marR="4313" marT="4313" marB="0" anchor="ctr"/>
                </a:tc>
                <a:tc>
                  <a:txBody>
                    <a:bodyPr/>
                    <a:lstStyle/>
                    <a:p>
                      <a:pPr algn="ctr" fontAlgn="ctr"/>
                      <a:r>
                        <a:rPr lang="en-GB" sz="800" u="none" strike="noStrike">
                          <a:effectLst/>
                        </a:rPr>
                        <a:t>Undefined</a:t>
                      </a:r>
                      <a:endParaRPr lang="en-GB" sz="800" b="0" i="0" u="none" strike="noStrike">
                        <a:solidFill>
                          <a:srgbClr val="000000"/>
                        </a:solidFill>
                        <a:effectLst/>
                        <a:latin typeface="Calibri" panose="020F0502020204030204" pitchFamily="34" charset="0"/>
                      </a:endParaRPr>
                    </a:p>
                  </a:txBody>
                  <a:tcPr marL="4313" marR="4313" marT="4313" marB="0" anchor="ctr"/>
                </a:tc>
                <a:tc>
                  <a:txBody>
                    <a:bodyPr/>
                    <a:lstStyle/>
                    <a:p>
                      <a:pPr algn="ctr" fontAlgn="ctr"/>
                      <a:r>
                        <a:rPr lang="en-GB" sz="800" u="none" strike="noStrike">
                          <a:effectLst/>
                        </a:rPr>
                        <a:t>Total</a:t>
                      </a:r>
                      <a:endParaRPr lang="en-GB" sz="800" b="0" i="0" u="none" strike="noStrike">
                        <a:solidFill>
                          <a:srgbClr val="000000"/>
                        </a:solidFill>
                        <a:effectLst/>
                        <a:latin typeface="Calibri" panose="020F0502020204030204" pitchFamily="34" charset="0"/>
                      </a:endParaRPr>
                    </a:p>
                  </a:txBody>
                  <a:tcPr marL="4313" marR="4313" marT="4313" marB="0" anchor="ctr"/>
                </a:tc>
                <a:extLst>
                  <a:ext uri="{0D108BD9-81ED-4DB2-BD59-A6C34878D82A}">
                    <a16:rowId xmlns:a16="http://schemas.microsoft.com/office/drawing/2014/main" val="2825544336"/>
                  </a:ext>
                </a:extLst>
              </a:tr>
              <a:tr h="158903">
                <a:tc>
                  <a:txBody>
                    <a:bodyPr/>
                    <a:lstStyle/>
                    <a:p>
                      <a:pPr algn="l" fontAlgn="ctr"/>
                      <a:r>
                        <a:rPr lang="en-GB" sz="800" u="none" strike="noStrike">
                          <a:effectLst/>
                        </a:rPr>
                        <a:t>PPM (total)</a:t>
                      </a:r>
                      <a:endParaRPr lang="en-GB" sz="800" b="0" i="0" u="none" strike="noStrike">
                        <a:solidFill>
                          <a:srgbClr val="000000"/>
                        </a:solidFill>
                        <a:effectLst/>
                        <a:latin typeface="Helvetica" pitchFamily="2" charset="0"/>
                      </a:endParaRPr>
                    </a:p>
                  </a:txBody>
                  <a:tcPr marL="4313" marR="4313" marT="4313" marB="0" anchor="ctr"/>
                </a:tc>
                <a:tc>
                  <a:txBody>
                    <a:bodyPr/>
                    <a:lstStyle/>
                    <a:p>
                      <a:pPr algn="ctr" fontAlgn="ctr"/>
                      <a:r>
                        <a:rPr lang="en-GB" sz="800" u="none" strike="noStrike">
                          <a:effectLst/>
                        </a:rPr>
                        <a:t>1,272</a:t>
                      </a:r>
                      <a:endParaRPr lang="en-GB" sz="800" b="0" i="0" u="none" strike="noStrike">
                        <a:solidFill>
                          <a:srgbClr val="000000"/>
                        </a:solidFill>
                        <a:effectLst/>
                        <a:latin typeface="Calibri" panose="020F0502020204030204" pitchFamily="34" charset="0"/>
                      </a:endParaRPr>
                    </a:p>
                  </a:txBody>
                  <a:tcPr marL="4313" marR="4313" marT="4313" marB="0" anchor="ctr"/>
                </a:tc>
                <a:tc>
                  <a:txBody>
                    <a:bodyPr/>
                    <a:lstStyle/>
                    <a:p>
                      <a:pPr algn="ctr" fontAlgn="ctr"/>
                      <a:r>
                        <a:rPr lang="en-GB" sz="800" u="none" strike="noStrike">
                          <a:effectLst/>
                        </a:rPr>
                        <a:t>257</a:t>
                      </a:r>
                      <a:endParaRPr lang="en-GB" sz="800" b="0" i="0" u="none" strike="noStrike">
                        <a:solidFill>
                          <a:srgbClr val="000000"/>
                        </a:solidFill>
                        <a:effectLst/>
                        <a:latin typeface="Calibri" panose="020F0502020204030204" pitchFamily="34" charset="0"/>
                      </a:endParaRPr>
                    </a:p>
                  </a:txBody>
                  <a:tcPr marL="4313" marR="4313" marT="4313" marB="0" anchor="ctr"/>
                </a:tc>
                <a:tc>
                  <a:txBody>
                    <a:bodyPr/>
                    <a:lstStyle/>
                    <a:p>
                      <a:pPr algn="ctr" fontAlgn="ctr"/>
                      <a:r>
                        <a:rPr lang="en-GB" sz="800" u="none" strike="noStrike">
                          <a:effectLst/>
                        </a:rPr>
                        <a:t>5</a:t>
                      </a:r>
                      <a:endParaRPr lang="en-GB" sz="800" b="0" i="0" u="none" strike="noStrike">
                        <a:solidFill>
                          <a:srgbClr val="000000"/>
                        </a:solidFill>
                        <a:effectLst/>
                        <a:latin typeface="Calibri" panose="020F0502020204030204" pitchFamily="34" charset="0"/>
                      </a:endParaRPr>
                    </a:p>
                  </a:txBody>
                  <a:tcPr marL="4313" marR="4313" marT="4313" marB="0" anchor="ctr"/>
                </a:tc>
                <a:tc>
                  <a:txBody>
                    <a:bodyPr/>
                    <a:lstStyle/>
                    <a:p>
                      <a:pPr algn="ctr" fontAlgn="ctr"/>
                      <a:r>
                        <a:rPr lang="en-GB" sz="800" u="none" strike="noStrike">
                          <a:effectLst/>
                        </a:rPr>
                        <a:t>66</a:t>
                      </a:r>
                      <a:endParaRPr lang="en-GB" sz="800" b="0" i="0" u="none" strike="noStrike">
                        <a:solidFill>
                          <a:srgbClr val="000000"/>
                        </a:solidFill>
                        <a:effectLst/>
                        <a:latin typeface="Calibri" panose="020F0502020204030204" pitchFamily="34" charset="0"/>
                      </a:endParaRPr>
                    </a:p>
                  </a:txBody>
                  <a:tcPr marL="4313" marR="4313" marT="4313" marB="0" anchor="ctr"/>
                </a:tc>
                <a:tc>
                  <a:txBody>
                    <a:bodyPr/>
                    <a:lstStyle/>
                    <a:p>
                      <a:pPr algn="ctr" fontAlgn="ctr"/>
                      <a:r>
                        <a:rPr lang="en-GB" sz="800" u="none" strike="noStrike">
                          <a:effectLst/>
                        </a:rPr>
                        <a:t>33</a:t>
                      </a:r>
                      <a:endParaRPr lang="en-GB" sz="800" b="0" i="0" u="none" strike="noStrike">
                        <a:solidFill>
                          <a:srgbClr val="000000"/>
                        </a:solidFill>
                        <a:effectLst/>
                        <a:latin typeface="Calibri" panose="020F0502020204030204" pitchFamily="34" charset="0"/>
                      </a:endParaRPr>
                    </a:p>
                  </a:txBody>
                  <a:tcPr marL="4313" marR="4313" marT="4313" marB="0" anchor="ctr"/>
                </a:tc>
                <a:tc>
                  <a:txBody>
                    <a:bodyPr/>
                    <a:lstStyle/>
                    <a:p>
                      <a:pPr algn="ctr" fontAlgn="ctr"/>
                      <a:r>
                        <a:rPr lang="en-GB" sz="800" u="none" strike="noStrike">
                          <a:effectLst/>
                        </a:rPr>
                        <a:t>1,633</a:t>
                      </a:r>
                      <a:endParaRPr lang="en-GB" sz="800" b="0" i="0" u="none" strike="noStrike">
                        <a:solidFill>
                          <a:srgbClr val="000000"/>
                        </a:solidFill>
                        <a:effectLst/>
                        <a:latin typeface="Calibri" panose="020F0502020204030204" pitchFamily="34" charset="0"/>
                      </a:endParaRPr>
                    </a:p>
                  </a:txBody>
                  <a:tcPr marL="4313" marR="4313" marT="4313" marB="0" anchor="ctr"/>
                </a:tc>
                <a:extLst>
                  <a:ext uri="{0D108BD9-81ED-4DB2-BD59-A6C34878D82A}">
                    <a16:rowId xmlns:a16="http://schemas.microsoft.com/office/drawing/2014/main" val="1907251025"/>
                  </a:ext>
                </a:extLst>
              </a:tr>
              <a:tr h="158903">
                <a:tc>
                  <a:txBody>
                    <a:bodyPr/>
                    <a:lstStyle/>
                    <a:p>
                      <a:pPr algn="l" fontAlgn="ctr"/>
                      <a:r>
                        <a:rPr lang="en-GB" sz="800" u="none" strike="noStrike">
                          <a:effectLst/>
                        </a:rPr>
                        <a:t>  LCP</a:t>
                      </a:r>
                      <a:endParaRPr lang="en-GB" sz="800" b="0" i="0" u="none" strike="noStrike">
                        <a:solidFill>
                          <a:srgbClr val="000000"/>
                        </a:solidFill>
                        <a:effectLst/>
                        <a:latin typeface="Helvetica" pitchFamily="2" charset="0"/>
                      </a:endParaRPr>
                    </a:p>
                  </a:txBody>
                  <a:tcPr marL="4313" marR="4313" marT="4313" marB="0" anchor="ctr"/>
                </a:tc>
                <a:tc>
                  <a:txBody>
                    <a:bodyPr/>
                    <a:lstStyle/>
                    <a:p>
                      <a:pPr algn="ctr" fontAlgn="ctr"/>
                      <a:r>
                        <a:rPr lang="en-GB" sz="800" u="none" strike="noStrike">
                          <a:effectLst/>
                        </a:rPr>
                        <a:t>1</a:t>
                      </a:r>
                      <a:endParaRPr lang="en-GB" sz="800" b="0" i="0" u="none" strike="noStrike">
                        <a:solidFill>
                          <a:srgbClr val="000000"/>
                        </a:solidFill>
                        <a:effectLst/>
                        <a:latin typeface="Calibri" panose="020F0502020204030204" pitchFamily="34" charset="0"/>
                      </a:endParaRPr>
                    </a:p>
                  </a:txBody>
                  <a:tcPr marL="4313" marR="4313" marT="4313" marB="0" anchor="ctr"/>
                </a:tc>
                <a:tc>
                  <a:txBody>
                    <a:bodyPr/>
                    <a:lstStyle/>
                    <a:p>
                      <a:pPr algn="ctr" fontAlgn="ctr"/>
                      <a:r>
                        <a:rPr lang="en-GB" sz="800" u="none" strike="noStrike">
                          <a:effectLst/>
                        </a:rPr>
                        <a:t>0</a:t>
                      </a:r>
                      <a:endParaRPr lang="en-GB" sz="800" b="0" i="0" u="none" strike="noStrike">
                        <a:solidFill>
                          <a:srgbClr val="000000"/>
                        </a:solidFill>
                        <a:effectLst/>
                        <a:latin typeface="Calibri" panose="020F0502020204030204" pitchFamily="34" charset="0"/>
                      </a:endParaRPr>
                    </a:p>
                  </a:txBody>
                  <a:tcPr marL="4313" marR="4313" marT="4313" marB="0" anchor="ctr"/>
                </a:tc>
                <a:tc>
                  <a:txBody>
                    <a:bodyPr/>
                    <a:lstStyle/>
                    <a:p>
                      <a:pPr algn="ctr" fontAlgn="ctr"/>
                      <a:r>
                        <a:rPr lang="en-GB" sz="800" u="none" strike="noStrike">
                          <a:effectLst/>
                        </a:rPr>
                        <a:t>0</a:t>
                      </a:r>
                      <a:endParaRPr lang="en-GB" sz="800" b="0" i="0" u="none" strike="noStrike">
                        <a:solidFill>
                          <a:srgbClr val="000000"/>
                        </a:solidFill>
                        <a:effectLst/>
                        <a:latin typeface="Calibri" panose="020F0502020204030204" pitchFamily="34" charset="0"/>
                      </a:endParaRPr>
                    </a:p>
                  </a:txBody>
                  <a:tcPr marL="4313" marR="4313" marT="4313" marB="0" anchor="ctr"/>
                </a:tc>
                <a:tc>
                  <a:txBody>
                    <a:bodyPr/>
                    <a:lstStyle/>
                    <a:p>
                      <a:pPr algn="ctr" fontAlgn="ctr"/>
                      <a:r>
                        <a:rPr lang="en-GB" sz="800" u="none" strike="noStrike">
                          <a:effectLst/>
                        </a:rPr>
                        <a:t>0</a:t>
                      </a:r>
                      <a:endParaRPr lang="en-GB" sz="800" b="0" i="0" u="none" strike="noStrike">
                        <a:solidFill>
                          <a:srgbClr val="000000"/>
                        </a:solidFill>
                        <a:effectLst/>
                        <a:latin typeface="Calibri" panose="020F0502020204030204" pitchFamily="34" charset="0"/>
                      </a:endParaRPr>
                    </a:p>
                  </a:txBody>
                  <a:tcPr marL="4313" marR="4313" marT="4313" marB="0" anchor="ctr"/>
                </a:tc>
                <a:tc>
                  <a:txBody>
                    <a:bodyPr/>
                    <a:lstStyle/>
                    <a:p>
                      <a:pPr algn="ctr" fontAlgn="ctr"/>
                      <a:r>
                        <a:rPr lang="en-GB" sz="800" u="none" strike="noStrike">
                          <a:effectLst/>
                        </a:rPr>
                        <a:t>0</a:t>
                      </a:r>
                      <a:endParaRPr lang="en-GB" sz="800" b="0" i="0" u="none" strike="noStrike">
                        <a:solidFill>
                          <a:srgbClr val="000000"/>
                        </a:solidFill>
                        <a:effectLst/>
                        <a:latin typeface="Calibri" panose="020F0502020204030204" pitchFamily="34" charset="0"/>
                      </a:endParaRPr>
                    </a:p>
                  </a:txBody>
                  <a:tcPr marL="4313" marR="4313" marT="4313" marB="0" anchor="ctr"/>
                </a:tc>
                <a:tc>
                  <a:txBody>
                    <a:bodyPr/>
                    <a:lstStyle/>
                    <a:p>
                      <a:pPr algn="ctr" fontAlgn="ctr"/>
                      <a:r>
                        <a:rPr lang="en-GB" sz="800" u="none" strike="noStrike">
                          <a:effectLst/>
                        </a:rPr>
                        <a:t>1</a:t>
                      </a:r>
                      <a:endParaRPr lang="en-GB" sz="800" b="0" i="0" u="none" strike="noStrike">
                        <a:solidFill>
                          <a:srgbClr val="000000"/>
                        </a:solidFill>
                        <a:effectLst/>
                        <a:latin typeface="Calibri" panose="020F0502020204030204" pitchFamily="34" charset="0"/>
                      </a:endParaRPr>
                    </a:p>
                  </a:txBody>
                  <a:tcPr marL="4313" marR="4313" marT="4313" marB="0" anchor="ctr"/>
                </a:tc>
                <a:extLst>
                  <a:ext uri="{0D108BD9-81ED-4DB2-BD59-A6C34878D82A}">
                    <a16:rowId xmlns:a16="http://schemas.microsoft.com/office/drawing/2014/main" val="4214396500"/>
                  </a:ext>
                </a:extLst>
              </a:tr>
              <a:tr h="158903">
                <a:tc>
                  <a:txBody>
                    <a:bodyPr/>
                    <a:lstStyle/>
                    <a:p>
                      <a:pPr algn="l" fontAlgn="ctr"/>
                      <a:r>
                        <a:rPr lang="en-GB" sz="800" u="none" strike="noStrike">
                          <a:effectLst/>
                        </a:rPr>
                        <a:t>ICD-TV</a:t>
                      </a:r>
                      <a:endParaRPr lang="en-GB" sz="800" b="0" i="0" u="none" strike="noStrike">
                        <a:solidFill>
                          <a:srgbClr val="000000"/>
                        </a:solidFill>
                        <a:effectLst/>
                        <a:latin typeface="Helvetica" pitchFamily="2" charset="0"/>
                      </a:endParaRPr>
                    </a:p>
                  </a:txBody>
                  <a:tcPr marL="4313" marR="4313" marT="4313" marB="0" anchor="ctr"/>
                </a:tc>
                <a:tc>
                  <a:txBody>
                    <a:bodyPr/>
                    <a:lstStyle/>
                    <a:p>
                      <a:pPr algn="ctr" fontAlgn="ctr"/>
                      <a:r>
                        <a:rPr lang="en-GB" sz="800" u="none" strike="noStrike">
                          <a:effectLst/>
                        </a:rPr>
                        <a:t>157</a:t>
                      </a:r>
                      <a:endParaRPr lang="en-GB" sz="800" b="0" i="0" u="none" strike="noStrike">
                        <a:solidFill>
                          <a:srgbClr val="000000"/>
                        </a:solidFill>
                        <a:effectLst/>
                        <a:latin typeface="Calibri" panose="020F0502020204030204" pitchFamily="34" charset="0"/>
                      </a:endParaRPr>
                    </a:p>
                  </a:txBody>
                  <a:tcPr marL="4313" marR="4313" marT="4313" marB="0" anchor="ctr"/>
                </a:tc>
                <a:tc>
                  <a:txBody>
                    <a:bodyPr/>
                    <a:lstStyle/>
                    <a:p>
                      <a:pPr algn="ctr" fontAlgn="ctr"/>
                      <a:r>
                        <a:rPr lang="en-GB" sz="800" u="none" strike="noStrike">
                          <a:effectLst/>
                        </a:rPr>
                        <a:t>20</a:t>
                      </a:r>
                      <a:endParaRPr lang="en-GB" sz="800" b="0" i="0" u="none" strike="noStrike">
                        <a:solidFill>
                          <a:srgbClr val="000000"/>
                        </a:solidFill>
                        <a:effectLst/>
                        <a:latin typeface="Calibri" panose="020F0502020204030204" pitchFamily="34" charset="0"/>
                      </a:endParaRPr>
                    </a:p>
                  </a:txBody>
                  <a:tcPr marL="4313" marR="4313" marT="4313" marB="0" anchor="ctr"/>
                </a:tc>
                <a:tc>
                  <a:txBody>
                    <a:bodyPr/>
                    <a:lstStyle/>
                    <a:p>
                      <a:pPr algn="ctr" fontAlgn="ctr"/>
                      <a:r>
                        <a:rPr lang="en-GB" sz="800" u="none" strike="noStrike">
                          <a:effectLst/>
                        </a:rPr>
                        <a:t>2</a:t>
                      </a:r>
                      <a:endParaRPr lang="en-GB" sz="800" b="0" i="0" u="none" strike="noStrike">
                        <a:solidFill>
                          <a:srgbClr val="000000"/>
                        </a:solidFill>
                        <a:effectLst/>
                        <a:latin typeface="Calibri" panose="020F0502020204030204" pitchFamily="34" charset="0"/>
                      </a:endParaRPr>
                    </a:p>
                  </a:txBody>
                  <a:tcPr marL="4313" marR="4313" marT="4313" marB="0" anchor="ctr"/>
                </a:tc>
                <a:tc>
                  <a:txBody>
                    <a:bodyPr/>
                    <a:lstStyle/>
                    <a:p>
                      <a:pPr algn="ctr" fontAlgn="ctr"/>
                      <a:r>
                        <a:rPr lang="en-GB" sz="800" u="none" strike="noStrike">
                          <a:effectLst/>
                        </a:rPr>
                        <a:t>11</a:t>
                      </a:r>
                      <a:endParaRPr lang="en-GB" sz="800" b="0" i="0" u="none" strike="noStrike">
                        <a:solidFill>
                          <a:srgbClr val="000000"/>
                        </a:solidFill>
                        <a:effectLst/>
                        <a:latin typeface="Calibri" panose="020F0502020204030204" pitchFamily="34" charset="0"/>
                      </a:endParaRPr>
                    </a:p>
                  </a:txBody>
                  <a:tcPr marL="4313" marR="4313" marT="4313" marB="0" anchor="ctr"/>
                </a:tc>
                <a:tc>
                  <a:txBody>
                    <a:bodyPr/>
                    <a:lstStyle/>
                    <a:p>
                      <a:pPr algn="ctr" fontAlgn="ctr"/>
                      <a:r>
                        <a:rPr lang="en-GB" sz="800" u="none" strike="noStrike">
                          <a:effectLst/>
                        </a:rPr>
                        <a:t>1</a:t>
                      </a:r>
                      <a:endParaRPr lang="en-GB" sz="800" b="0" i="0" u="none" strike="noStrike">
                        <a:solidFill>
                          <a:srgbClr val="000000"/>
                        </a:solidFill>
                        <a:effectLst/>
                        <a:latin typeface="Calibri" panose="020F0502020204030204" pitchFamily="34" charset="0"/>
                      </a:endParaRPr>
                    </a:p>
                  </a:txBody>
                  <a:tcPr marL="4313" marR="4313" marT="4313" marB="0" anchor="ctr"/>
                </a:tc>
                <a:tc>
                  <a:txBody>
                    <a:bodyPr/>
                    <a:lstStyle/>
                    <a:p>
                      <a:pPr algn="ctr" fontAlgn="ctr"/>
                      <a:r>
                        <a:rPr lang="en-GB" sz="800" u="none" strike="noStrike">
                          <a:effectLst/>
                        </a:rPr>
                        <a:t>191</a:t>
                      </a:r>
                      <a:endParaRPr lang="en-GB" sz="800" b="0" i="0" u="none" strike="noStrike">
                        <a:solidFill>
                          <a:srgbClr val="000000"/>
                        </a:solidFill>
                        <a:effectLst/>
                        <a:latin typeface="Calibri" panose="020F0502020204030204" pitchFamily="34" charset="0"/>
                      </a:endParaRPr>
                    </a:p>
                  </a:txBody>
                  <a:tcPr marL="4313" marR="4313" marT="4313" marB="0" anchor="ctr"/>
                </a:tc>
                <a:extLst>
                  <a:ext uri="{0D108BD9-81ED-4DB2-BD59-A6C34878D82A}">
                    <a16:rowId xmlns:a16="http://schemas.microsoft.com/office/drawing/2014/main" val="2944962835"/>
                  </a:ext>
                </a:extLst>
              </a:tr>
              <a:tr h="158903">
                <a:tc>
                  <a:txBody>
                    <a:bodyPr/>
                    <a:lstStyle/>
                    <a:p>
                      <a:pPr algn="l" fontAlgn="ctr"/>
                      <a:r>
                        <a:rPr lang="en-GB" sz="800" u="none" strike="noStrike">
                          <a:effectLst/>
                        </a:rPr>
                        <a:t>ICD-Subcutaneous</a:t>
                      </a:r>
                      <a:endParaRPr lang="en-GB" sz="800" b="0" i="0" u="none" strike="noStrike">
                        <a:solidFill>
                          <a:srgbClr val="000000"/>
                        </a:solidFill>
                        <a:effectLst/>
                        <a:latin typeface="Helvetica" pitchFamily="2" charset="0"/>
                      </a:endParaRPr>
                    </a:p>
                  </a:txBody>
                  <a:tcPr marL="4313" marR="4313" marT="4313" marB="0" anchor="ctr"/>
                </a:tc>
                <a:tc>
                  <a:txBody>
                    <a:bodyPr/>
                    <a:lstStyle/>
                    <a:p>
                      <a:pPr algn="ctr" fontAlgn="ctr"/>
                      <a:r>
                        <a:rPr lang="en-GB" sz="800" u="none" strike="noStrike">
                          <a:effectLst/>
                        </a:rPr>
                        <a:t>1</a:t>
                      </a:r>
                      <a:endParaRPr lang="en-GB" sz="800" b="0" i="0" u="none" strike="noStrike">
                        <a:solidFill>
                          <a:srgbClr val="000000"/>
                        </a:solidFill>
                        <a:effectLst/>
                        <a:latin typeface="Calibri" panose="020F0502020204030204" pitchFamily="34" charset="0"/>
                      </a:endParaRPr>
                    </a:p>
                  </a:txBody>
                  <a:tcPr marL="4313" marR="4313" marT="4313" marB="0" anchor="ctr"/>
                </a:tc>
                <a:tc>
                  <a:txBody>
                    <a:bodyPr/>
                    <a:lstStyle/>
                    <a:p>
                      <a:pPr algn="ctr" fontAlgn="ctr"/>
                      <a:r>
                        <a:rPr lang="en-GB" sz="800" u="none" strike="noStrike">
                          <a:effectLst/>
                        </a:rPr>
                        <a:t>1</a:t>
                      </a:r>
                      <a:endParaRPr lang="en-GB" sz="800" b="0" i="0" u="none" strike="noStrike">
                        <a:solidFill>
                          <a:srgbClr val="000000"/>
                        </a:solidFill>
                        <a:effectLst/>
                        <a:latin typeface="Calibri" panose="020F0502020204030204" pitchFamily="34" charset="0"/>
                      </a:endParaRPr>
                    </a:p>
                  </a:txBody>
                  <a:tcPr marL="4313" marR="4313" marT="4313" marB="0" anchor="ctr"/>
                </a:tc>
                <a:tc>
                  <a:txBody>
                    <a:bodyPr/>
                    <a:lstStyle/>
                    <a:p>
                      <a:pPr algn="ctr" fontAlgn="ctr"/>
                      <a:r>
                        <a:rPr lang="en-GB" sz="800" u="none" strike="noStrike">
                          <a:effectLst/>
                        </a:rPr>
                        <a:t>0</a:t>
                      </a:r>
                      <a:endParaRPr lang="en-GB" sz="800" b="0" i="0" u="none" strike="noStrike">
                        <a:solidFill>
                          <a:srgbClr val="000000"/>
                        </a:solidFill>
                        <a:effectLst/>
                        <a:latin typeface="Calibri" panose="020F0502020204030204" pitchFamily="34" charset="0"/>
                      </a:endParaRPr>
                    </a:p>
                  </a:txBody>
                  <a:tcPr marL="4313" marR="4313" marT="4313" marB="0" anchor="ctr"/>
                </a:tc>
                <a:tc>
                  <a:txBody>
                    <a:bodyPr/>
                    <a:lstStyle/>
                    <a:p>
                      <a:pPr algn="ctr" fontAlgn="ctr"/>
                      <a:r>
                        <a:rPr lang="en-GB" sz="800" u="none" strike="noStrike">
                          <a:effectLst/>
                        </a:rPr>
                        <a:t>0</a:t>
                      </a:r>
                      <a:endParaRPr lang="en-GB" sz="800" b="0" i="0" u="none" strike="noStrike">
                        <a:solidFill>
                          <a:srgbClr val="000000"/>
                        </a:solidFill>
                        <a:effectLst/>
                        <a:latin typeface="Calibri" panose="020F0502020204030204" pitchFamily="34" charset="0"/>
                      </a:endParaRPr>
                    </a:p>
                  </a:txBody>
                  <a:tcPr marL="4313" marR="4313" marT="4313" marB="0" anchor="ctr"/>
                </a:tc>
                <a:tc>
                  <a:txBody>
                    <a:bodyPr/>
                    <a:lstStyle/>
                    <a:p>
                      <a:pPr algn="ctr" fontAlgn="ctr"/>
                      <a:r>
                        <a:rPr lang="en-GB" sz="800" u="none" strike="noStrike">
                          <a:effectLst/>
                        </a:rPr>
                        <a:t>0</a:t>
                      </a:r>
                      <a:endParaRPr lang="en-GB" sz="800" b="0" i="0" u="none" strike="noStrike">
                        <a:solidFill>
                          <a:srgbClr val="000000"/>
                        </a:solidFill>
                        <a:effectLst/>
                        <a:latin typeface="Calibri" panose="020F0502020204030204" pitchFamily="34" charset="0"/>
                      </a:endParaRPr>
                    </a:p>
                  </a:txBody>
                  <a:tcPr marL="4313" marR="4313" marT="4313" marB="0" anchor="ctr"/>
                </a:tc>
                <a:tc>
                  <a:txBody>
                    <a:bodyPr/>
                    <a:lstStyle/>
                    <a:p>
                      <a:pPr algn="ctr" fontAlgn="ctr"/>
                      <a:r>
                        <a:rPr lang="en-GB" sz="800" u="none" strike="noStrike">
                          <a:effectLst/>
                        </a:rPr>
                        <a:t>2</a:t>
                      </a:r>
                      <a:endParaRPr lang="en-GB" sz="800" b="0" i="0" u="none" strike="noStrike">
                        <a:solidFill>
                          <a:srgbClr val="000000"/>
                        </a:solidFill>
                        <a:effectLst/>
                        <a:latin typeface="Calibri" panose="020F0502020204030204" pitchFamily="34" charset="0"/>
                      </a:endParaRPr>
                    </a:p>
                  </a:txBody>
                  <a:tcPr marL="4313" marR="4313" marT="4313" marB="0" anchor="ctr"/>
                </a:tc>
                <a:extLst>
                  <a:ext uri="{0D108BD9-81ED-4DB2-BD59-A6C34878D82A}">
                    <a16:rowId xmlns:a16="http://schemas.microsoft.com/office/drawing/2014/main" val="821829672"/>
                  </a:ext>
                </a:extLst>
              </a:tr>
              <a:tr h="158903">
                <a:tc>
                  <a:txBody>
                    <a:bodyPr/>
                    <a:lstStyle/>
                    <a:p>
                      <a:pPr algn="l" fontAlgn="ctr"/>
                      <a:r>
                        <a:rPr lang="en-GB" sz="800" u="none" strike="noStrike">
                          <a:effectLst/>
                        </a:rPr>
                        <a:t>CRT-P</a:t>
                      </a:r>
                      <a:endParaRPr lang="en-GB" sz="800" b="0" i="0" u="none" strike="noStrike">
                        <a:solidFill>
                          <a:srgbClr val="000000"/>
                        </a:solidFill>
                        <a:effectLst/>
                        <a:latin typeface="Helvetica" pitchFamily="2" charset="0"/>
                      </a:endParaRPr>
                    </a:p>
                  </a:txBody>
                  <a:tcPr marL="4313" marR="4313" marT="4313" marB="0" anchor="ctr"/>
                </a:tc>
                <a:tc>
                  <a:txBody>
                    <a:bodyPr/>
                    <a:lstStyle/>
                    <a:p>
                      <a:pPr algn="ctr" fontAlgn="ctr"/>
                      <a:r>
                        <a:rPr lang="en-GB" sz="800" u="none" strike="noStrike">
                          <a:effectLst/>
                        </a:rPr>
                        <a:t>172</a:t>
                      </a:r>
                      <a:endParaRPr lang="en-GB" sz="800" b="0" i="0" u="none" strike="noStrike">
                        <a:solidFill>
                          <a:srgbClr val="000000"/>
                        </a:solidFill>
                        <a:effectLst/>
                        <a:latin typeface="Calibri" panose="020F0502020204030204" pitchFamily="34" charset="0"/>
                      </a:endParaRPr>
                    </a:p>
                  </a:txBody>
                  <a:tcPr marL="4313" marR="4313" marT="4313" marB="0" anchor="ctr"/>
                </a:tc>
                <a:tc>
                  <a:txBody>
                    <a:bodyPr/>
                    <a:lstStyle/>
                    <a:p>
                      <a:pPr algn="ctr" fontAlgn="ctr"/>
                      <a:r>
                        <a:rPr lang="en-GB" sz="800" u="none" strike="noStrike">
                          <a:effectLst/>
                        </a:rPr>
                        <a:t>30</a:t>
                      </a:r>
                      <a:endParaRPr lang="en-GB" sz="800" b="0" i="0" u="none" strike="noStrike">
                        <a:solidFill>
                          <a:srgbClr val="000000"/>
                        </a:solidFill>
                        <a:effectLst/>
                        <a:latin typeface="Calibri" panose="020F0502020204030204" pitchFamily="34" charset="0"/>
                      </a:endParaRPr>
                    </a:p>
                  </a:txBody>
                  <a:tcPr marL="4313" marR="4313" marT="4313" marB="0" anchor="ctr"/>
                </a:tc>
                <a:tc>
                  <a:txBody>
                    <a:bodyPr/>
                    <a:lstStyle/>
                    <a:p>
                      <a:pPr algn="ctr" fontAlgn="ctr"/>
                      <a:r>
                        <a:rPr lang="en-GB" sz="800" u="none" strike="noStrike">
                          <a:effectLst/>
                        </a:rPr>
                        <a:t>27</a:t>
                      </a:r>
                      <a:endParaRPr lang="en-GB" sz="800" b="0" i="0" u="none" strike="noStrike">
                        <a:solidFill>
                          <a:srgbClr val="000000"/>
                        </a:solidFill>
                        <a:effectLst/>
                        <a:latin typeface="Calibri" panose="020F0502020204030204" pitchFamily="34" charset="0"/>
                      </a:endParaRPr>
                    </a:p>
                  </a:txBody>
                  <a:tcPr marL="4313" marR="4313" marT="4313" marB="0" anchor="ctr"/>
                </a:tc>
                <a:tc>
                  <a:txBody>
                    <a:bodyPr/>
                    <a:lstStyle/>
                    <a:p>
                      <a:pPr algn="ctr" fontAlgn="ctr"/>
                      <a:r>
                        <a:rPr lang="en-GB" sz="800" u="none" strike="noStrike">
                          <a:effectLst/>
                        </a:rPr>
                        <a:t>13</a:t>
                      </a:r>
                      <a:endParaRPr lang="en-GB" sz="800" b="0" i="0" u="none" strike="noStrike">
                        <a:solidFill>
                          <a:srgbClr val="000000"/>
                        </a:solidFill>
                        <a:effectLst/>
                        <a:latin typeface="Calibri" panose="020F0502020204030204" pitchFamily="34" charset="0"/>
                      </a:endParaRPr>
                    </a:p>
                  </a:txBody>
                  <a:tcPr marL="4313" marR="4313" marT="4313" marB="0" anchor="ctr"/>
                </a:tc>
                <a:tc>
                  <a:txBody>
                    <a:bodyPr/>
                    <a:lstStyle/>
                    <a:p>
                      <a:pPr algn="ctr" fontAlgn="ctr"/>
                      <a:r>
                        <a:rPr lang="en-GB" sz="800" u="none" strike="noStrike">
                          <a:effectLst/>
                        </a:rPr>
                        <a:t>4</a:t>
                      </a:r>
                      <a:endParaRPr lang="en-GB" sz="800" b="0" i="0" u="none" strike="noStrike">
                        <a:solidFill>
                          <a:srgbClr val="000000"/>
                        </a:solidFill>
                        <a:effectLst/>
                        <a:latin typeface="Calibri" panose="020F0502020204030204" pitchFamily="34" charset="0"/>
                      </a:endParaRPr>
                    </a:p>
                  </a:txBody>
                  <a:tcPr marL="4313" marR="4313" marT="4313" marB="0" anchor="ctr"/>
                </a:tc>
                <a:tc>
                  <a:txBody>
                    <a:bodyPr/>
                    <a:lstStyle/>
                    <a:p>
                      <a:pPr algn="ctr" fontAlgn="ctr"/>
                      <a:r>
                        <a:rPr lang="en-GB" sz="800" u="none" strike="noStrike">
                          <a:effectLst/>
                        </a:rPr>
                        <a:t>246</a:t>
                      </a:r>
                      <a:endParaRPr lang="en-GB" sz="800" b="0" i="0" u="none" strike="noStrike">
                        <a:solidFill>
                          <a:srgbClr val="000000"/>
                        </a:solidFill>
                        <a:effectLst/>
                        <a:latin typeface="Calibri" panose="020F0502020204030204" pitchFamily="34" charset="0"/>
                      </a:endParaRPr>
                    </a:p>
                  </a:txBody>
                  <a:tcPr marL="4313" marR="4313" marT="4313" marB="0" anchor="ctr"/>
                </a:tc>
                <a:extLst>
                  <a:ext uri="{0D108BD9-81ED-4DB2-BD59-A6C34878D82A}">
                    <a16:rowId xmlns:a16="http://schemas.microsoft.com/office/drawing/2014/main" val="2068317113"/>
                  </a:ext>
                </a:extLst>
              </a:tr>
              <a:tr h="158903">
                <a:tc>
                  <a:txBody>
                    <a:bodyPr/>
                    <a:lstStyle/>
                    <a:p>
                      <a:pPr algn="l" fontAlgn="ctr"/>
                      <a:r>
                        <a:rPr lang="en-GB" sz="800" u="none" strike="noStrike">
                          <a:effectLst/>
                        </a:rPr>
                        <a:t>CRT-D</a:t>
                      </a:r>
                      <a:endParaRPr lang="en-GB" sz="800" b="0" i="0" u="none" strike="noStrike">
                        <a:solidFill>
                          <a:srgbClr val="000000"/>
                        </a:solidFill>
                        <a:effectLst/>
                        <a:latin typeface="Helvetica" pitchFamily="2" charset="0"/>
                      </a:endParaRPr>
                    </a:p>
                  </a:txBody>
                  <a:tcPr marL="4313" marR="4313" marT="4313" marB="0" anchor="ctr"/>
                </a:tc>
                <a:tc>
                  <a:txBody>
                    <a:bodyPr/>
                    <a:lstStyle/>
                    <a:p>
                      <a:pPr algn="ctr" fontAlgn="ctr"/>
                      <a:r>
                        <a:rPr lang="en-GB" sz="800" u="none" strike="noStrike">
                          <a:effectLst/>
                        </a:rPr>
                        <a:t>104</a:t>
                      </a:r>
                      <a:endParaRPr lang="en-GB" sz="800" b="0" i="0" u="none" strike="noStrike">
                        <a:solidFill>
                          <a:srgbClr val="000000"/>
                        </a:solidFill>
                        <a:effectLst/>
                        <a:latin typeface="Calibri" panose="020F0502020204030204" pitchFamily="34" charset="0"/>
                      </a:endParaRPr>
                    </a:p>
                  </a:txBody>
                  <a:tcPr marL="4313" marR="4313" marT="4313" marB="0" anchor="ctr"/>
                </a:tc>
                <a:tc>
                  <a:txBody>
                    <a:bodyPr/>
                    <a:lstStyle/>
                    <a:p>
                      <a:pPr algn="ctr" fontAlgn="ctr"/>
                      <a:r>
                        <a:rPr lang="en-GB" sz="800" u="none" strike="noStrike">
                          <a:effectLst/>
                        </a:rPr>
                        <a:t>37</a:t>
                      </a:r>
                      <a:endParaRPr lang="en-GB" sz="800" b="0" i="0" u="none" strike="noStrike">
                        <a:solidFill>
                          <a:srgbClr val="000000"/>
                        </a:solidFill>
                        <a:effectLst/>
                        <a:latin typeface="Calibri" panose="020F0502020204030204" pitchFamily="34" charset="0"/>
                      </a:endParaRPr>
                    </a:p>
                  </a:txBody>
                  <a:tcPr marL="4313" marR="4313" marT="4313" marB="0" anchor="ctr"/>
                </a:tc>
                <a:tc>
                  <a:txBody>
                    <a:bodyPr/>
                    <a:lstStyle/>
                    <a:p>
                      <a:pPr algn="ctr" fontAlgn="ctr"/>
                      <a:r>
                        <a:rPr lang="en-GB" sz="800" u="none" strike="noStrike">
                          <a:effectLst/>
                        </a:rPr>
                        <a:t>24</a:t>
                      </a:r>
                      <a:endParaRPr lang="en-GB" sz="800" b="0" i="0" u="none" strike="noStrike">
                        <a:solidFill>
                          <a:srgbClr val="000000"/>
                        </a:solidFill>
                        <a:effectLst/>
                        <a:latin typeface="Calibri" panose="020F0502020204030204" pitchFamily="34" charset="0"/>
                      </a:endParaRPr>
                    </a:p>
                  </a:txBody>
                  <a:tcPr marL="4313" marR="4313" marT="4313" marB="0" anchor="ctr"/>
                </a:tc>
                <a:tc>
                  <a:txBody>
                    <a:bodyPr/>
                    <a:lstStyle/>
                    <a:p>
                      <a:pPr algn="ctr" fontAlgn="ctr"/>
                      <a:r>
                        <a:rPr lang="en-GB" sz="800" u="none" strike="noStrike">
                          <a:effectLst/>
                        </a:rPr>
                        <a:t>15</a:t>
                      </a:r>
                      <a:endParaRPr lang="en-GB" sz="800" b="0" i="0" u="none" strike="noStrike">
                        <a:solidFill>
                          <a:srgbClr val="000000"/>
                        </a:solidFill>
                        <a:effectLst/>
                        <a:latin typeface="Calibri" panose="020F0502020204030204" pitchFamily="34" charset="0"/>
                      </a:endParaRPr>
                    </a:p>
                  </a:txBody>
                  <a:tcPr marL="4313" marR="4313" marT="4313" marB="0" anchor="ctr"/>
                </a:tc>
                <a:tc>
                  <a:txBody>
                    <a:bodyPr/>
                    <a:lstStyle/>
                    <a:p>
                      <a:pPr algn="ctr" fontAlgn="ctr"/>
                      <a:r>
                        <a:rPr lang="en-GB" sz="800" u="none" strike="noStrike">
                          <a:effectLst/>
                        </a:rPr>
                        <a:t>6</a:t>
                      </a:r>
                      <a:endParaRPr lang="en-GB" sz="800" b="0" i="0" u="none" strike="noStrike">
                        <a:solidFill>
                          <a:srgbClr val="000000"/>
                        </a:solidFill>
                        <a:effectLst/>
                        <a:latin typeface="Calibri" panose="020F0502020204030204" pitchFamily="34" charset="0"/>
                      </a:endParaRPr>
                    </a:p>
                  </a:txBody>
                  <a:tcPr marL="4313" marR="4313" marT="4313" marB="0" anchor="ctr"/>
                </a:tc>
                <a:tc>
                  <a:txBody>
                    <a:bodyPr/>
                    <a:lstStyle/>
                    <a:p>
                      <a:pPr algn="ctr" fontAlgn="ctr"/>
                      <a:r>
                        <a:rPr lang="en-GB" sz="800" u="none" strike="noStrike">
                          <a:effectLst/>
                        </a:rPr>
                        <a:t>186</a:t>
                      </a:r>
                      <a:endParaRPr lang="en-GB" sz="800" b="0" i="0" u="none" strike="noStrike">
                        <a:solidFill>
                          <a:srgbClr val="000000"/>
                        </a:solidFill>
                        <a:effectLst/>
                        <a:latin typeface="Calibri" panose="020F0502020204030204" pitchFamily="34" charset="0"/>
                      </a:endParaRPr>
                    </a:p>
                  </a:txBody>
                  <a:tcPr marL="4313" marR="4313" marT="4313" marB="0" anchor="ctr"/>
                </a:tc>
                <a:extLst>
                  <a:ext uri="{0D108BD9-81ED-4DB2-BD59-A6C34878D82A}">
                    <a16:rowId xmlns:a16="http://schemas.microsoft.com/office/drawing/2014/main" val="2242852720"/>
                  </a:ext>
                </a:extLst>
              </a:tr>
              <a:tr h="158903">
                <a:tc>
                  <a:txBody>
                    <a:bodyPr/>
                    <a:lstStyle/>
                    <a:p>
                      <a:pPr algn="l" fontAlgn="ctr"/>
                      <a:r>
                        <a:rPr lang="en-GB" sz="800" u="none" strike="noStrike">
                          <a:effectLst/>
                        </a:rPr>
                        <a:t>Other/blank</a:t>
                      </a:r>
                      <a:endParaRPr lang="en-GB" sz="800" b="0" i="0" u="none" strike="noStrike">
                        <a:solidFill>
                          <a:srgbClr val="000000"/>
                        </a:solidFill>
                        <a:effectLst/>
                        <a:latin typeface="Helvetica" pitchFamily="2" charset="0"/>
                      </a:endParaRPr>
                    </a:p>
                  </a:txBody>
                  <a:tcPr marL="4313" marR="4313" marT="4313" marB="0" anchor="ctr"/>
                </a:tc>
                <a:tc>
                  <a:txBody>
                    <a:bodyPr/>
                    <a:lstStyle/>
                    <a:p>
                      <a:pPr algn="ctr" fontAlgn="ctr"/>
                      <a:r>
                        <a:rPr lang="en-GB" sz="800" u="none" strike="noStrike">
                          <a:effectLst/>
                        </a:rPr>
                        <a:t>180</a:t>
                      </a:r>
                      <a:endParaRPr lang="en-GB" sz="800" b="0" i="0" u="none" strike="noStrike">
                        <a:solidFill>
                          <a:srgbClr val="000000"/>
                        </a:solidFill>
                        <a:effectLst/>
                        <a:latin typeface="Calibri" panose="020F0502020204030204" pitchFamily="34" charset="0"/>
                      </a:endParaRPr>
                    </a:p>
                  </a:txBody>
                  <a:tcPr marL="4313" marR="4313" marT="4313" marB="0" anchor="ctr"/>
                </a:tc>
                <a:tc>
                  <a:txBody>
                    <a:bodyPr/>
                    <a:lstStyle/>
                    <a:p>
                      <a:pPr algn="ctr" fontAlgn="ctr"/>
                      <a:r>
                        <a:rPr lang="en-GB" sz="800" u="none" strike="noStrike">
                          <a:effectLst/>
                        </a:rPr>
                        <a:t>35</a:t>
                      </a:r>
                      <a:endParaRPr lang="en-GB" sz="800" b="0" i="0" u="none" strike="noStrike">
                        <a:solidFill>
                          <a:srgbClr val="000000"/>
                        </a:solidFill>
                        <a:effectLst/>
                        <a:latin typeface="Calibri" panose="020F0502020204030204" pitchFamily="34" charset="0"/>
                      </a:endParaRPr>
                    </a:p>
                  </a:txBody>
                  <a:tcPr marL="4313" marR="4313" marT="4313" marB="0" anchor="ctr"/>
                </a:tc>
                <a:tc>
                  <a:txBody>
                    <a:bodyPr/>
                    <a:lstStyle/>
                    <a:p>
                      <a:pPr algn="ctr" fontAlgn="ctr"/>
                      <a:r>
                        <a:rPr lang="en-GB" sz="800" u="none" strike="noStrike">
                          <a:effectLst/>
                        </a:rPr>
                        <a:t>2</a:t>
                      </a:r>
                      <a:endParaRPr lang="en-GB" sz="800" b="0" i="0" u="none" strike="noStrike">
                        <a:solidFill>
                          <a:srgbClr val="000000"/>
                        </a:solidFill>
                        <a:effectLst/>
                        <a:latin typeface="Calibri" panose="020F0502020204030204" pitchFamily="34" charset="0"/>
                      </a:endParaRPr>
                    </a:p>
                  </a:txBody>
                  <a:tcPr marL="4313" marR="4313" marT="4313" marB="0" anchor="ctr"/>
                </a:tc>
                <a:tc>
                  <a:txBody>
                    <a:bodyPr/>
                    <a:lstStyle/>
                    <a:p>
                      <a:pPr algn="ctr" fontAlgn="ctr"/>
                      <a:r>
                        <a:rPr lang="en-GB" sz="800" u="none" strike="noStrike">
                          <a:effectLst/>
                        </a:rPr>
                        <a:t>37</a:t>
                      </a:r>
                      <a:endParaRPr lang="en-GB" sz="800" b="0" i="0" u="none" strike="noStrike">
                        <a:solidFill>
                          <a:srgbClr val="000000"/>
                        </a:solidFill>
                        <a:effectLst/>
                        <a:latin typeface="Calibri" panose="020F0502020204030204" pitchFamily="34" charset="0"/>
                      </a:endParaRPr>
                    </a:p>
                  </a:txBody>
                  <a:tcPr marL="4313" marR="4313" marT="4313" marB="0" anchor="ctr"/>
                </a:tc>
                <a:tc>
                  <a:txBody>
                    <a:bodyPr/>
                    <a:lstStyle/>
                    <a:p>
                      <a:pPr algn="ctr" fontAlgn="ctr"/>
                      <a:r>
                        <a:rPr lang="en-GB" sz="800" u="none" strike="noStrike">
                          <a:effectLst/>
                        </a:rPr>
                        <a:t>140</a:t>
                      </a:r>
                      <a:endParaRPr lang="en-GB" sz="800" b="0" i="0" u="none" strike="noStrike">
                        <a:solidFill>
                          <a:srgbClr val="000000"/>
                        </a:solidFill>
                        <a:effectLst/>
                        <a:latin typeface="Calibri" panose="020F0502020204030204" pitchFamily="34" charset="0"/>
                      </a:endParaRPr>
                    </a:p>
                  </a:txBody>
                  <a:tcPr marL="4313" marR="4313" marT="4313" marB="0" anchor="ctr"/>
                </a:tc>
                <a:tc>
                  <a:txBody>
                    <a:bodyPr/>
                    <a:lstStyle/>
                    <a:p>
                      <a:pPr algn="ctr" fontAlgn="ctr"/>
                      <a:r>
                        <a:rPr lang="en-GB" sz="800" u="none" strike="noStrike">
                          <a:effectLst/>
                        </a:rPr>
                        <a:t>395</a:t>
                      </a:r>
                      <a:endParaRPr lang="en-GB" sz="800" b="0" i="0" u="none" strike="noStrike">
                        <a:solidFill>
                          <a:srgbClr val="000000"/>
                        </a:solidFill>
                        <a:effectLst/>
                        <a:latin typeface="Calibri" panose="020F0502020204030204" pitchFamily="34" charset="0"/>
                      </a:endParaRPr>
                    </a:p>
                  </a:txBody>
                  <a:tcPr marL="4313" marR="4313" marT="4313" marB="0" anchor="ctr"/>
                </a:tc>
                <a:extLst>
                  <a:ext uri="{0D108BD9-81ED-4DB2-BD59-A6C34878D82A}">
                    <a16:rowId xmlns:a16="http://schemas.microsoft.com/office/drawing/2014/main" val="1335147486"/>
                  </a:ext>
                </a:extLst>
              </a:tr>
              <a:tr h="158903">
                <a:tc>
                  <a:txBody>
                    <a:bodyPr/>
                    <a:lstStyle/>
                    <a:p>
                      <a:pPr algn="l" fontAlgn="ctr"/>
                      <a:r>
                        <a:rPr lang="en-GB" sz="800" u="none" strike="noStrike">
                          <a:effectLst/>
                        </a:rPr>
                        <a:t>ILR</a:t>
                      </a:r>
                      <a:endParaRPr lang="en-GB" sz="800" b="0" i="0" u="none" strike="noStrike">
                        <a:solidFill>
                          <a:srgbClr val="000000"/>
                        </a:solidFill>
                        <a:effectLst/>
                        <a:latin typeface="Helvetica" pitchFamily="2" charset="0"/>
                      </a:endParaRPr>
                    </a:p>
                  </a:txBody>
                  <a:tcPr marL="4313" marR="4313" marT="4313" marB="0" anchor="ctr"/>
                </a:tc>
                <a:tc>
                  <a:txBody>
                    <a:bodyPr/>
                    <a:lstStyle/>
                    <a:p>
                      <a:pPr algn="ctr" fontAlgn="ctr"/>
                      <a:r>
                        <a:rPr lang="en-GB" sz="800" u="none" strike="noStrike">
                          <a:effectLst/>
                        </a:rPr>
                        <a:t>-</a:t>
                      </a:r>
                      <a:endParaRPr lang="en-GB" sz="800" b="0" i="0" u="none" strike="noStrike">
                        <a:solidFill>
                          <a:srgbClr val="000000"/>
                        </a:solidFill>
                        <a:effectLst/>
                        <a:latin typeface="Calibri" panose="020F0502020204030204" pitchFamily="34" charset="0"/>
                      </a:endParaRPr>
                    </a:p>
                  </a:txBody>
                  <a:tcPr marL="4313" marR="4313" marT="4313" marB="0" anchor="ctr"/>
                </a:tc>
                <a:tc>
                  <a:txBody>
                    <a:bodyPr/>
                    <a:lstStyle/>
                    <a:p>
                      <a:pPr algn="ctr" fontAlgn="ctr"/>
                      <a:r>
                        <a:rPr lang="en-GB" sz="800" u="none" strike="noStrike">
                          <a:effectLst/>
                        </a:rPr>
                        <a:t>-</a:t>
                      </a:r>
                      <a:endParaRPr lang="en-GB" sz="800" b="0" i="0" u="none" strike="noStrike">
                        <a:solidFill>
                          <a:srgbClr val="000000"/>
                        </a:solidFill>
                        <a:effectLst/>
                        <a:latin typeface="Calibri" panose="020F0502020204030204" pitchFamily="34" charset="0"/>
                      </a:endParaRPr>
                    </a:p>
                  </a:txBody>
                  <a:tcPr marL="4313" marR="4313" marT="4313" marB="0" anchor="ctr"/>
                </a:tc>
                <a:tc>
                  <a:txBody>
                    <a:bodyPr/>
                    <a:lstStyle/>
                    <a:p>
                      <a:pPr algn="ctr" fontAlgn="ctr"/>
                      <a:r>
                        <a:rPr lang="en-GB" sz="800" u="none" strike="noStrike">
                          <a:effectLst/>
                        </a:rPr>
                        <a:t>-</a:t>
                      </a:r>
                      <a:endParaRPr lang="en-GB" sz="800" b="0" i="0" u="none" strike="noStrike">
                        <a:solidFill>
                          <a:srgbClr val="000000"/>
                        </a:solidFill>
                        <a:effectLst/>
                        <a:latin typeface="Calibri" panose="020F0502020204030204" pitchFamily="34" charset="0"/>
                      </a:endParaRPr>
                    </a:p>
                  </a:txBody>
                  <a:tcPr marL="4313" marR="4313" marT="4313" marB="0" anchor="ctr"/>
                </a:tc>
                <a:tc>
                  <a:txBody>
                    <a:bodyPr/>
                    <a:lstStyle/>
                    <a:p>
                      <a:pPr algn="ctr" fontAlgn="ctr"/>
                      <a:r>
                        <a:rPr lang="en-GB" sz="800" u="none" strike="noStrike">
                          <a:effectLst/>
                        </a:rPr>
                        <a:t>-</a:t>
                      </a:r>
                      <a:endParaRPr lang="en-GB" sz="800" b="0" i="0" u="none" strike="noStrike">
                        <a:solidFill>
                          <a:srgbClr val="000000"/>
                        </a:solidFill>
                        <a:effectLst/>
                        <a:latin typeface="Calibri" panose="020F0502020204030204" pitchFamily="34" charset="0"/>
                      </a:endParaRPr>
                    </a:p>
                  </a:txBody>
                  <a:tcPr marL="4313" marR="4313" marT="4313" marB="0" anchor="ctr"/>
                </a:tc>
                <a:tc>
                  <a:txBody>
                    <a:bodyPr/>
                    <a:lstStyle/>
                    <a:p>
                      <a:pPr algn="ctr" fontAlgn="ctr"/>
                      <a:r>
                        <a:rPr lang="en-GB" sz="800" u="none" strike="noStrike">
                          <a:effectLst/>
                        </a:rPr>
                        <a:t>-</a:t>
                      </a:r>
                      <a:endParaRPr lang="en-GB" sz="800" b="0" i="0" u="none" strike="noStrike">
                        <a:solidFill>
                          <a:srgbClr val="000000"/>
                        </a:solidFill>
                        <a:effectLst/>
                        <a:latin typeface="Calibri" panose="020F0502020204030204" pitchFamily="34" charset="0"/>
                      </a:endParaRPr>
                    </a:p>
                  </a:txBody>
                  <a:tcPr marL="4313" marR="4313" marT="4313" marB="0" anchor="ctr"/>
                </a:tc>
                <a:tc>
                  <a:txBody>
                    <a:bodyPr/>
                    <a:lstStyle/>
                    <a:p>
                      <a:pPr algn="ctr" fontAlgn="ctr"/>
                      <a:r>
                        <a:rPr lang="en-GB" sz="800" u="none" strike="noStrike">
                          <a:effectLst/>
                        </a:rPr>
                        <a:t>202</a:t>
                      </a:r>
                      <a:endParaRPr lang="en-GB" sz="800" b="0" i="0" u="none" strike="noStrike">
                        <a:solidFill>
                          <a:srgbClr val="000000"/>
                        </a:solidFill>
                        <a:effectLst/>
                        <a:latin typeface="Calibri" panose="020F0502020204030204" pitchFamily="34" charset="0"/>
                      </a:endParaRPr>
                    </a:p>
                  </a:txBody>
                  <a:tcPr marL="4313" marR="4313" marT="4313" marB="0" anchor="ctr"/>
                </a:tc>
                <a:extLst>
                  <a:ext uri="{0D108BD9-81ED-4DB2-BD59-A6C34878D82A}">
                    <a16:rowId xmlns:a16="http://schemas.microsoft.com/office/drawing/2014/main" val="1199874436"/>
                  </a:ext>
                </a:extLst>
              </a:tr>
              <a:tr h="120671">
                <a:tc>
                  <a:txBody>
                    <a:bodyPr/>
                    <a:lstStyle/>
                    <a:p>
                      <a:pPr algn="l" fontAlgn="ctr"/>
                      <a:endParaRPr lang="en-GB" sz="800" b="0" i="0" u="none" strike="noStrike">
                        <a:solidFill>
                          <a:srgbClr val="000000"/>
                        </a:solidFill>
                        <a:effectLst/>
                        <a:latin typeface="Helvetica" pitchFamily="2" charset="0"/>
                      </a:endParaRPr>
                    </a:p>
                  </a:txBody>
                  <a:tcPr marL="4313" marR="4313" marT="4313" marB="0" anchor="ctr"/>
                </a:tc>
                <a:tc>
                  <a:txBody>
                    <a:bodyPr/>
                    <a:lstStyle/>
                    <a:p>
                      <a:pPr algn="ctr" fontAlgn="ctr"/>
                      <a:endParaRPr lang="en-GB" sz="800" b="0" i="0" u="none" strike="noStrike">
                        <a:solidFill>
                          <a:srgbClr val="000000"/>
                        </a:solidFill>
                        <a:effectLst/>
                        <a:latin typeface="Calibri" panose="020F0502020204030204" pitchFamily="34" charset="0"/>
                      </a:endParaRPr>
                    </a:p>
                  </a:txBody>
                  <a:tcPr marL="4313" marR="4313" marT="4313" marB="0" anchor="ctr"/>
                </a:tc>
                <a:tc>
                  <a:txBody>
                    <a:bodyPr/>
                    <a:lstStyle/>
                    <a:p>
                      <a:pPr algn="ctr" fontAlgn="ctr"/>
                      <a:endParaRPr lang="en-GB" sz="800" b="0" i="0" u="none" strike="noStrike">
                        <a:solidFill>
                          <a:srgbClr val="000000"/>
                        </a:solidFill>
                        <a:effectLst/>
                        <a:latin typeface="Calibri" panose="020F0502020204030204" pitchFamily="34" charset="0"/>
                      </a:endParaRPr>
                    </a:p>
                  </a:txBody>
                  <a:tcPr marL="4313" marR="4313" marT="4313" marB="0" anchor="ctr"/>
                </a:tc>
                <a:tc>
                  <a:txBody>
                    <a:bodyPr/>
                    <a:lstStyle/>
                    <a:p>
                      <a:pPr algn="ctr" fontAlgn="ctr"/>
                      <a:endParaRPr lang="en-GB" sz="800" b="0" i="0" u="none" strike="noStrike">
                        <a:solidFill>
                          <a:srgbClr val="000000"/>
                        </a:solidFill>
                        <a:effectLst/>
                        <a:latin typeface="Calibri" panose="020F0502020204030204" pitchFamily="34" charset="0"/>
                      </a:endParaRPr>
                    </a:p>
                  </a:txBody>
                  <a:tcPr marL="4313" marR="4313" marT="4313" marB="0" anchor="ctr"/>
                </a:tc>
                <a:tc>
                  <a:txBody>
                    <a:bodyPr/>
                    <a:lstStyle/>
                    <a:p>
                      <a:pPr algn="ctr" fontAlgn="ctr"/>
                      <a:endParaRPr lang="en-GB" sz="800" b="0" i="0" u="none" strike="noStrike">
                        <a:solidFill>
                          <a:srgbClr val="000000"/>
                        </a:solidFill>
                        <a:effectLst/>
                        <a:latin typeface="Calibri" panose="020F0502020204030204" pitchFamily="34" charset="0"/>
                      </a:endParaRPr>
                    </a:p>
                  </a:txBody>
                  <a:tcPr marL="4313" marR="4313" marT="4313" marB="0" anchor="ctr"/>
                </a:tc>
                <a:tc>
                  <a:txBody>
                    <a:bodyPr/>
                    <a:lstStyle/>
                    <a:p>
                      <a:pPr algn="ctr" fontAlgn="ctr"/>
                      <a:endParaRPr lang="en-GB" sz="800" b="0" i="0" u="none" strike="noStrike">
                        <a:solidFill>
                          <a:srgbClr val="000000"/>
                        </a:solidFill>
                        <a:effectLst/>
                        <a:latin typeface="Calibri" panose="020F0502020204030204" pitchFamily="34" charset="0"/>
                      </a:endParaRPr>
                    </a:p>
                  </a:txBody>
                  <a:tcPr marL="4313" marR="4313" marT="4313" marB="0" anchor="ctr"/>
                </a:tc>
                <a:tc>
                  <a:txBody>
                    <a:bodyPr/>
                    <a:lstStyle/>
                    <a:p>
                      <a:pPr algn="ctr" fontAlgn="ctr"/>
                      <a:endParaRPr lang="en-GB" sz="800" b="0" i="0" u="none" strike="noStrike">
                        <a:solidFill>
                          <a:srgbClr val="000000"/>
                        </a:solidFill>
                        <a:effectLst/>
                        <a:latin typeface="Calibri" panose="020F0502020204030204" pitchFamily="34" charset="0"/>
                      </a:endParaRPr>
                    </a:p>
                  </a:txBody>
                  <a:tcPr marL="4313" marR="4313" marT="4313" marB="0" anchor="ctr"/>
                </a:tc>
                <a:extLst>
                  <a:ext uri="{0D108BD9-81ED-4DB2-BD59-A6C34878D82A}">
                    <a16:rowId xmlns:a16="http://schemas.microsoft.com/office/drawing/2014/main" val="3787457872"/>
                  </a:ext>
                </a:extLst>
              </a:tr>
              <a:tr h="158903">
                <a:tc>
                  <a:txBody>
                    <a:bodyPr/>
                    <a:lstStyle/>
                    <a:p>
                      <a:pPr algn="l" fontAlgn="ctr"/>
                      <a:r>
                        <a:rPr lang="en-GB" sz="800" u="none" strike="noStrike">
                          <a:effectLst/>
                        </a:rPr>
                        <a:t>England and Wales</a:t>
                      </a:r>
                      <a:endParaRPr lang="en-GB" sz="800" b="0" i="0" u="none" strike="noStrike">
                        <a:solidFill>
                          <a:srgbClr val="000000"/>
                        </a:solidFill>
                        <a:effectLst/>
                        <a:latin typeface="Helvetica" pitchFamily="2" charset="0"/>
                      </a:endParaRPr>
                    </a:p>
                  </a:txBody>
                  <a:tcPr marL="4313" marR="4313" marT="4313" marB="0" anchor="ctr"/>
                </a:tc>
                <a:tc>
                  <a:txBody>
                    <a:bodyPr/>
                    <a:lstStyle/>
                    <a:p>
                      <a:pPr algn="ctr" fontAlgn="ctr"/>
                      <a:endParaRPr lang="en-GB" sz="800" b="0" i="0" u="none" strike="noStrike">
                        <a:solidFill>
                          <a:srgbClr val="000000"/>
                        </a:solidFill>
                        <a:effectLst/>
                        <a:latin typeface="Calibri" panose="020F0502020204030204" pitchFamily="34" charset="0"/>
                      </a:endParaRPr>
                    </a:p>
                  </a:txBody>
                  <a:tcPr marL="4313" marR="4313" marT="4313" marB="0" anchor="ctr"/>
                </a:tc>
                <a:tc>
                  <a:txBody>
                    <a:bodyPr/>
                    <a:lstStyle/>
                    <a:p>
                      <a:pPr algn="ctr" fontAlgn="ctr"/>
                      <a:endParaRPr lang="en-GB" sz="800" b="0" i="0" u="none" strike="noStrike">
                        <a:solidFill>
                          <a:srgbClr val="000000"/>
                        </a:solidFill>
                        <a:effectLst/>
                        <a:latin typeface="Calibri" panose="020F0502020204030204" pitchFamily="34" charset="0"/>
                      </a:endParaRPr>
                    </a:p>
                  </a:txBody>
                  <a:tcPr marL="4313" marR="4313" marT="4313" marB="0" anchor="ctr"/>
                </a:tc>
                <a:tc>
                  <a:txBody>
                    <a:bodyPr/>
                    <a:lstStyle/>
                    <a:p>
                      <a:pPr algn="ctr" fontAlgn="ctr"/>
                      <a:endParaRPr lang="en-GB" sz="800" b="0" i="0" u="none" strike="noStrike">
                        <a:solidFill>
                          <a:srgbClr val="000000"/>
                        </a:solidFill>
                        <a:effectLst/>
                        <a:latin typeface="Calibri" panose="020F0502020204030204" pitchFamily="34" charset="0"/>
                      </a:endParaRPr>
                    </a:p>
                  </a:txBody>
                  <a:tcPr marL="4313" marR="4313" marT="4313" marB="0" anchor="ctr"/>
                </a:tc>
                <a:tc>
                  <a:txBody>
                    <a:bodyPr/>
                    <a:lstStyle/>
                    <a:p>
                      <a:pPr algn="ctr" fontAlgn="ctr"/>
                      <a:endParaRPr lang="en-GB" sz="800" b="0" i="0" u="none" strike="noStrike">
                        <a:solidFill>
                          <a:srgbClr val="000000"/>
                        </a:solidFill>
                        <a:effectLst/>
                        <a:latin typeface="Calibri" panose="020F0502020204030204" pitchFamily="34" charset="0"/>
                      </a:endParaRPr>
                    </a:p>
                  </a:txBody>
                  <a:tcPr marL="4313" marR="4313" marT="4313" marB="0" anchor="ctr"/>
                </a:tc>
                <a:tc>
                  <a:txBody>
                    <a:bodyPr/>
                    <a:lstStyle/>
                    <a:p>
                      <a:pPr algn="ctr" fontAlgn="ctr"/>
                      <a:endParaRPr lang="en-GB" sz="800" b="0" i="0" u="none" strike="noStrike">
                        <a:solidFill>
                          <a:srgbClr val="000000"/>
                        </a:solidFill>
                        <a:effectLst/>
                        <a:latin typeface="Calibri" panose="020F0502020204030204" pitchFamily="34" charset="0"/>
                      </a:endParaRPr>
                    </a:p>
                  </a:txBody>
                  <a:tcPr marL="4313" marR="4313" marT="4313" marB="0" anchor="ctr"/>
                </a:tc>
                <a:tc>
                  <a:txBody>
                    <a:bodyPr/>
                    <a:lstStyle/>
                    <a:p>
                      <a:pPr algn="ctr" fontAlgn="ctr"/>
                      <a:endParaRPr lang="en-GB" sz="800" b="0" i="0" u="none" strike="noStrike">
                        <a:solidFill>
                          <a:srgbClr val="000000"/>
                        </a:solidFill>
                        <a:effectLst/>
                        <a:latin typeface="Calibri" panose="020F0502020204030204" pitchFamily="34" charset="0"/>
                      </a:endParaRPr>
                    </a:p>
                  </a:txBody>
                  <a:tcPr marL="4313" marR="4313" marT="4313" marB="0" anchor="ctr"/>
                </a:tc>
                <a:extLst>
                  <a:ext uri="{0D108BD9-81ED-4DB2-BD59-A6C34878D82A}">
                    <a16:rowId xmlns:a16="http://schemas.microsoft.com/office/drawing/2014/main" val="3635295482"/>
                  </a:ext>
                </a:extLst>
              </a:tr>
              <a:tr h="158903">
                <a:tc>
                  <a:txBody>
                    <a:bodyPr/>
                    <a:lstStyle/>
                    <a:p>
                      <a:pPr algn="l" fontAlgn="ctr"/>
                      <a:endParaRPr lang="en-GB" sz="800" b="0" i="0" u="none" strike="noStrike">
                        <a:solidFill>
                          <a:srgbClr val="000000"/>
                        </a:solidFill>
                        <a:effectLst/>
                        <a:latin typeface="Helvetica" pitchFamily="2" charset="0"/>
                      </a:endParaRPr>
                    </a:p>
                  </a:txBody>
                  <a:tcPr marL="4313" marR="4313" marT="4313" marB="0" anchor="ctr"/>
                </a:tc>
                <a:tc>
                  <a:txBody>
                    <a:bodyPr/>
                    <a:lstStyle/>
                    <a:p>
                      <a:pPr algn="ctr" fontAlgn="ctr"/>
                      <a:r>
                        <a:rPr lang="en-GB" sz="800" u="none" strike="noStrike">
                          <a:effectLst/>
                        </a:rPr>
                        <a:t>First Implant</a:t>
                      </a:r>
                      <a:endParaRPr lang="en-GB" sz="800" b="0" i="0" u="none" strike="noStrike">
                        <a:solidFill>
                          <a:srgbClr val="000000"/>
                        </a:solidFill>
                        <a:effectLst/>
                        <a:latin typeface="Calibri" panose="020F0502020204030204" pitchFamily="34" charset="0"/>
                      </a:endParaRPr>
                    </a:p>
                  </a:txBody>
                  <a:tcPr marL="4313" marR="4313" marT="4313" marB="0" anchor="ctr"/>
                </a:tc>
                <a:tc>
                  <a:txBody>
                    <a:bodyPr/>
                    <a:lstStyle/>
                    <a:p>
                      <a:pPr algn="ctr" fontAlgn="ctr"/>
                      <a:r>
                        <a:rPr lang="en-GB" sz="800" u="none" strike="noStrike">
                          <a:effectLst/>
                        </a:rPr>
                        <a:t>Generator Change</a:t>
                      </a:r>
                      <a:endParaRPr lang="en-GB" sz="800" b="0" i="0" u="none" strike="noStrike">
                        <a:solidFill>
                          <a:srgbClr val="000000"/>
                        </a:solidFill>
                        <a:effectLst/>
                        <a:latin typeface="Calibri" panose="020F0502020204030204" pitchFamily="34" charset="0"/>
                      </a:endParaRPr>
                    </a:p>
                  </a:txBody>
                  <a:tcPr marL="4313" marR="4313" marT="4313" marB="0" anchor="ctr"/>
                </a:tc>
                <a:tc>
                  <a:txBody>
                    <a:bodyPr/>
                    <a:lstStyle/>
                    <a:p>
                      <a:pPr algn="ctr" fontAlgn="ctr"/>
                      <a:r>
                        <a:rPr lang="en-GB" sz="800" u="none" strike="noStrike">
                          <a:effectLst/>
                        </a:rPr>
                        <a:t>Upgrade</a:t>
                      </a:r>
                      <a:endParaRPr lang="en-GB" sz="800" b="0" i="0" u="none" strike="noStrike">
                        <a:solidFill>
                          <a:srgbClr val="000000"/>
                        </a:solidFill>
                        <a:effectLst/>
                        <a:latin typeface="Calibri" panose="020F0502020204030204" pitchFamily="34" charset="0"/>
                      </a:endParaRPr>
                    </a:p>
                  </a:txBody>
                  <a:tcPr marL="4313" marR="4313" marT="4313" marB="0" anchor="ctr"/>
                </a:tc>
                <a:tc>
                  <a:txBody>
                    <a:bodyPr/>
                    <a:lstStyle/>
                    <a:p>
                      <a:pPr algn="ctr" fontAlgn="ctr"/>
                      <a:r>
                        <a:rPr lang="en-GB" sz="800" u="none" strike="noStrike">
                          <a:effectLst/>
                        </a:rPr>
                        <a:t>Other</a:t>
                      </a:r>
                      <a:endParaRPr lang="en-GB" sz="800" b="0" i="0" u="none" strike="noStrike">
                        <a:solidFill>
                          <a:srgbClr val="000000"/>
                        </a:solidFill>
                        <a:effectLst/>
                        <a:latin typeface="Calibri" panose="020F0502020204030204" pitchFamily="34" charset="0"/>
                      </a:endParaRPr>
                    </a:p>
                  </a:txBody>
                  <a:tcPr marL="4313" marR="4313" marT="4313" marB="0" anchor="ctr"/>
                </a:tc>
                <a:tc>
                  <a:txBody>
                    <a:bodyPr/>
                    <a:lstStyle/>
                    <a:p>
                      <a:pPr algn="ctr" fontAlgn="ctr"/>
                      <a:r>
                        <a:rPr lang="en-GB" sz="800" u="none" strike="noStrike">
                          <a:effectLst/>
                        </a:rPr>
                        <a:t>Undefined</a:t>
                      </a:r>
                      <a:endParaRPr lang="en-GB" sz="800" b="0" i="0" u="none" strike="noStrike">
                        <a:solidFill>
                          <a:srgbClr val="000000"/>
                        </a:solidFill>
                        <a:effectLst/>
                        <a:latin typeface="Calibri" panose="020F0502020204030204" pitchFamily="34" charset="0"/>
                      </a:endParaRPr>
                    </a:p>
                  </a:txBody>
                  <a:tcPr marL="4313" marR="4313" marT="4313" marB="0" anchor="ctr"/>
                </a:tc>
                <a:tc>
                  <a:txBody>
                    <a:bodyPr/>
                    <a:lstStyle/>
                    <a:p>
                      <a:pPr algn="ctr" fontAlgn="ctr"/>
                      <a:r>
                        <a:rPr lang="en-GB" sz="800" u="none" strike="noStrike">
                          <a:effectLst/>
                        </a:rPr>
                        <a:t>Total</a:t>
                      </a:r>
                      <a:endParaRPr lang="en-GB" sz="800" b="0" i="0" u="none" strike="noStrike">
                        <a:solidFill>
                          <a:srgbClr val="000000"/>
                        </a:solidFill>
                        <a:effectLst/>
                        <a:latin typeface="Calibri" panose="020F0502020204030204" pitchFamily="34" charset="0"/>
                      </a:endParaRPr>
                    </a:p>
                  </a:txBody>
                  <a:tcPr marL="4313" marR="4313" marT="4313" marB="0" anchor="ctr"/>
                </a:tc>
                <a:extLst>
                  <a:ext uri="{0D108BD9-81ED-4DB2-BD59-A6C34878D82A}">
                    <a16:rowId xmlns:a16="http://schemas.microsoft.com/office/drawing/2014/main" val="1601156434"/>
                  </a:ext>
                </a:extLst>
              </a:tr>
              <a:tr h="158903">
                <a:tc>
                  <a:txBody>
                    <a:bodyPr/>
                    <a:lstStyle/>
                    <a:p>
                      <a:pPr algn="l" fontAlgn="ctr"/>
                      <a:r>
                        <a:rPr lang="en-GB" sz="800" u="none" strike="noStrike">
                          <a:effectLst/>
                        </a:rPr>
                        <a:t>PPM (total)</a:t>
                      </a:r>
                      <a:endParaRPr lang="en-GB" sz="800" b="0" i="0" u="none" strike="noStrike">
                        <a:solidFill>
                          <a:srgbClr val="000000"/>
                        </a:solidFill>
                        <a:effectLst/>
                        <a:latin typeface="Helvetica" pitchFamily="2" charset="0"/>
                      </a:endParaRPr>
                    </a:p>
                  </a:txBody>
                  <a:tcPr marL="4313" marR="4313" marT="4313" marB="0" anchor="ctr"/>
                </a:tc>
                <a:tc>
                  <a:txBody>
                    <a:bodyPr/>
                    <a:lstStyle/>
                    <a:p>
                      <a:pPr algn="ctr" fontAlgn="ctr"/>
                      <a:r>
                        <a:rPr lang="en-GB" sz="800" u="none" strike="noStrike">
                          <a:effectLst/>
                        </a:rPr>
                        <a:t>27,288</a:t>
                      </a:r>
                      <a:endParaRPr lang="en-GB" sz="800" b="0" i="0" u="none" strike="noStrike">
                        <a:solidFill>
                          <a:srgbClr val="000000"/>
                        </a:solidFill>
                        <a:effectLst/>
                        <a:latin typeface="Calibri" panose="020F0502020204030204" pitchFamily="34" charset="0"/>
                      </a:endParaRPr>
                    </a:p>
                  </a:txBody>
                  <a:tcPr marL="4313" marR="4313" marT="4313" marB="0" anchor="ctr"/>
                </a:tc>
                <a:tc>
                  <a:txBody>
                    <a:bodyPr/>
                    <a:lstStyle/>
                    <a:p>
                      <a:pPr algn="ctr" fontAlgn="ctr"/>
                      <a:r>
                        <a:rPr lang="en-GB" sz="800" u="none" strike="noStrike">
                          <a:effectLst/>
                        </a:rPr>
                        <a:t>8,974</a:t>
                      </a:r>
                      <a:endParaRPr lang="en-GB" sz="800" b="0" i="0" u="none" strike="noStrike">
                        <a:solidFill>
                          <a:srgbClr val="000000"/>
                        </a:solidFill>
                        <a:effectLst/>
                        <a:latin typeface="Calibri" panose="020F0502020204030204" pitchFamily="34" charset="0"/>
                      </a:endParaRPr>
                    </a:p>
                  </a:txBody>
                  <a:tcPr marL="4313" marR="4313" marT="4313" marB="0" anchor="ctr"/>
                </a:tc>
                <a:tc>
                  <a:txBody>
                    <a:bodyPr/>
                    <a:lstStyle/>
                    <a:p>
                      <a:pPr algn="ctr" fontAlgn="ctr"/>
                      <a:r>
                        <a:rPr lang="en-GB" sz="800" u="none" strike="noStrike">
                          <a:effectLst/>
                        </a:rPr>
                        <a:t>151</a:t>
                      </a:r>
                      <a:endParaRPr lang="en-GB" sz="800" b="0" i="0" u="none" strike="noStrike">
                        <a:solidFill>
                          <a:srgbClr val="000000"/>
                        </a:solidFill>
                        <a:effectLst/>
                        <a:latin typeface="Calibri" panose="020F0502020204030204" pitchFamily="34" charset="0"/>
                      </a:endParaRPr>
                    </a:p>
                  </a:txBody>
                  <a:tcPr marL="4313" marR="4313" marT="4313" marB="0" anchor="ctr"/>
                </a:tc>
                <a:tc>
                  <a:txBody>
                    <a:bodyPr/>
                    <a:lstStyle/>
                    <a:p>
                      <a:pPr algn="ctr" fontAlgn="ctr"/>
                      <a:r>
                        <a:rPr lang="en-GB" sz="800" u="none" strike="noStrike">
                          <a:effectLst/>
                        </a:rPr>
                        <a:t>2,457</a:t>
                      </a:r>
                      <a:endParaRPr lang="en-GB" sz="800" b="0" i="0" u="none" strike="noStrike">
                        <a:solidFill>
                          <a:srgbClr val="000000"/>
                        </a:solidFill>
                        <a:effectLst/>
                        <a:latin typeface="Calibri" panose="020F0502020204030204" pitchFamily="34" charset="0"/>
                      </a:endParaRPr>
                    </a:p>
                  </a:txBody>
                  <a:tcPr marL="4313" marR="4313" marT="4313" marB="0" anchor="ctr"/>
                </a:tc>
                <a:tc>
                  <a:txBody>
                    <a:bodyPr/>
                    <a:lstStyle/>
                    <a:p>
                      <a:pPr algn="ctr" fontAlgn="ctr"/>
                      <a:r>
                        <a:rPr lang="en-GB" sz="800" u="none" strike="noStrike">
                          <a:effectLst/>
                        </a:rPr>
                        <a:t>2,270</a:t>
                      </a:r>
                      <a:endParaRPr lang="en-GB" sz="800" b="0" i="0" u="none" strike="noStrike">
                        <a:solidFill>
                          <a:srgbClr val="000000"/>
                        </a:solidFill>
                        <a:effectLst/>
                        <a:latin typeface="Calibri" panose="020F0502020204030204" pitchFamily="34" charset="0"/>
                      </a:endParaRPr>
                    </a:p>
                  </a:txBody>
                  <a:tcPr marL="4313" marR="4313" marT="4313" marB="0" anchor="ctr"/>
                </a:tc>
                <a:tc>
                  <a:txBody>
                    <a:bodyPr/>
                    <a:lstStyle/>
                    <a:p>
                      <a:pPr algn="ctr" fontAlgn="ctr"/>
                      <a:r>
                        <a:rPr lang="en-GB" sz="800" u="none" strike="noStrike">
                          <a:effectLst/>
                        </a:rPr>
                        <a:t>41,140</a:t>
                      </a:r>
                      <a:endParaRPr lang="en-GB" sz="800" b="0" i="0" u="none" strike="noStrike">
                        <a:solidFill>
                          <a:srgbClr val="000000"/>
                        </a:solidFill>
                        <a:effectLst/>
                        <a:latin typeface="Calibri" panose="020F0502020204030204" pitchFamily="34" charset="0"/>
                      </a:endParaRPr>
                    </a:p>
                  </a:txBody>
                  <a:tcPr marL="4313" marR="4313" marT="4313" marB="0" anchor="ctr"/>
                </a:tc>
                <a:extLst>
                  <a:ext uri="{0D108BD9-81ED-4DB2-BD59-A6C34878D82A}">
                    <a16:rowId xmlns:a16="http://schemas.microsoft.com/office/drawing/2014/main" val="534385641"/>
                  </a:ext>
                </a:extLst>
              </a:tr>
              <a:tr h="158903">
                <a:tc>
                  <a:txBody>
                    <a:bodyPr/>
                    <a:lstStyle/>
                    <a:p>
                      <a:pPr algn="l" fontAlgn="ctr"/>
                      <a:r>
                        <a:rPr lang="en-GB" sz="800" u="none" strike="noStrike">
                          <a:effectLst/>
                        </a:rPr>
                        <a:t>  LCP</a:t>
                      </a:r>
                      <a:endParaRPr lang="en-GB" sz="800" b="0" i="0" u="none" strike="noStrike">
                        <a:solidFill>
                          <a:srgbClr val="000000"/>
                        </a:solidFill>
                        <a:effectLst/>
                        <a:latin typeface="Helvetica" pitchFamily="2" charset="0"/>
                      </a:endParaRPr>
                    </a:p>
                  </a:txBody>
                  <a:tcPr marL="4313" marR="4313" marT="4313" marB="0" anchor="ctr"/>
                </a:tc>
                <a:tc>
                  <a:txBody>
                    <a:bodyPr/>
                    <a:lstStyle/>
                    <a:p>
                      <a:pPr algn="ctr" fontAlgn="ctr"/>
                      <a:r>
                        <a:rPr lang="en-GB" sz="800" u="none" strike="noStrike">
                          <a:effectLst/>
                        </a:rPr>
                        <a:t>244</a:t>
                      </a:r>
                      <a:endParaRPr lang="en-GB" sz="800" b="0" i="0" u="none" strike="noStrike">
                        <a:solidFill>
                          <a:srgbClr val="000000"/>
                        </a:solidFill>
                        <a:effectLst/>
                        <a:latin typeface="Calibri" panose="020F0502020204030204" pitchFamily="34" charset="0"/>
                      </a:endParaRPr>
                    </a:p>
                  </a:txBody>
                  <a:tcPr marL="4313" marR="4313" marT="4313" marB="0" anchor="ctr"/>
                </a:tc>
                <a:tc>
                  <a:txBody>
                    <a:bodyPr/>
                    <a:lstStyle/>
                    <a:p>
                      <a:pPr algn="ctr" fontAlgn="ctr"/>
                      <a:r>
                        <a:rPr lang="en-GB" sz="800" u="none" strike="noStrike">
                          <a:effectLst/>
                        </a:rPr>
                        <a:t>16</a:t>
                      </a:r>
                      <a:endParaRPr lang="en-GB" sz="800" b="0" i="0" u="none" strike="noStrike">
                        <a:solidFill>
                          <a:srgbClr val="000000"/>
                        </a:solidFill>
                        <a:effectLst/>
                        <a:latin typeface="Calibri" panose="020F0502020204030204" pitchFamily="34" charset="0"/>
                      </a:endParaRPr>
                    </a:p>
                  </a:txBody>
                  <a:tcPr marL="4313" marR="4313" marT="4313" marB="0" anchor="ctr"/>
                </a:tc>
                <a:tc>
                  <a:txBody>
                    <a:bodyPr/>
                    <a:lstStyle/>
                    <a:p>
                      <a:pPr algn="ctr" fontAlgn="ctr"/>
                      <a:r>
                        <a:rPr lang="en-GB" sz="800" u="none" strike="noStrike">
                          <a:effectLst/>
                        </a:rPr>
                        <a:t>2</a:t>
                      </a:r>
                      <a:endParaRPr lang="en-GB" sz="800" b="0" i="0" u="none" strike="noStrike">
                        <a:solidFill>
                          <a:srgbClr val="000000"/>
                        </a:solidFill>
                        <a:effectLst/>
                        <a:latin typeface="Calibri" panose="020F0502020204030204" pitchFamily="34" charset="0"/>
                      </a:endParaRPr>
                    </a:p>
                  </a:txBody>
                  <a:tcPr marL="4313" marR="4313" marT="4313" marB="0" anchor="ctr"/>
                </a:tc>
                <a:tc>
                  <a:txBody>
                    <a:bodyPr/>
                    <a:lstStyle/>
                    <a:p>
                      <a:pPr algn="ctr" fontAlgn="ctr"/>
                      <a:r>
                        <a:rPr lang="en-GB" sz="800" u="none" strike="noStrike">
                          <a:effectLst/>
                        </a:rPr>
                        <a:t>65</a:t>
                      </a:r>
                      <a:endParaRPr lang="en-GB" sz="800" b="0" i="0" u="none" strike="noStrike">
                        <a:solidFill>
                          <a:srgbClr val="000000"/>
                        </a:solidFill>
                        <a:effectLst/>
                        <a:latin typeface="Calibri" panose="020F0502020204030204" pitchFamily="34" charset="0"/>
                      </a:endParaRPr>
                    </a:p>
                  </a:txBody>
                  <a:tcPr marL="4313" marR="4313" marT="4313" marB="0" anchor="ctr"/>
                </a:tc>
                <a:tc>
                  <a:txBody>
                    <a:bodyPr/>
                    <a:lstStyle/>
                    <a:p>
                      <a:pPr algn="ctr" fontAlgn="ctr"/>
                      <a:r>
                        <a:rPr lang="en-GB" sz="800" u="none" strike="noStrike">
                          <a:effectLst/>
                        </a:rPr>
                        <a:t>23</a:t>
                      </a:r>
                      <a:endParaRPr lang="en-GB" sz="800" b="0" i="0" u="none" strike="noStrike">
                        <a:solidFill>
                          <a:srgbClr val="000000"/>
                        </a:solidFill>
                        <a:effectLst/>
                        <a:latin typeface="Calibri" panose="020F0502020204030204" pitchFamily="34" charset="0"/>
                      </a:endParaRPr>
                    </a:p>
                  </a:txBody>
                  <a:tcPr marL="4313" marR="4313" marT="4313" marB="0" anchor="ctr"/>
                </a:tc>
                <a:tc>
                  <a:txBody>
                    <a:bodyPr/>
                    <a:lstStyle/>
                    <a:p>
                      <a:pPr algn="ctr" fontAlgn="ctr"/>
                      <a:r>
                        <a:rPr lang="en-GB" sz="800" u="none" strike="noStrike">
                          <a:effectLst/>
                        </a:rPr>
                        <a:t>350</a:t>
                      </a:r>
                      <a:endParaRPr lang="en-GB" sz="800" b="0" i="0" u="none" strike="noStrike">
                        <a:solidFill>
                          <a:srgbClr val="000000"/>
                        </a:solidFill>
                        <a:effectLst/>
                        <a:latin typeface="Calibri" panose="020F0502020204030204" pitchFamily="34" charset="0"/>
                      </a:endParaRPr>
                    </a:p>
                  </a:txBody>
                  <a:tcPr marL="4313" marR="4313" marT="4313" marB="0" anchor="ctr"/>
                </a:tc>
                <a:extLst>
                  <a:ext uri="{0D108BD9-81ED-4DB2-BD59-A6C34878D82A}">
                    <a16:rowId xmlns:a16="http://schemas.microsoft.com/office/drawing/2014/main" val="956678941"/>
                  </a:ext>
                </a:extLst>
              </a:tr>
              <a:tr h="158903">
                <a:tc>
                  <a:txBody>
                    <a:bodyPr/>
                    <a:lstStyle/>
                    <a:p>
                      <a:pPr algn="l" fontAlgn="ctr"/>
                      <a:r>
                        <a:rPr lang="en-GB" sz="800" u="none" strike="noStrike">
                          <a:effectLst/>
                        </a:rPr>
                        <a:t>ICD-TV</a:t>
                      </a:r>
                      <a:endParaRPr lang="en-GB" sz="800" b="0" i="0" u="none" strike="noStrike">
                        <a:solidFill>
                          <a:srgbClr val="000000"/>
                        </a:solidFill>
                        <a:effectLst/>
                        <a:latin typeface="Helvetica" pitchFamily="2" charset="0"/>
                      </a:endParaRPr>
                    </a:p>
                  </a:txBody>
                  <a:tcPr marL="4313" marR="4313" marT="4313" marB="0" anchor="ctr"/>
                </a:tc>
                <a:tc>
                  <a:txBody>
                    <a:bodyPr/>
                    <a:lstStyle/>
                    <a:p>
                      <a:pPr algn="ctr" fontAlgn="ctr"/>
                      <a:r>
                        <a:rPr lang="en-GB" sz="800" u="none" strike="noStrike">
                          <a:effectLst/>
                        </a:rPr>
                        <a:t>3,683</a:t>
                      </a:r>
                      <a:endParaRPr lang="en-GB" sz="800" b="0" i="0" u="none" strike="noStrike">
                        <a:solidFill>
                          <a:srgbClr val="000000"/>
                        </a:solidFill>
                        <a:effectLst/>
                        <a:latin typeface="Calibri" panose="020F0502020204030204" pitchFamily="34" charset="0"/>
                      </a:endParaRPr>
                    </a:p>
                  </a:txBody>
                  <a:tcPr marL="4313" marR="4313" marT="4313" marB="0" anchor="ctr"/>
                </a:tc>
                <a:tc>
                  <a:txBody>
                    <a:bodyPr/>
                    <a:lstStyle/>
                    <a:p>
                      <a:pPr algn="ctr" fontAlgn="ctr"/>
                      <a:r>
                        <a:rPr lang="en-GB" sz="800" u="none" strike="noStrike">
                          <a:effectLst/>
                        </a:rPr>
                        <a:t>1,058</a:t>
                      </a:r>
                      <a:endParaRPr lang="en-GB" sz="800" b="0" i="0" u="none" strike="noStrike">
                        <a:solidFill>
                          <a:srgbClr val="000000"/>
                        </a:solidFill>
                        <a:effectLst/>
                        <a:latin typeface="Calibri" panose="020F0502020204030204" pitchFamily="34" charset="0"/>
                      </a:endParaRPr>
                    </a:p>
                  </a:txBody>
                  <a:tcPr marL="4313" marR="4313" marT="4313" marB="0" anchor="ctr"/>
                </a:tc>
                <a:tc>
                  <a:txBody>
                    <a:bodyPr/>
                    <a:lstStyle/>
                    <a:p>
                      <a:pPr algn="ctr" fontAlgn="ctr"/>
                      <a:r>
                        <a:rPr lang="en-GB" sz="800" u="none" strike="noStrike">
                          <a:effectLst/>
                        </a:rPr>
                        <a:t>101</a:t>
                      </a:r>
                      <a:endParaRPr lang="en-GB" sz="800" b="0" i="0" u="none" strike="noStrike">
                        <a:solidFill>
                          <a:srgbClr val="000000"/>
                        </a:solidFill>
                        <a:effectLst/>
                        <a:latin typeface="Calibri" panose="020F0502020204030204" pitchFamily="34" charset="0"/>
                      </a:endParaRPr>
                    </a:p>
                  </a:txBody>
                  <a:tcPr marL="4313" marR="4313" marT="4313" marB="0" anchor="ctr"/>
                </a:tc>
                <a:tc>
                  <a:txBody>
                    <a:bodyPr/>
                    <a:lstStyle/>
                    <a:p>
                      <a:pPr algn="ctr" fontAlgn="ctr"/>
                      <a:r>
                        <a:rPr lang="en-GB" sz="800" u="none" strike="noStrike">
                          <a:effectLst/>
                        </a:rPr>
                        <a:t>484</a:t>
                      </a:r>
                      <a:endParaRPr lang="en-GB" sz="800" b="0" i="0" u="none" strike="noStrike">
                        <a:solidFill>
                          <a:srgbClr val="000000"/>
                        </a:solidFill>
                        <a:effectLst/>
                        <a:latin typeface="Calibri" panose="020F0502020204030204" pitchFamily="34" charset="0"/>
                      </a:endParaRPr>
                    </a:p>
                  </a:txBody>
                  <a:tcPr marL="4313" marR="4313" marT="4313" marB="0" anchor="ctr"/>
                </a:tc>
                <a:tc>
                  <a:txBody>
                    <a:bodyPr/>
                    <a:lstStyle/>
                    <a:p>
                      <a:pPr algn="ctr" fontAlgn="ctr"/>
                      <a:r>
                        <a:rPr lang="en-GB" sz="800" u="none" strike="noStrike">
                          <a:effectLst/>
                        </a:rPr>
                        <a:t>396</a:t>
                      </a:r>
                      <a:endParaRPr lang="en-GB" sz="800" b="0" i="0" u="none" strike="noStrike">
                        <a:solidFill>
                          <a:srgbClr val="000000"/>
                        </a:solidFill>
                        <a:effectLst/>
                        <a:latin typeface="Calibri" panose="020F0502020204030204" pitchFamily="34" charset="0"/>
                      </a:endParaRPr>
                    </a:p>
                  </a:txBody>
                  <a:tcPr marL="4313" marR="4313" marT="4313" marB="0" anchor="ctr"/>
                </a:tc>
                <a:tc>
                  <a:txBody>
                    <a:bodyPr/>
                    <a:lstStyle/>
                    <a:p>
                      <a:pPr algn="ctr" fontAlgn="ctr"/>
                      <a:r>
                        <a:rPr lang="en-GB" sz="800" u="none" strike="noStrike">
                          <a:effectLst/>
                        </a:rPr>
                        <a:t>5,722</a:t>
                      </a:r>
                      <a:endParaRPr lang="en-GB" sz="800" b="0" i="0" u="none" strike="noStrike">
                        <a:solidFill>
                          <a:srgbClr val="000000"/>
                        </a:solidFill>
                        <a:effectLst/>
                        <a:latin typeface="Calibri" panose="020F0502020204030204" pitchFamily="34" charset="0"/>
                      </a:endParaRPr>
                    </a:p>
                  </a:txBody>
                  <a:tcPr marL="4313" marR="4313" marT="4313" marB="0" anchor="ctr"/>
                </a:tc>
                <a:extLst>
                  <a:ext uri="{0D108BD9-81ED-4DB2-BD59-A6C34878D82A}">
                    <a16:rowId xmlns:a16="http://schemas.microsoft.com/office/drawing/2014/main" val="3360740409"/>
                  </a:ext>
                </a:extLst>
              </a:tr>
              <a:tr h="158903">
                <a:tc>
                  <a:txBody>
                    <a:bodyPr/>
                    <a:lstStyle/>
                    <a:p>
                      <a:pPr algn="l" fontAlgn="ctr"/>
                      <a:r>
                        <a:rPr lang="en-GB" sz="800" u="none" strike="noStrike">
                          <a:effectLst/>
                        </a:rPr>
                        <a:t>ICD-Subcutaneous</a:t>
                      </a:r>
                      <a:endParaRPr lang="en-GB" sz="800" b="0" i="0" u="none" strike="noStrike">
                        <a:solidFill>
                          <a:srgbClr val="000000"/>
                        </a:solidFill>
                        <a:effectLst/>
                        <a:latin typeface="Helvetica" pitchFamily="2" charset="0"/>
                      </a:endParaRPr>
                    </a:p>
                  </a:txBody>
                  <a:tcPr marL="4313" marR="4313" marT="4313" marB="0" anchor="ctr"/>
                </a:tc>
                <a:tc>
                  <a:txBody>
                    <a:bodyPr/>
                    <a:lstStyle/>
                    <a:p>
                      <a:pPr algn="ctr" fontAlgn="ctr"/>
                      <a:r>
                        <a:rPr lang="en-GB" sz="800" u="none" strike="noStrike">
                          <a:effectLst/>
                        </a:rPr>
                        <a:t>522</a:t>
                      </a:r>
                      <a:endParaRPr lang="en-GB" sz="800" b="0" i="0" u="none" strike="noStrike">
                        <a:solidFill>
                          <a:srgbClr val="000000"/>
                        </a:solidFill>
                        <a:effectLst/>
                        <a:latin typeface="Calibri" panose="020F0502020204030204" pitchFamily="34" charset="0"/>
                      </a:endParaRPr>
                    </a:p>
                  </a:txBody>
                  <a:tcPr marL="4313" marR="4313" marT="4313" marB="0" anchor="ctr"/>
                </a:tc>
                <a:tc>
                  <a:txBody>
                    <a:bodyPr/>
                    <a:lstStyle/>
                    <a:p>
                      <a:pPr algn="ctr" fontAlgn="ctr"/>
                      <a:r>
                        <a:rPr lang="en-GB" sz="800" u="none" strike="noStrike">
                          <a:effectLst/>
                        </a:rPr>
                        <a:t>182</a:t>
                      </a:r>
                      <a:endParaRPr lang="en-GB" sz="800" b="0" i="0" u="none" strike="noStrike">
                        <a:solidFill>
                          <a:srgbClr val="000000"/>
                        </a:solidFill>
                        <a:effectLst/>
                        <a:latin typeface="Calibri" panose="020F0502020204030204" pitchFamily="34" charset="0"/>
                      </a:endParaRPr>
                    </a:p>
                  </a:txBody>
                  <a:tcPr marL="4313" marR="4313" marT="4313" marB="0" anchor="ctr"/>
                </a:tc>
                <a:tc>
                  <a:txBody>
                    <a:bodyPr/>
                    <a:lstStyle/>
                    <a:p>
                      <a:pPr algn="ctr" fontAlgn="ctr"/>
                      <a:r>
                        <a:rPr lang="en-GB" sz="800" u="none" strike="noStrike">
                          <a:effectLst/>
                        </a:rPr>
                        <a:t>4</a:t>
                      </a:r>
                      <a:endParaRPr lang="en-GB" sz="800" b="0" i="0" u="none" strike="noStrike">
                        <a:solidFill>
                          <a:srgbClr val="000000"/>
                        </a:solidFill>
                        <a:effectLst/>
                        <a:latin typeface="Calibri" panose="020F0502020204030204" pitchFamily="34" charset="0"/>
                      </a:endParaRPr>
                    </a:p>
                  </a:txBody>
                  <a:tcPr marL="4313" marR="4313" marT="4313" marB="0" anchor="ctr"/>
                </a:tc>
                <a:tc>
                  <a:txBody>
                    <a:bodyPr/>
                    <a:lstStyle/>
                    <a:p>
                      <a:pPr algn="ctr" fontAlgn="ctr"/>
                      <a:r>
                        <a:rPr lang="en-GB" sz="800" u="none" strike="noStrike">
                          <a:effectLst/>
                        </a:rPr>
                        <a:t>77</a:t>
                      </a:r>
                      <a:endParaRPr lang="en-GB" sz="800" b="0" i="0" u="none" strike="noStrike">
                        <a:solidFill>
                          <a:srgbClr val="000000"/>
                        </a:solidFill>
                        <a:effectLst/>
                        <a:latin typeface="Calibri" panose="020F0502020204030204" pitchFamily="34" charset="0"/>
                      </a:endParaRPr>
                    </a:p>
                  </a:txBody>
                  <a:tcPr marL="4313" marR="4313" marT="4313" marB="0" anchor="ctr"/>
                </a:tc>
                <a:tc>
                  <a:txBody>
                    <a:bodyPr/>
                    <a:lstStyle/>
                    <a:p>
                      <a:pPr algn="ctr" fontAlgn="ctr"/>
                      <a:r>
                        <a:rPr lang="en-GB" sz="800" u="none" strike="noStrike">
                          <a:effectLst/>
                        </a:rPr>
                        <a:t>52</a:t>
                      </a:r>
                      <a:endParaRPr lang="en-GB" sz="800" b="0" i="0" u="none" strike="noStrike">
                        <a:solidFill>
                          <a:srgbClr val="000000"/>
                        </a:solidFill>
                        <a:effectLst/>
                        <a:latin typeface="Calibri" panose="020F0502020204030204" pitchFamily="34" charset="0"/>
                      </a:endParaRPr>
                    </a:p>
                  </a:txBody>
                  <a:tcPr marL="4313" marR="4313" marT="4313" marB="0" anchor="ctr"/>
                </a:tc>
                <a:tc>
                  <a:txBody>
                    <a:bodyPr/>
                    <a:lstStyle/>
                    <a:p>
                      <a:pPr algn="ctr" fontAlgn="ctr"/>
                      <a:r>
                        <a:rPr lang="en-GB" sz="800" u="none" strike="noStrike">
                          <a:effectLst/>
                        </a:rPr>
                        <a:t>837</a:t>
                      </a:r>
                      <a:endParaRPr lang="en-GB" sz="800" b="0" i="0" u="none" strike="noStrike">
                        <a:solidFill>
                          <a:srgbClr val="000000"/>
                        </a:solidFill>
                        <a:effectLst/>
                        <a:latin typeface="Calibri" panose="020F0502020204030204" pitchFamily="34" charset="0"/>
                      </a:endParaRPr>
                    </a:p>
                  </a:txBody>
                  <a:tcPr marL="4313" marR="4313" marT="4313" marB="0" anchor="ctr"/>
                </a:tc>
                <a:extLst>
                  <a:ext uri="{0D108BD9-81ED-4DB2-BD59-A6C34878D82A}">
                    <a16:rowId xmlns:a16="http://schemas.microsoft.com/office/drawing/2014/main" val="3821143407"/>
                  </a:ext>
                </a:extLst>
              </a:tr>
              <a:tr h="158903">
                <a:tc>
                  <a:txBody>
                    <a:bodyPr/>
                    <a:lstStyle/>
                    <a:p>
                      <a:pPr algn="l" fontAlgn="ctr"/>
                      <a:r>
                        <a:rPr lang="en-GB" sz="800" u="none" strike="noStrike">
                          <a:effectLst/>
                        </a:rPr>
                        <a:t>CRT-P</a:t>
                      </a:r>
                      <a:endParaRPr lang="en-GB" sz="800" b="0" i="0" u="none" strike="noStrike">
                        <a:solidFill>
                          <a:srgbClr val="000000"/>
                        </a:solidFill>
                        <a:effectLst/>
                        <a:latin typeface="Helvetica" pitchFamily="2" charset="0"/>
                      </a:endParaRPr>
                    </a:p>
                  </a:txBody>
                  <a:tcPr marL="4313" marR="4313" marT="4313" marB="0" anchor="ctr"/>
                </a:tc>
                <a:tc>
                  <a:txBody>
                    <a:bodyPr/>
                    <a:lstStyle/>
                    <a:p>
                      <a:pPr algn="ctr" fontAlgn="ctr"/>
                      <a:r>
                        <a:rPr lang="en-GB" sz="800" u="none" strike="noStrike">
                          <a:effectLst/>
                        </a:rPr>
                        <a:t>2,873</a:t>
                      </a:r>
                      <a:endParaRPr lang="en-GB" sz="800" b="0" i="0" u="none" strike="noStrike">
                        <a:solidFill>
                          <a:srgbClr val="000000"/>
                        </a:solidFill>
                        <a:effectLst/>
                        <a:latin typeface="Calibri" panose="020F0502020204030204" pitchFamily="34" charset="0"/>
                      </a:endParaRPr>
                    </a:p>
                  </a:txBody>
                  <a:tcPr marL="4313" marR="4313" marT="4313" marB="0" anchor="ctr"/>
                </a:tc>
                <a:tc>
                  <a:txBody>
                    <a:bodyPr/>
                    <a:lstStyle/>
                    <a:p>
                      <a:pPr algn="ctr" fontAlgn="ctr"/>
                      <a:r>
                        <a:rPr lang="en-GB" sz="800" u="none" strike="noStrike">
                          <a:effectLst/>
                        </a:rPr>
                        <a:t>921</a:t>
                      </a:r>
                      <a:endParaRPr lang="en-GB" sz="800" b="0" i="0" u="none" strike="noStrike">
                        <a:solidFill>
                          <a:srgbClr val="000000"/>
                        </a:solidFill>
                        <a:effectLst/>
                        <a:latin typeface="Calibri" panose="020F0502020204030204" pitchFamily="34" charset="0"/>
                      </a:endParaRPr>
                    </a:p>
                  </a:txBody>
                  <a:tcPr marL="4313" marR="4313" marT="4313" marB="0" anchor="ctr"/>
                </a:tc>
                <a:tc>
                  <a:txBody>
                    <a:bodyPr/>
                    <a:lstStyle/>
                    <a:p>
                      <a:pPr algn="ctr" fontAlgn="ctr"/>
                      <a:r>
                        <a:rPr lang="en-GB" sz="800" u="none" strike="noStrike">
                          <a:effectLst/>
                        </a:rPr>
                        <a:t>816</a:t>
                      </a:r>
                      <a:endParaRPr lang="en-GB" sz="800" b="0" i="0" u="none" strike="noStrike">
                        <a:solidFill>
                          <a:srgbClr val="000000"/>
                        </a:solidFill>
                        <a:effectLst/>
                        <a:latin typeface="Calibri" panose="020F0502020204030204" pitchFamily="34" charset="0"/>
                      </a:endParaRPr>
                    </a:p>
                  </a:txBody>
                  <a:tcPr marL="4313" marR="4313" marT="4313" marB="0" anchor="ctr"/>
                </a:tc>
                <a:tc>
                  <a:txBody>
                    <a:bodyPr/>
                    <a:lstStyle/>
                    <a:p>
                      <a:pPr algn="ctr" fontAlgn="ctr"/>
                      <a:r>
                        <a:rPr lang="en-GB" sz="800" u="none" strike="noStrike">
                          <a:effectLst/>
                        </a:rPr>
                        <a:t>390</a:t>
                      </a:r>
                      <a:endParaRPr lang="en-GB" sz="800" b="0" i="0" u="none" strike="noStrike">
                        <a:solidFill>
                          <a:srgbClr val="000000"/>
                        </a:solidFill>
                        <a:effectLst/>
                        <a:latin typeface="Calibri" panose="020F0502020204030204" pitchFamily="34" charset="0"/>
                      </a:endParaRPr>
                    </a:p>
                  </a:txBody>
                  <a:tcPr marL="4313" marR="4313" marT="4313" marB="0" anchor="ctr"/>
                </a:tc>
                <a:tc>
                  <a:txBody>
                    <a:bodyPr/>
                    <a:lstStyle/>
                    <a:p>
                      <a:pPr algn="ctr" fontAlgn="ctr"/>
                      <a:r>
                        <a:rPr lang="en-GB" sz="800" u="none" strike="noStrike">
                          <a:effectLst/>
                        </a:rPr>
                        <a:t>468</a:t>
                      </a:r>
                      <a:endParaRPr lang="en-GB" sz="800" b="0" i="0" u="none" strike="noStrike">
                        <a:solidFill>
                          <a:srgbClr val="000000"/>
                        </a:solidFill>
                        <a:effectLst/>
                        <a:latin typeface="Calibri" panose="020F0502020204030204" pitchFamily="34" charset="0"/>
                      </a:endParaRPr>
                    </a:p>
                  </a:txBody>
                  <a:tcPr marL="4313" marR="4313" marT="4313" marB="0" anchor="ctr"/>
                </a:tc>
                <a:tc>
                  <a:txBody>
                    <a:bodyPr/>
                    <a:lstStyle/>
                    <a:p>
                      <a:pPr algn="ctr" fontAlgn="ctr"/>
                      <a:r>
                        <a:rPr lang="en-GB" sz="800" u="none" strike="noStrike">
                          <a:effectLst/>
                        </a:rPr>
                        <a:t>5,468</a:t>
                      </a:r>
                      <a:endParaRPr lang="en-GB" sz="800" b="0" i="0" u="none" strike="noStrike">
                        <a:solidFill>
                          <a:srgbClr val="000000"/>
                        </a:solidFill>
                        <a:effectLst/>
                        <a:latin typeface="Calibri" panose="020F0502020204030204" pitchFamily="34" charset="0"/>
                      </a:endParaRPr>
                    </a:p>
                  </a:txBody>
                  <a:tcPr marL="4313" marR="4313" marT="4313" marB="0" anchor="ctr"/>
                </a:tc>
                <a:extLst>
                  <a:ext uri="{0D108BD9-81ED-4DB2-BD59-A6C34878D82A}">
                    <a16:rowId xmlns:a16="http://schemas.microsoft.com/office/drawing/2014/main" val="1675838306"/>
                  </a:ext>
                </a:extLst>
              </a:tr>
              <a:tr h="158903">
                <a:tc>
                  <a:txBody>
                    <a:bodyPr/>
                    <a:lstStyle/>
                    <a:p>
                      <a:pPr algn="l" fontAlgn="ctr"/>
                      <a:r>
                        <a:rPr lang="en-GB" sz="800" u="none" strike="noStrike">
                          <a:effectLst/>
                        </a:rPr>
                        <a:t>CRT-D</a:t>
                      </a:r>
                      <a:endParaRPr lang="en-GB" sz="800" b="0" i="0" u="none" strike="noStrike">
                        <a:solidFill>
                          <a:srgbClr val="000000"/>
                        </a:solidFill>
                        <a:effectLst/>
                        <a:latin typeface="Helvetica" pitchFamily="2" charset="0"/>
                      </a:endParaRPr>
                    </a:p>
                  </a:txBody>
                  <a:tcPr marL="4313" marR="4313" marT="4313" marB="0" anchor="ctr"/>
                </a:tc>
                <a:tc>
                  <a:txBody>
                    <a:bodyPr/>
                    <a:lstStyle/>
                    <a:p>
                      <a:pPr algn="ctr" fontAlgn="ctr"/>
                      <a:r>
                        <a:rPr lang="en-GB" sz="800" u="none" strike="noStrike">
                          <a:effectLst/>
                        </a:rPr>
                        <a:t>2,266</a:t>
                      </a:r>
                      <a:endParaRPr lang="en-GB" sz="800" b="0" i="0" u="none" strike="noStrike">
                        <a:solidFill>
                          <a:srgbClr val="000000"/>
                        </a:solidFill>
                        <a:effectLst/>
                        <a:latin typeface="Calibri" panose="020F0502020204030204" pitchFamily="34" charset="0"/>
                      </a:endParaRPr>
                    </a:p>
                  </a:txBody>
                  <a:tcPr marL="4313" marR="4313" marT="4313" marB="0" anchor="ctr"/>
                </a:tc>
                <a:tc>
                  <a:txBody>
                    <a:bodyPr/>
                    <a:lstStyle/>
                    <a:p>
                      <a:pPr algn="ctr" fontAlgn="ctr"/>
                      <a:r>
                        <a:rPr lang="en-GB" sz="800" u="none" strike="noStrike">
                          <a:effectLst/>
                        </a:rPr>
                        <a:t>1,485</a:t>
                      </a:r>
                      <a:endParaRPr lang="en-GB" sz="800" b="0" i="0" u="none" strike="noStrike">
                        <a:solidFill>
                          <a:srgbClr val="000000"/>
                        </a:solidFill>
                        <a:effectLst/>
                        <a:latin typeface="Calibri" panose="020F0502020204030204" pitchFamily="34" charset="0"/>
                      </a:endParaRPr>
                    </a:p>
                  </a:txBody>
                  <a:tcPr marL="4313" marR="4313" marT="4313" marB="0" anchor="ctr"/>
                </a:tc>
                <a:tc>
                  <a:txBody>
                    <a:bodyPr/>
                    <a:lstStyle/>
                    <a:p>
                      <a:pPr algn="ctr" fontAlgn="ctr"/>
                      <a:r>
                        <a:rPr lang="en-GB" sz="800" u="none" strike="noStrike">
                          <a:effectLst/>
                        </a:rPr>
                        <a:t>572</a:t>
                      </a:r>
                      <a:endParaRPr lang="en-GB" sz="800" b="0" i="0" u="none" strike="noStrike">
                        <a:solidFill>
                          <a:srgbClr val="000000"/>
                        </a:solidFill>
                        <a:effectLst/>
                        <a:latin typeface="Calibri" panose="020F0502020204030204" pitchFamily="34" charset="0"/>
                      </a:endParaRPr>
                    </a:p>
                  </a:txBody>
                  <a:tcPr marL="4313" marR="4313" marT="4313" marB="0" anchor="ctr"/>
                </a:tc>
                <a:tc>
                  <a:txBody>
                    <a:bodyPr/>
                    <a:lstStyle/>
                    <a:p>
                      <a:pPr algn="ctr" fontAlgn="ctr"/>
                      <a:r>
                        <a:rPr lang="en-GB" sz="800" u="none" strike="noStrike">
                          <a:effectLst/>
                        </a:rPr>
                        <a:t>531</a:t>
                      </a:r>
                      <a:endParaRPr lang="en-GB" sz="800" b="0" i="0" u="none" strike="noStrike">
                        <a:solidFill>
                          <a:srgbClr val="000000"/>
                        </a:solidFill>
                        <a:effectLst/>
                        <a:latin typeface="Calibri" panose="020F0502020204030204" pitchFamily="34" charset="0"/>
                      </a:endParaRPr>
                    </a:p>
                  </a:txBody>
                  <a:tcPr marL="4313" marR="4313" marT="4313" marB="0" anchor="ctr"/>
                </a:tc>
                <a:tc>
                  <a:txBody>
                    <a:bodyPr/>
                    <a:lstStyle/>
                    <a:p>
                      <a:pPr algn="ctr" fontAlgn="ctr"/>
                      <a:r>
                        <a:rPr lang="en-GB" sz="800" u="none" strike="noStrike">
                          <a:effectLst/>
                        </a:rPr>
                        <a:t>380</a:t>
                      </a:r>
                      <a:endParaRPr lang="en-GB" sz="800" b="0" i="0" u="none" strike="noStrike">
                        <a:solidFill>
                          <a:srgbClr val="000000"/>
                        </a:solidFill>
                        <a:effectLst/>
                        <a:latin typeface="Calibri" panose="020F0502020204030204" pitchFamily="34" charset="0"/>
                      </a:endParaRPr>
                    </a:p>
                  </a:txBody>
                  <a:tcPr marL="4313" marR="4313" marT="4313" marB="0" anchor="ctr"/>
                </a:tc>
                <a:tc>
                  <a:txBody>
                    <a:bodyPr/>
                    <a:lstStyle/>
                    <a:p>
                      <a:pPr algn="ctr" fontAlgn="ctr"/>
                      <a:r>
                        <a:rPr lang="en-GB" sz="800" u="none" strike="noStrike">
                          <a:effectLst/>
                        </a:rPr>
                        <a:t>5,234</a:t>
                      </a:r>
                      <a:endParaRPr lang="en-GB" sz="800" b="0" i="0" u="none" strike="noStrike">
                        <a:solidFill>
                          <a:srgbClr val="000000"/>
                        </a:solidFill>
                        <a:effectLst/>
                        <a:latin typeface="Calibri" panose="020F0502020204030204" pitchFamily="34" charset="0"/>
                      </a:endParaRPr>
                    </a:p>
                  </a:txBody>
                  <a:tcPr marL="4313" marR="4313" marT="4313" marB="0" anchor="ctr"/>
                </a:tc>
                <a:extLst>
                  <a:ext uri="{0D108BD9-81ED-4DB2-BD59-A6C34878D82A}">
                    <a16:rowId xmlns:a16="http://schemas.microsoft.com/office/drawing/2014/main" val="3406100852"/>
                  </a:ext>
                </a:extLst>
              </a:tr>
              <a:tr h="158903">
                <a:tc>
                  <a:txBody>
                    <a:bodyPr/>
                    <a:lstStyle/>
                    <a:p>
                      <a:pPr algn="l" fontAlgn="ctr"/>
                      <a:r>
                        <a:rPr lang="en-GB" sz="800" u="none" strike="noStrike">
                          <a:effectLst/>
                        </a:rPr>
                        <a:t>Other/blank</a:t>
                      </a:r>
                      <a:endParaRPr lang="en-GB" sz="800" b="0" i="0" u="none" strike="noStrike">
                        <a:solidFill>
                          <a:srgbClr val="000000"/>
                        </a:solidFill>
                        <a:effectLst/>
                        <a:latin typeface="Helvetica" pitchFamily="2" charset="0"/>
                      </a:endParaRPr>
                    </a:p>
                  </a:txBody>
                  <a:tcPr marL="4313" marR="4313" marT="4313" marB="0" anchor="ctr"/>
                </a:tc>
                <a:tc>
                  <a:txBody>
                    <a:bodyPr/>
                    <a:lstStyle/>
                    <a:p>
                      <a:pPr algn="ctr" fontAlgn="ctr"/>
                      <a:r>
                        <a:rPr lang="en-GB" sz="800" u="none" strike="noStrike">
                          <a:effectLst/>
                        </a:rPr>
                        <a:t>1,171</a:t>
                      </a:r>
                      <a:endParaRPr lang="en-GB" sz="800" b="0" i="0" u="none" strike="noStrike">
                        <a:solidFill>
                          <a:srgbClr val="000000"/>
                        </a:solidFill>
                        <a:effectLst/>
                        <a:latin typeface="Calibri" panose="020F0502020204030204" pitchFamily="34" charset="0"/>
                      </a:endParaRPr>
                    </a:p>
                  </a:txBody>
                  <a:tcPr marL="4313" marR="4313" marT="4313" marB="0" anchor="ctr"/>
                </a:tc>
                <a:tc>
                  <a:txBody>
                    <a:bodyPr/>
                    <a:lstStyle/>
                    <a:p>
                      <a:pPr algn="ctr" fontAlgn="ctr"/>
                      <a:r>
                        <a:rPr lang="en-GB" sz="800" u="none" strike="noStrike">
                          <a:effectLst/>
                        </a:rPr>
                        <a:t>406</a:t>
                      </a:r>
                      <a:endParaRPr lang="en-GB" sz="800" b="0" i="0" u="none" strike="noStrike">
                        <a:solidFill>
                          <a:srgbClr val="000000"/>
                        </a:solidFill>
                        <a:effectLst/>
                        <a:latin typeface="Calibri" panose="020F0502020204030204" pitchFamily="34" charset="0"/>
                      </a:endParaRPr>
                    </a:p>
                  </a:txBody>
                  <a:tcPr marL="4313" marR="4313" marT="4313" marB="0" anchor="ctr"/>
                </a:tc>
                <a:tc>
                  <a:txBody>
                    <a:bodyPr/>
                    <a:lstStyle/>
                    <a:p>
                      <a:pPr algn="ctr" fontAlgn="ctr"/>
                      <a:r>
                        <a:rPr lang="en-GB" sz="800" u="none" strike="noStrike">
                          <a:effectLst/>
                        </a:rPr>
                        <a:t>57</a:t>
                      </a:r>
                      <a:endParaRPr lang="en-GB" sz="800" b="0" i="0" u="none" strike="noStrike">
                        <a:solidFill>
                          <a:srgbClr val="000000"/>
                        </a:solidFill>
                        <a:effectLst/>
                        <a:latin typeface="Calibri" panose="020F0502020204030204" pitchFamily="34" charset="0"/>
                      </a:endParaRPr>
                    </a:p>
                  </a:txBody>
                  <a:tcPr marL="4313" marR="4313" marT="4313" marB="0" anchor="ctr"/>
                </a:tc>
                <a:tc>
                  <a:txBody>
                    <a:bodyPr/>
                    <a:lstStyle/>
                    <a:p>
                      <a:pPr algn="ctr" fontAlgn="ctr"/>
                      <a:r>
                        <a:rPr lang="en-GB" sz="800" u="none" strike="noStrike">
                          <a:effectLst/>
                        </a:rPr>
                        <a:t>652</a:t>
                      </a:r>
                      <a:endParaRPr lang="en-GB" sz="800" b="0" i="0" u="none" strike="noStrike">
                        <a:solidFill>
                          <a:srgbClr val="000000"/>
                        </a:solidFill>
                        <a:effectLst/>
                        <a:latin typeface="Calibri" panose="020F0502020204030204" pitchFamily="34" charset="0"/>
                      </a:endParaRPr>
                    </a:p>
                  </a:txBody>
                  <a:tcPr marL="4313" marR="4313" marT="4313" marB="0" anchor="ctr"/>
                </a:tc>
                <a:tc>
                  <a:txBody>
                    <a:bodyPr/>
                    <a:lstStyle/>
                    <a:p>
                      <a:pPr algn="ctr" fontAlgn="ctr"/>
                      <a:r>
                        <a:rPr lang="en-GB" sz="800" u="none" strike="noStrike">
                          <a:effectLst/>
                        </a:rPr>
                        <a:t>2,555</a:t>
                      </a:r>
                      <a:endParaRPr lang="en-GB" sz="800" b="0" i="0" u="none" strike="noStrike">
                        <a:solidFill>
                          <a:srgbClr val="000000"/>
                        </a:solidFill>
                        <a:effectLst/>
                        <a:latin typeface="Calibri" panose="020F0502020204030204" pitchFamily="34" charset="0"/>
                      </a:endParaRPr>
                    </a:p>
                  </a:txBody>
                  <a:tcPr marL="4313" marR="4313" marT="4313" marB="0" anchor="ctr"/>
                </a:tc>
                <a:tc>
                  <a:txBody>
                    <a:bodyPr/>
                    <a:lstStyle/>
                    <a:p>
                      <a:pPr algn="ctr" fontAlgn="ctr"/>
                      <a:r>
                        <a:rPr lang="en-GB" sz="800" u="none" strike="noStrike">
                          <a:effectLst/>
                        </a:rPr>
                        <a:t>4,842</a:t>
                      </a:r>
                      <a:endParaRPr lang="en-GB" sz="800" b="0" i="0" u="none" strike="noStrike">
                        <a:solidFill>
                          <a:srgbClr val="000000"/>
                        </a:solidFill>
                        <a:effectLst/>
                        <a:latin typeface="Calibri" panose="020F0502020204030204" pitchFamily="34" charset="0"/>
                      </a:endParaRPr>
                    </a:p>
                  </a:txBody>
                  <a:tcPr marL="4313" marR="4313" marT="4313" marB="0" anchor="ctr"/>
                </a:tc>
                <a:extLst>
                  <a:ext uri="{0D108BD9-81ED-4DB2-BD59-A6C34878D82A}">
                    <a16:rowId xmlns:a16="http://schemas.microsoft.com/office/drawing/2014/main" val="3724155643"/>
                  </a:ext>
                </a:extLst>
              </a:tr>
              <a:tr h="158903">
                <a:tc>
                  <a:txBody>
                    <a:bodyPr/>
                    <a:lstStyle/>
                    <a:p>
                      <a:pPr algn="l" fontAlgn="ctr"/>
                      <a:r>
                        <a:rPr lang="en-GB" sz="800" u="none" strike="noStrike">
                          <a:effectLst/>
                        </a:rPr>
                        <a:t>ILR</a:t>
                      </a:r>
                      <a:endParaRPr lang="en-GB" sz="800" b="0" i="0" u="none" strike="noStrike">
                        <a:solidFill>
                          <a:srgbClr val="000000"/>
                        </a:solidFill>
                        <a:effectLst/>
                        <a:latin typeface="Helvetica" pitchFamily="2" charset="0"/>
                      </a:endParaRPr>
                    </a:p>
                  </a:txBody>
                  <a:tcPr marL="4313" marR="4313" marT="4313" marB="0" anchor="ctr"/>
                </a:tc>
                <a:tc>
                  <a:txBody>
                    <a:bodyPr/>
                    <a:lstStyle/>
                    <a:p>
                      <a:pPr algn="ctr" fontAlgn="ctr"/>
                      <a:r>
                        <a:rPr lang="en-GB" sz="800" u="none" strike="noStrike">
                          <a:effectLst/>
                        </a:rPr>
                        <a:t>-</a:t>
                      </a:r>
                      <a:endParaRPr lang="en-GB" sz="800" b="0" i="0" u="none" strike="noStrike">
                        <a:solidFill>
                          <a:srgbClr val="000000"/>
                        </a:solidFill>
                        <a:effectLst/>
                        <a:latin typeface="Calibri" panose="020F0502020204030204" pitchFamily="34" charset="0"/>
                      </a:endParaRPr>
                    </a:p>
                  </a:txBody>
                  <a:tcPr marL="4313" marR="4313" marT="4313" marB="0" anchor="ctr"/>
                </a:tc>
                <a:tc>
                  <a:txBody>
                    <a:bodyPr/>
                    <a:lstStyle/>
                    <a:p>
                      <a:pPr algn="ctr" fontAlgn="ctr"/>
                      <a:r>
                        <a:rPr lang="en-GB" sz="800" u="none" strike="noStrike">
                          <a:effectLst/>
                        </a:rPr>
                        <a:t>-</a:t>
                      </a:r>
                      <a:endParaRPr lang="en-GB" sz="800" b="0" i="0" u="none" strike="noStrike">
                        <a:solidFill>
                          <a:srgbClr val="000000"/>
                        </a:solidFill>
                        <a:effectLst/>
                        <a:latin typeface="Calibri" panose="020F0502020204030204" pitchFamily="34" charset="0"/>
                      </a:endParaRPr>
                    </a:p>
                  </a:txBody>
                  <a:tcPr marL="4313" marR="4313" marT="4313" marB="0" anchor="ctr"/>
                </a:tc>
                <a:tc>
                  <a:txBody>
                    <a:bodyPr/>
                    <a:lstStyle/>
                    <a:p>
                      <a:pPr algn="ctr" fontAlgn="ctr"/>
                      <a:r>
                        <a:rPr lang="en-GB" sz="800" u="none" strike="noStrike">
                          <a:effectLst/>
                        </a:rPr>
                        <a:t>-</a:t>
                      </a:r>
                      <a:endParaRPr lang="en-GB" sz="800" b="0" i="0" u="none" strike="noStrike">
                        <a:solidFill>
                          <a:srgbClr val="000000"/>
                        </a:solidFill>
                        <a:effectLst/>
                        <a:latin typeface="Calibri" panose="020F0502020204030204" pitchFamily="34" charset="0"/>
                      </a:endParaRPr>
                    </a:p>
                  </a:txBody>
                  <a:tcPr marL="4313" marR="4313" marT="4313" marB="0" anchor="ctr"/>
                </a:tc>
                <a:tc>
                  <a:txBody>
                    <a:bodyPr/>
                    <a:lstStyle/>
                    <a:p>
                      <a:pPr algn="ctr" fontAlgn="ctr"/>
                      <a:r>
                        <a:rPr lang="en-GB" sz="800" u="none" strike="noStrike">
                          <a:effectLst/>
                        </a:rPr>
                        <a:t>-</a:t>
                      </a:r>
                      <a:endParaRPr lang="en-GB" sz="800" b="0" i="0" u="none" strike="noStrike">
                        <a:solidFill>
                          <a:srgbClr val="000000"/>
                        </a:solidFill>
                        <a:effectLst/>
                        <a:latin typeface="Calibri" panose="020F0502020204030204" pitchFamily="34" charset="0"/>
                      </a:endParaRPr>
                    </a:p>
                  </a:txBody>
                  <a:tcPr marL="4313" marR="4313" marT="4313" marB="0" anchor="ctr"/>
                </a:tc>
                <a:tc>
                  <a:txBody>
                    <a:bodyPr/>
                    <a:lstStyle/>
                    <a:p>
                      <a:pPr algn="ctr" fontAlgn="ctr"/>
                      <a:r>
                        <a:rPr lang="en-GB" sz="800" u="none" strike="noStrike">
                          <a:effectLst/>
                        </a:rPr>
                        <a:t>-</a:t>
                      </a:r>
                      <a:endParaRPr lang="en-GB" sz="800" b="0" i="0" u="none" strike="noStrike">
                        <a:solidFill>
                          <a:srgbClr val="000000"/>
                        </a:solidFill>
                        <a:effectLst/>
                        <a:latin typeface="Calibri" panose="020F0502020204030204" pitchFamily="34" charset="0"/>
                      </a:endParaRPr>
                    </a:p>
                  </a:txBody>
                  <a:tcPr marL="4313" marR="4313" marT="4313" marB="0" anchor="ctr"/>
                </a:tc>
                <a:tc>
                  <a:txBody>
                    <a:bodyPr/>
                    <a:lstStyle/>
                    <a:p>
                      <a:pPr algn="ctr" fontAlgn="ctr"/>
                      <a:r>
                        <a:rPr lang="en-GB" sz="800" u="none" strike="noStrike">
                          <a:effectLst/>
                        </a:rPr>
                        <a:t>9,832</a:t>
                      </a:r>
                      <a:endParaRPr lang="en-GB" sz="800" b="0" i="0" u="none" strike="noStrike">
                        <a:solidFill>
                          <a:srgbClr val="000000"/>
                        </a:solidFill>
                        <a:effectLst/>
                        <a:latin typeface="Calibri" panose="020F0502020204030204" pitchFamily="34" charset="0"/>
                      </a:endParaRPr>
                    </a:p>
                  </a:txBody>
                  <a:tcPr marL="4313" marR="4313" marT="4313" marB="0" anchor="ctr"/>
                </a:tc>
                <a:extLst>
                  <a:ext uri="{0D108BD9-81ED-4DB2-BD59-A6C34878D82A}">
                    <a16:rowId xmlns:a16="http://schemas.microsoft.com/office/drawing/2014/main" val="1610734934"/>
                  </a:ext>
                </a:extLst>
              </a:tr>
              <a:tr h="120671">
                <a:tc>
                  <a:txBody>
                    <a:bodyPr/>
                    <a:lstStyle/>
                    <a:p>
                      <a:pPr algn="l" fontAlgn="ctr"/>
                      <a:endParaRPr lang="en-GB" sz="800" b="0" i="0" u="none" strike="noStrike">
                        <a:solidFill>
                          <a:srgbClr val="000000"/>
                        </a:solidFill>
                        <a:effectLst/>
                        <a:latin typeface="Helvetica" pitchFamily="2" charset="0"/>
                      </a:endParaRPr>
                    </a:p>
                  </a:txBody>
                  <a:tcPr marL="4313" marR="4313" marT="4313" marB="0" anchor="ctr"/>
                </a:tc>
                <a:tc>
                  <a:txBody>
                    <a:bodyPr/>
                    <a:lstStyle/>
                    <a:p>
                      <a:pPr algn="ctr" fontAlgn="ctr"/>
                      <a:endParaRPr lang="en-GB" sz="800" b="0" i="0" u="none" strike="noStrike">
                        <a:solidFill>
                          <a:srgbClr val="000000"/>
                        </a:solidFill>
                        <a:effectLst/>
                        <a:latin typeface="Calibri" panose="020F0502020204030204" pitchFamily="34" charset="0"/>
                      </a:endParaRPr>
                    </a:p>
                  </a:txBody>
                  <a:tcPr marL="4313" marR="4313" marT="4313" marB="0" anchor="ctr"/>
                </a:tc>
                <a:tc>
                  <a:txBody>
                    <a:bodyPr/>
                    <a:lstStyle/>
                    <a:p>
                      <a:pPr algn="ctr" fontAlgn="ctr"/>
                      <a:endParaRPr lang="en-GB" sz="800" b="0" i="0" u="none" strike="noStrike">
                        <a:solidFill>
                          <a:srgbClr val="000000"/>
                        </a:solidFill>
                        <a:effectLst/>
                        <a:latin typeface="Calibri" panose="020F0502020204030204" pitchFamily="34" charset="0"/>
                      </a:endParaRPr>
                    </a:p>
                  </a:txBody>
                  <a:tcPr marL="4313" marR="4313" marT="4313" marB="0" anchor="ctr"/>
                </a:tc>
                <a:tc>
                  <a:txBody>
                    <a:bodyPr/>
                    <a:lstStyle/>
                    <a:p>
                      <a:pPr algn="ctr" fontAlgn="ctr"/>
                      <a:endParaRPr lang="en-GB" sz="800" b="0" i="0" u="none" strike="noStrike">
                        <a:solidFill>
                          <a:srgbClr val="000000"/>
                        </a:solidFill>
                        <a:effectLst/>
                        <a:latin typeface="Calibri" panose="020F0502020204030204" pitchFamily="34" charset="0"/>
                      </a:endParaRPr>
                    </a:p>
                  </a:txBody>
                  <a:tcPr marL="4313" marR="4313" marT="4313" marB="0" anchor="ctr"/>
                </a:tc>
                <a:tc>
                  <a:txBody>
                    <a:bodyPr/>
                    <a:lstStyle/>
                    <a:p>
                      <a:pPr algn="ctr" fontAlgn="ctr"/>
                      <a:endParaRPr lang="en-GB" sz="800" b="0" i="0" u="none" strike="noStrike">
                        <a:solidFill>
                          <a:srgbClr val="000000"/>
                        </a:solidFill>
                        <a:effectLst/>
                        <a:latin typeface="Calibri" panose="020F0502020204030204" pitchFamily="34" charset="0"/>
                      </a:endParaRPr>
                    </a:p>
                  </a:txBody>
                  <a:tcPr marL="4313" marR="4313" marT="4313" marB="0" anchor="ctr"/>
                </a:tc>
                <a:tc>
                  <a:txBody>
                    <a:bodyPr/>
                    <a:lstStyle/>
                    <a:p>
                      <a:pPr algn="ctr" fontAlgn="ctr"/>
                      <a:endParaRPr lang="en-GB" sz="800" b="0" i="0" u="none" strike="noStrike">
                        <a:solidFill>
                          <a:srgbClr val="000000"/>
                        </a:solidFill>
                        <a:effectLst/>
                        <a:latin typeface="Calibri" panose="020F0502020204030204" pitchFamily="34" charset="0"/>
                      </a:endParaRPr>
                    </a:p>
                  </a:txBody>
                  <a:tcPr marL="4313" marR="4313" marT="4313" marB="0" anchor="ctr"/>
                </a:tc>
                <a:tc>
                  <a:txBody>
                    <a:bodyPr/>
                    <a:lstStyle/>
                    <a:p>
                      <a:pPr algn="ctr" fontAlgn="ctr"/>
                      <a:endParaRPr lang="en-GB" sz="800" b="0" i="0" u="none" strike="noStrike">
                        <a:solidFill>
                          <a:srgbClr val="000000"/>
                        </a:solidFill>
                        <a:effectLst/>
                        <a:latin typeface="Calibri" panose="020F0502020204030204" pitchFamily="34" charset="0"/>
                      </a:endParaRPr>
                    </a:p>
                  </a:txBody>
                  <a:tcPr marL="4313" marR="4313" marT="4313" marB="0" anchor="ctr"/>
                </a:tc>
                <a:extLst>
                  <a:ext uri="{0D108BD9-81ED-4DB2-BD59-A6C34878D82A}">
                    <a16:rowId xmlns:a16="http://schemas.microsoft.com/office/drawing/2014/main" val="2194576723"/>
                  </a:ext>
                </a:extLst>
              </a:tr>
              <a:tr h="158903">
                <a:tc>
                  <a:txBody>
                    <a:bodyPr/>
                    <a:lstStyle/>
                    <a:p>
                      <a:pPr algn="l" fontAlgn="ctr"/>
                      <a:r>
                        <a:rPr lang="en-GB" sz="800" u="none" strike="noStrike">
                          <a:effectLst/>
                        </a:rPr>
                        <a:t>Pacemaker</a:t>
                      </a:r>
                      <a:endParaRPr lang="en-GB" sz="800" b="0" i="0" u="none" strike="noStrike">
                        <a:solidFill>
                          <a:srgbClr val="000000"/>
                        </a:solidFill>
                        <a:effectLst/>
                        <a:latin typeface="Calibri" panose="020F0502020204030204" pitchFamily="34" charset="0"/>
                      </a:endParaRPr>
                    </a:p>
                  </a:txBody>
                  <a:tcPr marL="4313" marR="4313" marT="4313" marB="0" anchor="ctr"/>
                </a:tc>
                <a:tc gridSpan="2">
                  <a:txBody>
                    <a:bodyPr/>
                    <a:lstStyle/>
                    <a:p>
                      <a:pPr algn="l" fontAlgn="ctr"/>
                      <a:r>
                        <a:rPr lang="en-GB" sz="800" u="none" strike="noStrike">
                          <a:effectLst/>
                        </a:rPr>
                        <a:t>AAIR, VVIR, DDDR, VDDR</a:t>
                      </a:r>
                      <a:endParaRPr lang="en-GB" sz="800" b="0" i="0" u="none" strike="noStrike">
                        <a:solidFill>
                          <a:srgbClr val="000000"/>
                        </a:solidFill>
                        <a:effectLst/>
                        <a:latin typeface="Calibri" panose="020F0502020204030204" pitchFamily="34" charset="0"/>
                      </a:endParaRPr>
                    </a:p>
                  </a:txBody>
                  <a:tcPr marL="4313" marR="4313" marT="4313" marB="0" anchor="ctr"/>
                </a:tc>
                <a:tc hMerge="1">
                  <a:txBody>
                    <a:bodyPr/>
                    <a:lstStyle/>
                    <a:p>
                      <a:endParaRPr lang="en-GB"/>
                    </a:p>
                  </a:txBody>
                  <a:tcPr/>
                </a:tc>
                <a:tc>
                  <a:txBody>
                    <a:bodyPr/>
                    <a:lstStyle/>
                    <a:p>
                      <a:pPr algn="ctr" fontAlgn="ctr"/>
                      <a:endParaRPr lang="en-GB" sz="800" b="0" i="0" u="none" strike="noStrike">
                        <a:solidFill>
                          <a:srgbClr val="000000"/>
                        </a:solidFill>
                        <a:effectLst/>
                        <a:latin typeface="Calibri" panose="020F0502020204030204" pitchFamily="34" charset="0"/>
                      </a:endParaRPr>
                    </a:p>
                  </a:txBody>
                  <a:tcPr marL="4313" marR="4313" marT="4313" marB="0" anchor="ctr"/>
                </a:tc>
                <a:tc>
                  <a:txBody>
                    <a:bodyPr/>
                    <a:lstStyle/>
                    <a:p>
                      <a:pPr algn="ctr" fontAlgn="ctr"/>
                      <a:endParaRPr lang="en-GB" sz="800" b="0" i="0" u="none" strike="noStrike">
                        <a:solidFill>
                          <a:srgbClr val="000000"/>
                        </a:solidFill>
                        <a:effectLst/>
                        <a:latin typeface="Calibri" panose="020F0502020204030204" pitchFamily="34" charset="0"/>
                      </a:endParaRPr>
                    </a:p>
                  </a:txBody>
                  <a:tcPr marL="4313" marR="4313" marT="4313" marB="0" anchor="ctr"/>
                </a:tc>
                <a:tc>
                  <a:txBody>
                    <a:bodyPr/>
                    <a:lstStyle/>
                    <a:p>
                      <a:pPr algn="ctr" fontAlgn="ctr"/>
                      <a:endParaRPr lang="en-GB" sz="800" b="0" i="0" u="none" strike="noStrike">
                        <a:solidFill>
                          <a:srgbClr val="000000"/>
                        </a:solidFill>
                        <a:effectLst/>
                        <a:latin typeface="Calibri" panose="020F0502020204030204" pitchFamily="34" charset="0"/>
                      </a:endParaRPr>
                    </a:p>
                  </a:txBody>
                  <a:tcPr marL="4313" marR="4313" marT="4313" marB="0" anchor="ctr"/>
                </a:tc>
                <a:tc>
                  <a:txBody>
                    <a:bodyPr/>
                    <a:lstStyle/>
                    <a:p>
                      <a:pPr algn="ctr" fontAlgn="ctr"/>
                      <a:endParaRPr lang="en-GB" sz="800" b="0" i="0" u="none" strike="noStrike">
                        <a:solidFill>
                          <a:srgbClr val="000000"/>
                        </a:solidFill>
                        <a:effectLst/>
                        <a:latin typeface="Calibri" panose="020F0502020204030204" pitchFamily="34" charset="0"/>
                      </a:endParaRPr>
                    </a:p>
                  </a:txBody>
                  <a:tcPr marL="4313" marR="4313" marT="4313" marB="0" anchor="ctr"/>
                </a:tc>
                <a:extLst>
                  <a:ext uri="{0D108BD9-81ED-4DB2-BD59-A6C34878D82A}">
                    <a16:rowId xmlns:a16="http://schemas.microsoft.com/office/drawing/2014/main" val="792661387"/>
                  </a:ext>
                </a:extLst>
              </a:tr>
              <a:tr h="158903">
                <a:tc>
                  <a:txBody>
                    <a:bodyPr/>
                    <a:lstStyle/>
                    <a:p>
                      <a:pPr algn="l" fontAlgn="ctr"/>
                      <a:r>
                        <a:rPr lang="en-GB" sz="800" u="none" strike="noStrike">
                          <a:effectLst/>
                        </a:rPr>
                        <a:t>LCP</a:t>
                      </a:r>
                      <a:endParaRPr lang="en-GB" sz="800" b="0" i="0" u="none" strike="noStrike">
                        <a:solidFill>
                          <a:srgbClr val="000000"/>
                        </a:solidFill>
                        <a:effectLst/>
                        <a:latin typeface="Calibri" panose="020F0502020204030204" pitchFamily="34" charset="0"/>
                      </a:endParaRPr>
                    </a:p>
                  </a:txBody>
                  <a:tcPr marL="4313" marR="4313" marT="4313" marB="0" anchor="ctr"/>
                </a:tc>
                <a:tc gridSpan="5">
                  <a:txBody>
                    <a:bodyPr/>
                    <a:lstStyle/>
                    <a:p>
                      <a:pPr algn="l" fontAlgn="ctr"/>
                      <a:r>
                        <a:rPr lang="en-GB" sz="800" u="none" strike="noStrike">
                          <a:effectLst/>
                        </a:rPr>
                        <a:t>Leadless cardiac pacemaker, identified from field 3.20, generator model</a:t>
                      </a:r>
                      <a:endParaRPr lang="en-GB" sz="800" b="0" i="0" u="none" strike="noStrike">
                        <a:solidFill>
                          <a:srgbClr val="000000"/>
                        </a:solidFill>
                        <a:effectLst/>
                        <a:latin typeface="Calibri" panose="020F0502020204030204" pitchFamily="34" charset="0"/>
                      </a:endParaRPr>
                    </a:p>
                  </a:txBody>
                  <a:tcPr marL="4313" marR="4313" marT="4313" marB="0" anchor="ct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a:txBody>
                    <a:bodyPr/>
                    <a:lstStyle/>
                    <a:p>
                      <a:pPr algn="ctr" fontAlgn="ctr"/>
                      <a:endParaRPr lang="en-GB" sz="800" b="0" i="0" u="none" strike="noStrike">
                        <a:solidFill>
                          <a:srgbClr val="000000"/>
                        </a:solidFill>
                        <a:effectLst/>
                        <a:latin typeface="Calibri" panose="020F0502020204030204" pitchFamily="34" charset="0"/>
                      </a:endParaRPr>
                    </a:p>
                  </a:txBody>
                  <a:tcPr marL="4313" marR="4313" marT="4313" marB="0" anchor="ctr"/>
                </a:tc>
                <a:extLst>
                  <a:ext uri="{0D108BD9-81ED-4DB2-BD59-A6C34878D82A}">
                    <a16:rowId xmlns:a16="http://schemas.microsoft.com/office/drawing/2014/main" val="531694660"/>
                  </a:ext>
                </a:extLst>
              </a:tr>
              <a:tr h="158903">
                <a:tc>
                  <a:txBody>
                    <a:bodyPr/>
                    <a:lstStyle/>
                    <a:p>
                      <a:pPr algn="l" fontAlgn="ctr"/>
                      <a:r>
                        <a:rPr lang="en-GB" sz="800" u="none" strike="noStrike">
                          <a:effectLst/>
                        </a:rPr>
                        <a:t>ICD-TV</a:t>
                      </a:r>
                      <a:endParaRPr lang="en-GB" sz="800" b="0" i="0" u="none" strike="noStrike">
                        <a:solidFill>
                          <a:srgbClr val="000000"/>
                        </a:solidFill>
                        <a:effectLst/>
                        <a:latin typeface="Calibri" panose="020F0502020204030204" pitchFamily="34" charset="0"/>
                      </a:endParaRPr>
                    </a:p>
                  </a:txBody>
                  <a:tcPr marL="4313" marR="4313" marT="4313" marB="0" anchor="ctr"/>
                </a:tc>
                <a:tc gridSpan="2">
                  <a:txBody>
                    <a:bodyPr/>
                    <a:lstStyle/>
                    <a:p>
                      <a:pPr algn="l" fontAlgn="ctr"/>
                      <a:r>
                        <a:rPr lang="en-GB" sz="800" u="none" strike="noStrike">
                          <a:effectLst/>
                        </a:rPr>
                        <a:t>ICD-VR, ICD-DR, ICD-VDDR</a:t>
                      </a:r>
                      <a:endParaRPr lang="en-GB" sz="800" b="0" i="0" u="none" strike="noStrike">
                        <a:solidFill>
                          <a:srgbClr val="000000"/>
                        </a:solidFill>
                        <a:effectLst/>
                        <a:latin typeface="Calibri" panose="020F0502020204030204" pitchFamily="34" charset="0"/>
                      </a:endParaRPr>
                    </a:p>
                  </a:txBody>
                  <a:tcPr marL="4313" marR="4313" marT="4313" marB="0" anchor="ctr"/>
                </a:tc>
                <a:tc hMerge="1">
                  <a:txBody>
                    <a:bodyPr/>
                    <a:lstStyle/>
                    <a:p>
                      <a:endParaRPr lang="en-GB"/>
                    </a:p>
                  </a:txBody>
                  <a:tcPr/>
                </a:tc>
                <a:tc>
                  <a:txBody>
                    <a:bodyPr/>
                    <a:lstStyle/>
                    <a:p>
                      <a:pPr algn="ctr" fontAlgn="ctr"/>
                      <a:endParaRPr lang="en-GB" sz="800" b="0" i="0" u="none" strike="noStrike">
                        <a:solidFill>
                          <a:srgbClr val="000000"/>
                        </a:solidFill>
                        <a:effectLst/>
                        <a:latin typeface="Calibri" panose="020F0502020204030204" pitchFamily="34" charset="0"/>
                      </a:endParaRPr>
                    </a:p>
                  </a:txBody>
                  <a:tcPr marL="4313" marR="4313" marT="4313" marB="0" anchor="ctr"/>
                </a:tc>
                <a:tc>
                  <a:txBody>
                    <a:bodyPr/>
                    <a:lstStyle/>
                    <a:p>
                      <a:pPr algn="ctr" fontAlgn="ctr"/>
                      <a:endParaRPr lang="en-GB" sz="800" b="0" i="0" u="none" strike="noStrike">
                        <a:solidFill>
                          <a:srgbClr val="000000"/>
                        </a:solidFill>
                        <a:effectLst/>
                        <a:latin typeface="Calibri" panose="020F0502020204030204" pitchFamily="34" charset="0"/>
                      </a:endParaRPr>
                    </a:p>
                  </a:txBody>
                  <a:tcPr marL="4313" marR="4313" marT="4313" marB="0" anchor="ctr"/>
                </a:tc>
                <a:tc>
                  <a:txBody>
                    <a:bodyPr/>
                    <a:lstStyle/>
                    <a:p>
                      <a:pPr algn="ctr" fontAlgn="ctr"/>
                      <a:endParaRPr lang="en-GB" sz="800" b="0" i="0" u="none" strike="noStrike">
                        <a:solidFill>
                          <a:srgbClr val="000000"/>
                        </a:solidFill>
                        <a:effectLst/>
                        <a:latin typeface="Calibri" panose="020F0502020204030204" pitchFamily="34" charset="0"/>
                      </a:endParaRPr>
                    </a:p>
                  </a:txBody>
                  <a:tcPr marL="4313" marR="4313" marT="4313" marB="0" anchor="ctr"/>
                </a:tc>
                <a:tc>
                  <a:txBody>
                    <a:bodyPr/>
                    <a:lstStyle/>
                    <a:p>
                      <a:pPr algn="ctr" fontAlgn="ctr"/>
                      <a:endParaRPr lang="en-GB" sz="800" b="0" i="0" u="none" strike="noStrike">
                        <a:solidFill>
                          <a:srgbClr val="000000"/>
                        </a:solidFill>
                        <a:effectLst/>
                        <a:latin typeface="Calibri" panose="020F0502020204030204" pitchFamily="34" charset="0"/>
                      </a:endParaRPr>
                    </a:p>
                  </a:txBody>
                  <a:tcPr marL="4313" marR="4313" marT="4313" marB="0" anchor="ctr"/>
                </a:tc>
                <a:extLst>
                  <a:ext uri="{0D108BD9-81ED-4DB2-BD59-A6C34878D82A}">
                    <a16:rowId xmlns:a16="http://schemas.microsoft.com/office/drawing/2014/main" val="1487983435"/>
                  </a:ext>
                </a:extLst>
              </a:tr>
              <a:tr h="158903">
                <a:tc gridSpan="3">
                  <a:txBody>
                    <a:bodyPr/>
                    <a:lstStyle/>
                    <a:p>
                      <a:pPr algn="l" fontAlgn="ctr"/>
                      <a:r>
                        <a:rPr lang="en-GB" sz="800" u="none" strike="noStrike">
                          <a:effectLst/>
                        </a:rPr>
                        <a:t>Note - if field 3.11 or 3.12 blank, not reported</a:t>
                      </a:r>
                      <a:endParaRPr lang="en-GB" sz="800" b="0" i="0" u="none" strike="noStrike">
                        <a:solidFill>
                          <a:srgbClr val="000000"/>
                        </a:solidFill>
                        <a:effectLst/>
                        <a:latin typeface="Calibri" panose="020F0502020204030204" pitchFamily="34" charset="0"/>
                      </a:endParaRPr>
                    </a:p>
                  </a:txBody>
                  <a:tcPr marL="4313" marR="4313" marT="4313" marB="0" anchor="ctr"/>
                </a:tc>
                <a:tc hMerge="1">
                  <a:txBody>
                    <a:bodyPr/>
                    <a:lstStyle/>
                    <a:p>
                      <a:endParaRPr lang="en-GB"/>
                    </a:p>
                  </a:txBody>
                  <a:tcPr/>
                </a:tc>
                <a:tc hMerge="1">
                  <a:txBody>
                    <a:bodyPr/>
                    <a:lstStyle/>
                    <a:p>
                      <a:endParaRPr lang="en-GB"/>
                    </a:p>
                  </a:txBody>
                  <a:tcPr/>
                </a:tc>
                <a:tc>
                  <a:txBody>
                    <a:bodyPr/>
                    <a:lstStyle/>
                    <a:p>
                      <a:pPr algn="ctr" fontAlgn="ctr"/>
                      <a:endParaRPr lang="en-GB" sz="800" b="0" i="0" u="none" strike="noStrike">
                        <a:solidFill>
                          <a:srgbClr val="000000"/>
                        </a:solidFill>
                        <a:effectLst/>
                        <a:latin typeface="Calibri" panose="020F0502020204030204" pitchFamily="34" charset="0"/>
                      </a:endParaRPr>
                    </a:p>
                  </a:txBody>
                  <a:tcPr marL="4313" marR="4313" marT="4313" marB="0" anchor="ctr"/>
                </a:tc>
                <a:tc>
                  <a:txBody>
                    <a:bodyPr/>
                    <a:lstStyle/>
                    <a:p>
                      <a:pPr algn="ctr" fontAlgn="ctr"/>
                      <a:endParaRPr lang="en-GB" sz="800" b="0" i="0" u="none" strike="noStrike">
                        <a:solidFill>
                          <a:srgbClr val="000000"/>
                        </a:solidFill>
                        <a:effectLst/>
                        <a:latin typeface="Calibri" panose="020F0502020204030204" pitchFamily="34" charset="0"/>
                      </a:endParaRPr>
                    </a:p>
                  </a:txBody>
                  <a:tcPr marL="4313" marR="4313" marT="4313" marB="0" anchor="ctr"/>
                </a:tc>
                <a:tc>
                  <a:txBody>
                    <a:bodyPr/>
                    <a:lstStyle/>
                    <a:p>
                      <a:pPr algn="ctr" fontAlgn="ctr"/>
                      <a:endParaRPr lang="en-GB" sz="800" b="0" i="0" u="none" strike="noStrike">
                        <a:solidFill>
                          <a:srgbClr val="000000"/>
                        </a:solidFill>
                        <a:effectLst/>
                        <a:latin typeface="Calibri" panose="020F0502020204030204" pitchFamily="34" charset="0"/>
                      </a:endParaRPr>
                    </a:p>
                  </a:txBody>
                  <a:tcPr marL="4313" marR="4313" marT="4313" marB="0" anchor="ctr"/>
                </a:tc>
                <a:tc>
                  <a:txBody>
                    <a:bodyPr/>
                    <a:lstStyle/>
                    <a:p>
                      <a:pPr algn="ctr" fontAlgn="ctr"/>
                      <a:endParaRPr lang="en-GB" sz="800" b="0" i="0" u="none" strike="noStrike">
                        <a:solidFill>
                          <a:srgbClr val="000000"/>
                        </a:solidFill>
                        <a:effectLst/>
                        <a:latin typeface="Calibri" panose="020F0502020204030204" pitchFamily="34" charset="0"/>
                      </a:endParaRPr>
                    </a:p>
                  </a:txBody>
                  <a:tcPr marL="4313" marR="4313" marT="4313" marB="0" anchor="ctr"/>
                </a:tc>
                <a:extLst>
                  <a:ext uri="{0D108BD9-81ED-4DB2-BD59-A6C34878D82A}">
                    <a16:rowId xmlns:a16="http://schemas.microsoft.com/office/drawing/2014/main" val="3940530893"/>
                  </a:ext>
                </a:extLst>
              </a:tr>
              <a:tr h="158903">
                <a:tc gridSpan="5">
                  <a:txBody>
                    <a:bodyPr/>
                    <a:lstStyle/>
                    <a:p>
                      <a:pPr algn="l" fontAlgn="ctr"/>
                      <a:r>
                        <a:rPr lang="en-GB" sz="800" u="none" strike="noStrike">
                          <a:effectLst/>
                        </a:rPr>
                        <a:t>When 3.11 = 9 - monitor procedure, that is not broken down by intervention category</a:t>
                      </a:r>
                      <a:endParaRPr lang="en-GB" sz="800" b="0" i="0" u="none" strike="noStrike">
                        <a:solidFill>
                          <a:srgbClr val="000000"/>
                        </a:solidFill>
                        <a:effectLst/>
                        <a:latin typeface="Calibri" panose="020F0502020204030204" pitchFamily="34" charset="0"/>
                      </a:endParaRPr>
                    </a:p>
                  </a:txBody>
                  <a:tcPr marL="4313" marR="4313" marT="4313" marB="0" anchor="ct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a:txBody>
                    <a:bodyPr/>
                    <a:lstStyle/>
                    <a:p>
                      <a:pPr algn="ctr" fontAlgn="ctr"/>
                      <a:endParaRPr lang="en-GB" sz="800" b="0" i="0" u="none" strike="noStrike">
                        <a:solidFill>
                          <a:srgbClr val="000000"/>
                        </a:solidFill>
                        <a:effectLst/>
                        <a:latin typeface="Calibri" panose="020F0502020204030204" pitchFamily="34" charset="0"/>
                      </a:endParaRPr>
                    </a:p>
                  </a:txBody>
                  <a:tcPr marL="4313" marR="4313" marT="4313" marB="0" anchor="ctr"/>
                </a:tc>
                <a:tc>
                  <a:txBody>
                    <a:bodyPr/>
                    <a:lstStyle/>
                    <a:p>
                      <a:pPr algn="ctr" fontAlgn="ctr"/>
                      <a:endParaRPr lang="en-GB" sz="800" b="0" i="0" u="none" strike="noStrike" dirty="0">
                        <a:solidFill>
                          <a:srgbClr val="000000"/>
                        </a:solidFill>
                        <a:effectLst/>
                        <a:latin typeface="Calibri" panose="020F0502020204030204" pitchFamily="34" charset="0"/>
                      </a:endParaRPr>
                    </a:p>
                  </a:txBody>
                  <a:tcPr marL="4313" marR="4313" marT="4313" marB="0" anchor="ctr"/>
                </a:tc>
                <a:extLst>
                  <a:ext uri="{0D108BD9-81ED-4DB2-BD59-A6C34878D82A}">
                    <a16:rowId xmlns:a16="http://schemas.microsoft.com/office/drawing/2014/main" val="2304251073"/>
                  </a:ext>
                </a:extLst>
              </a:tr>
            </a:tbl>
          </a:graphicData>
        </a:graphic>
      </p:graphicFrame>
    </p:spTree>
    <p:extLst>
      <p:ext uri="{BB962C8B-B14F-4D97-AF65-F5344CB8AC3E}">
        <p14:creationId xmlns:p14="http://schemas.microsoft.com/office/powerpoint/2010/main" val="19948386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3F71C91F-3133-7D98-EC64-E3790B79D48D}"/>
              </a:ext>
            </a:extLst>
          </p:cNvPr>
          <p:cNvSpPr>
            <a:spLocks noGrp="1"/>
          </p:cNvSpPr>
          <p:nvPr>
            <p:ph type="title"/>
          </p:nvPr>
        </p:nvSpPr>
        <p:spPr/>
        <p:txBody>
          <a:bodyPr/>
          <a:lstStyle/>
          <a:p>
            <a:r>
              <a:rPr lang="en-GB" dirty="0"/>
              <a:t>Reported Activity – England &amp; Wales</a:t>
            </a:r>
          </a:p>
        </p:txBody>
      </p:sp>
      <p:graphicFrame>
        <p:nvGraphicFramePr>
          <p:cNvPr id="9" name="Table 9">
            <a:extLst>
              <a:ext uri="{FF2B5EF4-FFF2-40B4-BE49-F238E27FC236}">
                <a16:creationId xmlns:a16="http://schemas.microsoft.com/office/drawing/2014/main" id="{7B5E0703-F614-04FA-BDF4-96E5D1A71480}"/>
              </a:ext>
            </a:extLst>
          </p:cNvPr>
          <p:cNvGraphicFramePr>
            <a:graphicFrameLocks noGrp="1"/>
          </p:cNvGraphicFramePr>
          <p:nvPr>
            <p:ph sz="half" idx="1"/>
            <p:extLst>
              <p:ext uri="{D42A27DB-BD31-4B8C-83A1-F6EECF244321}">
                <p14:modId xmlns:p14="http://schemas.microsoft.com/office/powerpoint/2010/main" val="3745749345"/>
              </p:ext>
            </p:extLst>
          </p:nvPr>
        </p:nvGraphicFramePr>
        <p:xfrm>
          <a:off x="838200" y="2133842"/>
          <a:ext cx="4962463" cy="1854200"/>
        </p:xfrm>
        <a:graphic>
          <a:graphicData uri="http://schemas.openxmlformats.org/drawingml/2006/table">
            <a:tbl>
              <a:tblPr firstRow="1" bandRow="1">
                <a:tableStyleId>{5C22544A-7EE6-4342-B048-85BDC9FD1C3A}</a:tableStyleId>
              </a:tblPr>
              <a:tblGrid>
                <a:gridCol w="1666177">
                  <a:extLst>
                    <a:ext uri="{9D8B030D-6E8A-4147-A177-3AD203B41FA5}">
                      <a16:colId xmlns:a16="http://schemas.microsoft.com/office/drawing/2014/main" val="3586233301"/>
                    </a:ext>
                  </a:extLst>
                </a:gridCol>
                <a:gridCol w="1000443">
                  <a:extLst>
                    <a:ext uri="{9D8B030D-6E8A-4147-A177-3AD203B41FA5}">
                      <a16:colId xmlns:a16="http://schemas.microsoft.com/office/drawing/2014/main" val="808500601"/>
                    </a:ext>
                  </a:extLst>
                </a:gridCol>
                <a:gridCol w="1000443">
                  <a:extLst>
                    <a:ext uri="{9D8B030D-6E8A-4147-A177-3AD203B41FA5}">
                      <a16:colId xmlns:a16="http://schemas.microsoft.com/office/drawing/2014/main" val="3598829045"/>
                    </a:ext>
                  </a:extLst>
                </a:gridCol>
                <a:gridCol w="1295400">
                  <a:extLst>
                    <a:ext uri="{9D8B030D-6E8A-4147-A177-3AD203B41FA5}">
                      <a16:colId xmlns:a16="http://schemas.microsoft.com/office/drawing/2014/main" val="3559251154"/>
                    </a:ext>
                  </a:extLst>
                </a:gridCol>
              </a:tblGrid>
              <a:tr h="370840">
                <a:tc gridSpan="4">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b="1" dirty="0">
                          <a:solidFill>
                            <a:schemeClr val="bg1"/>
                          </a:solidFill>
                        </a:rPr>
                        <a:t>England</a:t>
                      </a:r>
                    </a:p>
                  </a:txBody>
                  <a:tcPr anchor="ctr"/>
                </a:tc>
                <a:tc hMerge="1">
                  <a:txBody>
                    <a:bodyPr/>
                    <a:lstStyle/>
                    <a:p>
                      <a:pPr algn="ctr"/>
                      <a:endParaRPr lang="en-GB" dirty="0"/>
                    </a:p>
                  </a:txBody>
                  <a:tcPr anchor="ctr"/>
                </a:tc>
                <a:tc hMerge="1">
                  <a:txBody>
                    <a:bodyPr/>
                    <a:lstStyle/>
                    <a:p>
                      <a:pPr algn="ctr"/>
                      <a:endParaRPr lang="en-GB" dirty="0"/>
                    </a:p>
                  </a:txBody>
                  <a:tcPr anchor="ctr"/>
                </a:tc>
                <a:tc hMerge="1">
                  <a:txBody>
                    <a:bodyPr/>
                    <a:lstStyle/>
                    <a:p>
                      <a:pPr algn="ctr"/>
                      <a:endParaRPr lang="en-GB" dirty="0"/>
                    </a:p>
                  </a:txBody>
                  <a:tcPr anchor="ctr"/>
                </a:tc>
                <a:extLst>
                  <a:ext uri="{0D108BD9-81ED-4DB2-BD59-A6C34878D82A}">
                    <a16:rowId xmlns:a16="http://schemas.microsoft.com/office/drawing/2014/main" val="1069738645"/>
                  </a:ext>
                </a:extLst>
              </a:tr>
              <a:tr h="370840">
                <a:tc>
                  <a:txBody>
                    <a:bodyPr/>
                    <a:lstStyle/>
                    <a:p>
                      <a:r>
                        <a:rPr lang="en-GB" b="1" dirty="0">
                          <a:solidFill>
                            <a:schemeClr val="bg1"/>
                          </a:solidFill>
                        </a:rPr>
                        <a:t>System</a:t>
                      </a:r>
                    </a:p>
                  </a:txBody>
                  <a:tcPr anchor="ctr">
                    <a:solidFill>
                      <a:srgbClr val="4472C4"/>
                    </a:solidFill>
                  </a:tcPr>
                </a:tc>
                <a:tc>
                  <a:txBody>
                    <a:bodyPr/>
                    <a:lstStyle/>
                    <a:p>
                      <a:pPr algn="ctr"/>
                      <a:r>
                        <a:rPr lang="en-GB" b="1" dirty="0">
                          <a:solidFill>
                            <a:schemeClr val="bg1"/>
                          </a:solidFill>
                        </a:rPr>
                        <a:t>2020-21</a:t>
                      </a:r>
                    </a:p>
                  </a:txBody>
                  <a:tcPr anchor="ctr">
                    <a:solidFill>
                      <a:srgbClr val="4472C4"/>
                    </a:solidFill>
                  </a:tcPr>
                </a:tc>
                <a:tc>
                  <a:txBody>
                    <a:bodyPr/>
                    <a:lstStyle/>
                    <a:p>
                      <a:pPr algn="ctr"/>
                      <a:r>
                        <a:rPr lang="en-GB" b="1" dirty="0">
                          <a:solidFill>
                            <a:schemeClr val="bg1"/>
                          </a:solidFill>
                        </a:rPr>
                        <a:t>2021-22</a:t>
                      </a:r>
                    </a:p>
                  </a:txBody>
                  <a:tcPr anchor="ctr">
                    <a:solidFill>
                      <a:srgbClr val="4472C4"/>
                    </a:solidFill>
                  </a:tcPr>
                </a:tc>
                <a:tc>
                  <a:txBody>
                    <a:bodyPr/>
                    <a:lstStyle/>
                    <a:p>
                      <a:pPr algn="ctr"/>
                      <a:r>
                        <a:rPr lang="en-GB" b="1" dirty="0">
                          <a:solidFill>
                            <a:schemeClr val="bg1"/>
                          </a:solidFill>
                        </a:rPr>
                        <a:t>% Change</a:t>
                      </a:r>
                    </a:p>
                  </a:txBody>
                  <a:tcPr anchor="ctr">
                    <a:solidFill>
                      <a:srgbClr val="4472C4"/>
                    </a:solidFill>
                  </a:tcPr>
                </a:tc>
                <a:extLst>
                  <a:ext uri="{0D108BD9-81ED-4DB2-BD59-A6C34878D82A}">
                    <a16:rowId xmlns:a16="http://schemas.microsoft.com/office/drawing/2014/main" val="2159058869"/>
                  </a:ext>
                </a:extLst>
              </a:tr>
              <a:tr h="370840">
                <a:tc>
                  <a:txBody>
                    <a:bodyPr/>
                    <a:lstStyle/>
                    <a:p>
                      <a:r>
                        <a:rPr lang="en-GB" dirty="0"/>
                        <a:t>Pacemaker</a:t>
                      </a:r>
                    </a:p>
                  </a:txBody>
                  <a:tcPr anchor="ctr"/>
                </a:tc>
                <a:tc>
                  <a:txBody>
                    <a:bodyPr/>
                    <a:lstStyle/>
                    <a:p>
                      <a:pPr algn="ctr"/>
                      <a:r>
                        <a:rPr lang="en-GB" dirty="0"/>
                        <a:t>33,738</a:t>
                      </a:r>
                    </a:p>
                  </a:txBody>
                  <a:tcPr anchor="ctr"/>
                </a:tc>
                <a:tc>
                  <a:txBody>
                    <a:bodyPr/>
                    <a:lstStyle/>
                    <a:p>
                      <a:pPr algn="ctr"/>
                      <a:r>
                        <a:rPr lang="en-GB" dirty="0"/>
                        <a:t>35,904</a:t>
                      </a:r>
                    </a:p>
                  </a:txBody>
                  <a:tcPr anchor="ctr"/>
                </a:tc>
                <a:tc>
                  <a:txBody>
                    <a:bodyPr/>
                    <a:lstStyle/>
                    <a:p>
                      <a:pPr algn="ctr"/>
                      <a:r>
                        <a:rPr lang="en-GB" dirty="0"/>
                        <a:t>6.4</a:t>
                      </a:r>
                    </a:p>
                  </a:txBody>
                  <a:tcPr anchor="ctr"/>
                </a:tc>
                <a:extLst>
                  <a:ext uri="{0D108BD9-81ED-4DB2-BD59-A6C34878D82A}">
                    <a16:rowId xmlns:a16="http://schemas.microsoft.com/office/drawing/2014/main" val="4039145540"/>
                  </a:ext>
                </a:extLst>
              </a:tr>
              <a:tr h="370840">
                <a:tc>
                  <a:txBody>
                    <a:bodyPr/>
                    <a:lstStyle/>
                    <a:p>
                      <a:r>
                        <a:rPr lang="en-GB" dirty="0"/>
                        <a:t>ICD (not CRT-D)</a:t>
                      </a:r>
                    </a:p>
                  </a:txBody>
                  <a:tcPr anchor="ctr"/>
                </a:tc>
                <a:tc>
                  <a:txBody>
                    <a:bodyPr/>
                    <a:lstStyle/>
                    <a:p>
                      <a:pPr algn="ctr"/>
                      <a:r>
                        <a:rPr lang="en-GB" dirty="0"/>
                        <a:t>4,890</a:t>
                      </a:r>
                    </a:p>
                  </a:txBody>
                  <a:tcPr anchor="ctr"/>
                </a:tc>
                <a:tc>
                  <a:txBody>
                    <a:bodyPr/>
                    <a:lstStyle/>
                    <a:p>
                      <a:pPr algn="ctr"/>
                      <a:r>
                        <a:rPr lang="en-GB" dirty="0"/>
                        <a:t>5,581</a:t>
                      </a:r>
                    </a:p>
                  </a:txBody>
                  <a:tcPr anchor="ctr"/>
                </a:tc>
                <a:tc>
                  <a:txBody>
                    <a:bodyPr/>
                    <a:lstStyle/>
                    <a:p>
                      <a:pPr algn="ctr"/>
                      <a:r>
                        <a:rPr lang="en-GB" dirty="0"/>
                        <a:t>14.1</a:t>
                      </a:r>
                    </a:p>
                  </a:txBody>
                  <a:tcPr anchor="ctr"/>
                </a:tc>
                <a:extLst>
                  <a:ext uri="{0D108BD9-81ED-4DB2-BD59-A6C34878D82A}">
                    <a16:rowId xmlns:a16="http://schemas.microsoft.com/office/drawing/2014/main" val="1445859625"/>
                  </a:ext>
                </a:extLst>
              </a:tr>
              <a:tr h="370840">
                <a:tc>
                  <a:txBody>
                    <a:bodyPr/>
                    <a:lstStyle/>
                    <a:p>
                      <a:r>
                        <a:rPr lang="en-GB" dirty="0"/>
                        <a:t>CRT-P/D</a:t>
                      </a:r>
                    </a:p>
                  </a:txBody>
                  <a:tcPr anchor="ctr"/>
                </a:tc>
                <a:tc>
                  <a:txBody>
                    <a:bodyPr/>
                    <a:lstStyle/>
                    <a:p>
                      <a:pPr algn="ctr"/>
                      <a:r>
                        <a:rPr lang="en-GB" dirty="0"/>
                        <a:t>7,782</a:t>
                      </a:r>
                    </a:p>
                  </a:txBody>
                  <a:tcPr anchor="ctr"/>
                </a:tc>
                <a:tc>
                  <a:txBody>
                    <a:bodyPr/>
                    <a:lstStyle/>
                    <a:p>
                      <a:pPr algn="ctr"/>
                      <a:r>
                        <a:rPr lang="en-GB" dirty="0"/>
                        <a:t>8,894</a:t>
                      </a:r>
                    </a:p>
                  </a:txBody>
                  <a:tcPr anchor="ctr"/>
                </a:tc>
                <a:tc>
                  <a:txBody>
                    <a:bodyPr/>
                    <a:lstStyle/>
                    <a:p>
                      <a:pPr algn="ctr"/>
                      <a:r>
                        <a:rPr lang="en-GB" dirty="0"/>
                        <a:t>14.3</a:t>
                      </a:r>
                    </a:p>
                  </a:txBody>
                  <a:tcPr anchor="ctr"/>
                </a:tc>
                <a:extLst>
                  <a:ext uri="{0D108BD9-81ED-4DB2-BD59-A6C34878D82A}">
                    <a16:rowId xmlns:a16="http://schemas.microsoft.com/office/drawing/2014/main" val="936553041"/>
                  </a:ext>
                </a:extLst>
              </a:tr>
            </a:tbl>
          </a:graphicData>
        </a:graphic>
      </p:graphicFrame>
      <p:sp>
        <p:nvSpPr>
          <p:cNvPr id="8" name="Content Placeholder 7">
            <a:extLst>
              <a:ext uri="{FF2B5EF4-FFF2-40B4-BE49-F238E27FC236}">
                <a16:creationId xmlns:a16="http://schemas.microsoft.com/office/drawing/2014/main" id="{C40A6353-6351-8A9F-E3B5-AEDF9E85B64C}"/>
              </a:ext>
            </a:extLst>
          </p:cNvPr>
          <p:cNvSpPr>
            <a:spLocks noGrp="1"/>
          </p:cNvSpPr>
          <p:nvPr>
            <p:ph sz="half" idx="2"/>
          </p:nvPr>
        </p:nvSpPr>
        <p:spPr/>
        <p:txBody>
          <a:bodyPr anchor="ctr">
            <a:normAutofit fontScale="47500" lnSpcReduction="20000"/>
          </a:bodyPr>
          <a:lstStyle/>
          <a:p>
            <a:pPr marL="0" indent="0">
              <a:lnSpc>
                <a:spcPct val="140000"/>
              </a:lnSpc>
              <a:spcBef>
                <a:spcPts val="0"/>
              </a:spcBef>
              <a:buNone/>
            </a:pPr>
            <a:r>
              <a:rPr lang="en-GB" dirty="0"/>
              <a:t>This table shows changes in reported activity. It uses data from two fields. The first field is “3.11, intervention category”. The second is “3.12, maximum system capability”. These two are combined together as follows:</a:t>
            </a:r>
          </a:p>
          <a:p>
            <a:pPr marL="0" indent="0">
              <a:lnSpc>
                <a:spcPct val="140000"/>
              </a:lnSpc>
              <a:spcBef>
                <a:spcPts val="0"/>
              </a:spcBef>
              <a:buNone/>
            </a:pPr>
            <a:r>
              <a:rPr lang="en-GB" dirty="0"/>
              <a:t> </a:t>
            </a:r>
          </a:p>
          <a:p>
            <a:pPr marL="0" indent="0">
              <a:lnSpc>
                <a:spcPct val="140000"/>
              </a:lnSpc>
              <a:spcBef>
                <a:spcPts val="0"/>
              </a:spcBef>
              <a:buNone/>
            </a:pPr>
            <a:r>
              <a:rPr lang="en-GB" dirty="0"/>
              <a:t>From 3.11, intervention category, the following (1-5) are included:	</a:t>
            </a:r>
          </a:p>
          <a:p>
            <a:pPr marL="0" indent="0">
              <a:lnSpc>
                <a:spcPct val="140000"/>
              </a:lnSpc>
              <a:spcBef>
                <a:spcPts val="0"/>
              </a:spcBef>
              <a:buNone/>
            </a:pPr>
            <a:r>
              <a:rPr lang="en-GB" dirty="0"/>
              <a:t>New system (first implant)</a:t>
            </a:r>
          </a:p>
          <a:p>
            <a:pPr marL="0" indent="0">
              <a:lnSpc>
                <a:spcPct val="140000"/>
              </a:lnSpc>
              <a:spcBef>
                <a:spcPts val="0"/>
              </a:spcBef>
              <a:buNone/>
            </a:pPr>
            <a:r>
              <a:rPr lang="en-GB" dirty="0"/>
              <a:t>Generator change</a:t>
            </a:r>
          </a:p>
          <a:p>
            <a:pPr marL="0" indent="0">
              <a:lnSpc>
                <a:spcPct val="140000"/>
              </a:lnSpc>
              <a:spcBef>
                <a:spcPts val="0"/>
              </a:spcBef>
              <a:buNone/>
            </a:pPr>
            <a:r>
              <a:rPr lang="en-GB" dirty="0"/>
              <a:t>Upgrade</a:t>
            </a:r>
          </a:p>
          <a:p>
            <a:pPr marL="0" indent="0">
              <a:lnSpc>
                <a:spcPct val="140000"/>
              </a:lnSpc>
              <a:spcBef>
                <a:spcPts val="0"/>
              </a:spcBef>
              <a:buNone/>
            </a:pPr>
            <a:r>
              <a:rPr lang="en-GB" dirty="0"/>
              <a:t>Generator + lead change</a:t>
            </a:r>
          </a:p>
          <a:p>
            <a:pPr marL="0" indent="0">
              <a:lnSpc>
                <a:spcPct val="140000"/>
              </a:lnSpc>
              <a:spcBef>
                <a:spcPts val="0"/>
              </a:spcBef>
              <a:buNone/>
            </a:pPr>
            <a:r>
              <a:rPr lang="en-GB" dirty="0"/>
              <a:t>Downgrade</a:t>
            </a:r>
          </a:p>
          <a:p>
            <a:pPr marL="0" indent="0">
              <a:lnSpc>
                <a:spcPct val="140000"/>
              </a:lnSpc>
              <a:spcBef>
                <a:spcPts val="0"/>
              </a:spcBef>
              <a:buNone/>
            </a:pPr>
            <a:r>
              <a:rPr lang="en-GB" dirty="0"/>
              <a:t> </a:t>
            </a:r>
          </a:p>
          <a:p>
            <a:pPr marL="0" indent="0">
              <a:lnSpc>
                <a:spcPct val="140000"/>
              </a:lnSpc>
              <a:spcBef>
                <a:spcPts val="0"/>
              </a:spcBef>
              <a:buNone/>
            </a:pPr>
            <a:r>
              <a:rPr lang="en-GB" dirty="0"/>
              <a:t>From 3.12, maximum system capability:</a:t>
            </a:r>
          </a:p>
          <a:p>
            <a:pPr marL="0" indent="0">
              <a:lnSpc>
                <a:spcPct val="140000"/>
              </a:lnSpc>
              <a:spcBef>
                <a:spcPts val="0"/>
              </a:spcBef>
              <a:buNone/>
            </a:pPr>
            <a:r>
              <a:rPr lang="en-GB" dirty="0"/>
              <a:t>Pacemaker: 	AAIR, VVIR, DDDR. </a:t>
            </a:r>
          </a:p>
          <a:p>
            <a:pPr marL="0" indent="0">
              <a:lnSpc>
                <a:spcPct val="140000"/>
              </a:lnSpc>
              <a:spcBef>
                <a:spcPts val="0"/>
              </a:spcBef>
              <a:buNone/>
            </a:pPr>
            <a:r>
              <a:rPr lang="en-GB" dirty="0"/>
              <a:t>ICD:	ICD-VR, ICD-DR, ICD-SQ</a:t>
            </a:r>
          </a:p>
          <a:p>
            <a:pPr marL="0" indent="0">
              <a:lnSpc>
                <a:spcPct val="140000"/>
              </a:lnSpc>
              <a:spcBef>
                <a:spcPts val="0"/>
              </a:spcBef>
              <a:buNone/>
            </a:pPr>
            <a:r>
              <a:rPr lang="en-GB" dirty="0"/>
              <a:t>CRT-P+D:	CRT-P, CRT-D</a:t>
            </a:r>
          </a:p>
        </p:txBody>
      </p:sp>
      <p:graphicFrame>
        <p:nvGraphicFramePr>
          <p:cNvPr id="10" name="Table 9">
            <a:extLst>
              <a:ext uri="{FF2B5EF4-FFF2-40B4-BE49-F238E27FC236}">
                <a16:creationId xmlns:a16="http://schemas.microsoft.com/office/drawing/2014/main" id="{2D3A0D17-1F37-C906-DDA0-D497817F515F}"/>
              </a:ext>
            </a:extLst>
          </p:cNvPr>
          <p:cNvGraphicFramePr>
            <a:graphicFrameLocks/>
          </p:cNvGraphicFramePr>
          <p:nvPr>
            <p:extLst>
              <p:ext uri="{D42A27DB-BD31-4B8C-83A1-F6EECF244321}">
                <p14:modId xmlns:p14="http://schemas.microsoft.com/office/powerpoint/2010/main" val="3947875181"/>
              </p:ext>
            </p:extLst>
          </p:nvPr>
        </p:nvGraphicFramePr>
        <p:xfrm>
          <a:off x="838200" y="4014546"/>
          <a:ext cx="4962463" cy="1854200"/>
        </p:xfrm>
        <a:graphic>
          <a:graphicData uri="http://schemas.openxmlformats.org/drawingml/2006/table">
            <a:tbl>
              <a:tblPr firstRow="1" bandRow="1">
                <a:tableStyleId>{5C22544A-7EE6-4342-B048-85BDC9FD1C3A}</a:tableStyleId>
              </a:tblPr>
              <a:tblGrid>
                <a:gridCol w="1666177">
                  <a:extLst>
                    <a:ext uri="{9D8B030D-6E8A-4147-A177-3AD203B41FA5}">
                      <a16:colId xmlns:a16="http://schemas.microsoft.com/office/drawing/2014/main" val="3586233301"/>
                    </a:ext>
                  </a:extLst>
                </a:gridCol>
                <a:gridCol w="1000443">
                  <a:extLst>
                    <a:ext uri="{9D8B030D-6E8A-4147-A177-3AD203B41FA5}">
                      <a16:colId xmlns:a16="http://schemas.microsoft.com/office/drawing/2014/main" val="808500601"/>
                    </a:ext>
                  </a:extLst>
                </a:gridCol>
                <a:gridCol w="1000443">
                  <a:extLst>
                    <a:ext uri="{9D8B030D-6E8A-4147-A177-3AD203B41FA5}">
                      <a16:colId xmlns:a16="http://schemas.microsoft.com/office/drawing/2014/main" val="3598829045"/>
                    </a:ext>
                  </a:extLst>
                </a:gridCol>
                <a:gridCol w="1295400">
                  <a:extLst>
                    <a:ext uri="{9D8B030D-6E8A-4147-A177-3AD203B41FA5}">
                      <a16:colId xmlns:a16="http://schemas.microsoft.com/office/drawing/2014/main" val="3559251154"/>
                    </a:ext>
                  </a:extLst>
                </a:gridCol>
              </a:tblGrid>
              <a:tr h="370840">
                <a:tc gridSpan="4">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b="1" dirty="0">
                          <a:solidFill>
                            <a:schemeClr val="bg1"/>
                          </a:solidFill>
                        </a:rPr>
                        <a:t>Wales</a:t>
                      </a:r>
                    </a:p>
                  </a:txBody>
                  <a:tcPr anchor="ctr"/>
                </a:tc>
                <a:tc hMerge="1">
                  <a:txBody>
                    <a:bodyPr/>
                    <a:lstStyle/>
                    <a:p>
                      <a:pPr algn="ctr"/>
                      <a:endParaRPr lang="en-GB" dirty="0"/>
                    </a:p>
                  </a:txBody>
                  <a:tcPr anchor="ctr"/>
                </a:tc>
                <a:tc hMerge="1">
                  <a:txBody>
                    <a:bodyPr/>
                    <a:lstStyle/>
                    <a:p>
                      <a:pPr algn="ctr"/>
                      <a:endParaRPr lang="en-GB" dirty="0"/>
                    </a:p>
                  </a:txBody>
                  <a:tcPr anchor="ctr"/>
                </a:tc>
                <a:tc hMerge="1">
                  <a:txBody>
                    <a:bodyPr/>
                    <a:lstStyle/>
                    <a:p>
                      <a:pPr algn="ctr"/>
                      <a:endParaRPr lang="en-GB" dirty="0"/>
                    </a:p>
                  </a:txBody>
                  <a:tcPr anchor="ctr"/>
                </a:tc>
                <a:extLst>
                  <a:ext uri="{0D108BD9-81ED-4DB2-BD59-A6C34878D82A}">
                    <a16:rowId xmlns:a16="http://schemas.microsoft.com/office/drawing/2014/main" val="1757071919"/>
                  </a:ext>
                </a:extLst>
              </a:tr>
              <a:tr h="370840">
                <a:tc>
                  <a:txBody>
                    <a:bodyPr/>
                    <a:lstStyle/>
                    <a:p>
                      <a:r>
                        <a:rPr lang="en-GB" b="1" dirty="0">
                          <a:solidFill>
                            <a:schemeClr val="bg1"/>
                          </a:solidFill>
                        </a:rPr>
                        <a:t>System</a:t>
                      </a:r>
                    </a:p>
                  </a:txBody>
                  <a:tcPr anchor="ctr">
                    <a:solidFill>
                      <a:srgbClr val="4472C4"/>
                    </a:solidFill>
                  </a:tcPr>
                </a:tc>
                <a:tc>
                  <a:txBody>
                    <a:bodyPr/>
                    <a:lstStyle/>
                    <a:p>
                      <a:pPr algn="ctr"/>
                      <a:r>
                        <a:rPr lang="en-GB" b="1" dirty="0">
                          <a:solidFill>
                            <a:schemeClr val="bg1"/>
                          </a:solidFill>
                        </a:rPr>
                        <a:t>2020-21</a:t>
                      </a:r>
                    </a:p>
                  </a:txBody>
                  <a:tcPr anchor="ctr">
                    <a:solidFill>
                      <a:srgbClr val="4472C4"/>
                    </a:solidFill>
                  </a:tcPr>
                </a:tc>
                <a:tc>
                  <a:txBody>
                    <a:bodyPr/>
                    <a:lstStyle/>
                    <a:p>
                      <a:pPr algn="ctr"/>
                      <a:r>
                        <a:rPr lang="en-GB" b="1" dirty="0">
                          <a:solidFill>
                            <a:schemeClr val="bg1"/>
                          </a:solidFill>
                        </a:rPr>
                        <a:t>2021-22</a:t>
                      </a:r>
                    </a:p>
                  </a:txBody>
                  <a:tcPr anchor="ctr">
                    <a:solidFill>
                      <a:srgbClr val="4472C4"/>
                    </a:solidFill>
                  </a:tcPr>
                </a:tc>
                <a:tc>
                  <a:txBody>
                    <a:bodyPr/>
                    <a:lstStyle/>
                    <a:p>
                      <a:pPr algn="ctr"/>
                      <a:r>
                        <a:rPr lang="en-GB" b="1" dirty="0">
                          <a:solidFill>
                            <a:schemeClr val="bg1"/>
                          </a:solidFill>
                        </a:rPr>
                        <a:t>% Change</a:t>
                      </a:r>
                    </a:p>
                  </a:txBody>
                  <a:tcPr anchor="ctr">
                    <a:solidFill>
                      <a:srgbClr val="4472C4"/>
                    </a:solidFill>
                  </a:tcPr>
                </a:tc>
                <a:extLst>
                  <a:ext uri="{0D108BD9-81ED-4DB2-BD59-A6C34878D82A}">
                    <a16:rowId xmlns:a16="http://schemas.microsoft.com/office/drawing/2014/main" val="2159058869"/>
                  </a:ext>
                </a:extLst>
              </a:tr>
              <a:tr h="370840">
                <a:tc>
                  <a:txBody>
                    <a:bodyPr/>
                    <a:lstStyle/>
                    <a:p>
                      <a:r>
                        <a:rPr lang="en-GB" dirty="0"/>
                        <a:t>Pacemaker</a:t>
                      </a:r>
                    </a:p>
                  </a:txBody>
                  <a:tcPr anchor="ctr"/>
                </a:tc>
                <a:tc>
                  <a:txBody>
                    <a:bodyPr/>
                    <a:lstStyle/>
                    <a:p>
                      <a:pPr algn="ctr"/>
                      <a:r>
                        <a:rPr lang="en-GB" dirty="0"/>
                        <a:t>1,323</a:t>
                      </a:r>
                    </a:p>
                  </a:txBody>
                  <a:tcPr anchor="ctr"/>
                </a:tc>
                <a:tc>
                  <a:txBody>
                    <a:bodyPr/>
                    <a:lstStyle/>
                    <a:p>
                      <a:pPr algn="ctr"/>
                      <a:r>
                        <a:rPr lang="en-GB" dirty="0"/>
                        <a:t>1,562</a:t>
                      </a:r>
                    </a:p>
                  </a:txBody>
                  <a:tcPr anchor="ctr"/>
                </a:tc>
                <a:tc>
                  <a:txBody>
                    <a:bodyPr/>
                    <a:lstStyle/>
                    <a:p>
                      <a:pPr algn="ctr"/>
                      <a:r>
                        <a:rPr lang="en-GB" dirty="0"/>
                        <a:t>18.1</a:t>
                      </a:r>
                    </a:p>
                  </a:txBody>
                  <a:tcPr anchor="ctr"/>
                </a:tc>
                <a:extLst>
                  <a:ext uri="{0D108BD9-81ED-4DB2-BD59-A6C34878D82A}">
                    <a16:rowId xmlns:a16="http://schemas.microsoft.com/office/drawing/2014/main" val="4039145540"/>
                  </a:ext>
                </a:extLst>
              </a:tr>
              <a:tr h="370840">
                <a:tc>
                  <a:txBody>
                    <a:bodyPr/>
                    <a:lstStyle/>
                    <a:p>
                      <a:r>
                        <a:rPr lang="en-GB" dirty="0"/>
                        <a:t>ICD (not CRT-D)</a:t>
                      </a:r>
                    </a:p>
                  </a:txBody>
                  <a:tcPr anchor="ctr"/>
                </a:tc>
                <a:tc>
                  <a:txBody>
                    <a:bodyPr/>
                    <a:lstStyle/>
                    <a:p>
                      <a:pPr algn="ctr"/>
                      <a:r>
                        <a:rPr lang="en-GB" dirty="0"/>
                        <a:t>176</a:t>
                      </a:r>
                    </a:p>
                  </a:txBody>
                  <a:tcPr anchor="ctr"/>
                </a:tc>
                <a:tc>
                  <a:txBody>
                    <a:bodyPr/>
                    <a:lstStyle/>
                    <a:p>
                      <a:pPr algn="ctr"/>
                      <a:r>
                        <a:rPr lang="en-GB" dirty="0"/>
                        <a:t>186</a:t>
                      </a:r>
                    </a:p>
                  </a:txBody>
                  <a:tcPr anchor="ctr"/>
                </a:tc>
                <a:tc>
                  <a:txBody>
                    <a:bodyPr/>
                    <a:lstStyle/>
                    <a:p>
                      <a:pPr algn="ctr"/>
                      <a:r>
                        <a:rPr lang="en-GB" dirty="0"/>
                        <a:t>5.7</a:t>
                      </a:r>
                    </a:p>
                  </a:txBody>
                  <a:tcPr anchor="ctr"/>
                </a:tc>
                <a:extLst>
                  <a:ext uri="{0D108BD9-81ED-4DB2-BD59-A6C34878D82A}">
                    <a16:rowId xmlns:a16="http://schemas.microsoft.com/office/drawing/2014/main" val="1445859625"/>
                  </a:ext>
                </a:extLst>
              </a:tr>
              <a:tr h="370840">
                <a:tc>
                  <a:txBody>
                    <a:bodyPr/>
                    <a:lstStyle/>
                    <a:p>
                      <a:r>
                        <a:rPr lang="en-GB" dirty="0"/>
                        <a:t>CRT-P/D</a:t>
                      </a:r>
                    </a:p>
                  </a:txBody>
                  <a:tcPr anchor="ctr"/>
                </a:tc>
                <a:tc>
                  <a:txBody>
                    <a:bodyPr/>
                    <a:lstStyle/>
                    <a:p>
                      <a:pPr algn="ctr"/>
                      <a:r>
                        <a:rPr lang="en-GB" dirty="0"/>
                        <a:t>348</a:t>
                      </a:r>
                    </a:p>
                  </a:txBody>
                  <a:tcPr anchor="ctr"/>
                </a:tc>
                <a:tc>
                  <a:txBody>
                    <a:bodyPr/>
                    <a:lstStyle/>
                    <a:p>
                      <a:pPr algn="ctr"/>
                      <a:r>
                        <a:rPr lang="en-GB" dirty="0"/>
                        <a:t>405</a:t>
                      </a:r>
                    </a:p>
                  </a:txBody>
                  <a:tcPr anchor="ctr"/>
                </a:tc>
                <a:tc>
                  <a:txBody>
                    <a:bodyPr/>
                    <a:lstStyle/>
                    <a:p>
                      <a:pPr algn="ctr"/>
                      <a:r>
                        <a:rPr lang="en-GB" dirty="0"/>
                        <a:t>16.4</a:t>
                      </a:r>
                    </a:p>
                  </a:txBody>
                  <a:tcPr anchor="ctr"/>
                </a:tc>
                <a:extLst>
                  <a:ext uri="{0D108BD9-81ED-4DB2-BD59-A6C34878D82A}">
                    <a16:rowId xmlns:a16="http://schemas.microsoft.com/office/drawing/2014/main" val="936553041"/>
                  </a:ext>
                </a:extLst>
              </a:tr>
            </a:tbl>
          </a:graphicData>
        </a:graphic>
      </p:graphicFrame>
    </p:spTree>
    <p:extLst>
      <p:ext uri="{BB962C8B-B14F-4D97-AF65-F5344CB8AC3E}">
        <p14:creationId xmlns:p14="http://schemas.microsoft.com/office/powerpoint/2010/main" val="14319780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A8384FB5-9ADC-4DDC-881B-597D56F5B1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1199E1B1-A8C0-4FE8-A5A8-1CB41D69F85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2" y="0"/>
            <a:ext cx="12191998" cy="1575955"/>
          </a:xfrm>
          <a:prstGeom prst="rect">
            <a:avLst/>
          </a:prstGeom>
          <a:gradFill>
            <a:gsLst>
              <a:gs pos="0">
                <a:srgbClr val="000000">
                  <a:alpha val="96000"/>
                </a:srgbClr>
              </a:gs>
              <a:gs pos="100000">
                <a:schemeClr val="accent1">
                  <a:lumMod val="75000"/>
                </a:schemeClr>
              </a:gs>
            </a:gsLst>
            <a:lin ang="6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84A8DE83-DE75-4B41-9DB4-A7EC0B0DEC0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8128856" cy="1575461"/>
          </a:xfrm>
          <a:prstGeom prst="rect">
            <a:avLst/>
          </a:prstGeom>
          <a:gradFill>
            <a:gsLst>
              <a:gs pos="0">
                <a:schemeClr val="accent1">
                  <a:alpha val="41000"/>
                </a:schemeClr>
              </a:gs>
              <a:gs pos="74000">
                <a:schemeClr val="accent1">
                  <a:lumMod val="60000"/>
                  <a:lumOff val="40000"/>
                  <a:alpha val="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A7009A0A-BEF5-4EAC-AF15-E4F9F002E23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3" y="-1"/>
            <a:ext cx="12192002" cy="1574311"/>
          </a:xfrm>
          <a:prstGeom prst="rect">
            <a:avLst/>
          </a:prstGeom>
          <a:gradFill>
            <a:gsLst>
              <a:gs pos="0">
                <a:srgbClr val="000000">
                  <a:alpha val="63000"/>
                </a:srgbClr>
              </a:gs>
              <a:gs pos="78000">
                <a:schemeClr val="accent1">
                  <a:alpha val="15000"/>
                </a:schemeClr>
              </a:gs>
            </a:gsLst>
            <a:lin ang="15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8D34A513-7FD6-3A1B-9F0C-BC7FC47050C2}"/>
              </a:ext>
            </a:extLst>
          </p:cNvPr>
          <p:cNvSpPr>
            <a:spLocks noGrp="1"/>
          </p:cNvSpPr>
          <p:nvPr>
            <p:ph type="title"/>
          </p:nvPr>
        </p:nvSpPr>
        <p:spPr>
          <a:xfrm>
            <a:off x="699713" y="248038"/>
            <a:ext cx="7063721" cy="1159200"/>
          </a:xfrm>
        </p:spPr>
        <p:txBody>
          <a:bodyPr vert="horz" lIns="91440" tIns="45720" rIns="91440" bIns="45720" rtlCol="0" anchor="ctr">
            <a:normAutofit/>
          </a:bodyPr>
          <a:lstStyle/>
          <a:p>
            <a:r>
              <a:rPr lang="en-US" sz="4000" kern="1200" dirty="0">
                <a:solidFill>
                  <a:srgbClr val="FFFFFF"/>
                </a:solidFill>
                <a:latin typeface="+mj-lt"/>
                <a:ea typeface="+mj-ea"/>
                <a:cs typeface="+mj-cs"/>
              </a:rPr>
              <a:t>Annual device numbers</a:t>
            </a:r>
          </a:p>
        </p:txBody>
      </p:sp>
      <p:sp>
        <p:nvSpPr>
          <p:cNvPr id="3" name="Text Placeholder 2">
            <a:extLst>
              <a:ext uri="{FF2B5EF4-FFF2-40B4-BE49-F238E27FC236}">
                <a16:creationId xmlns:a16="http://schemas.microsoft.com/office/drawing/2014/main" id="{38515A41-7CBE-9E2D-7C92-7167972F7055}"/>
              </a:ext>
            </a:extLst>
          </p:cNvPr>
          <p:cNvSpPr>
            <a:spLocks noGrp="1"/>
          </p:cNvSpPr>
          <p:nvPr>
            <p:ph type="body" idx="1"/>
          </p:nvPr>
        </p:nvSpPr>
        <p:spPr>
          <a:xfrm>
            <a:off x="8572499" y="390832"/>
            <a:ext cx="3233585" cy="873612"/>
          </a:xfrm>
        </p:spPr>
        <p:txBody>
          <a:bodyPr vert="horz" lIns="91440" tIns="45720" rIns="91440" bIns="45720" rtlCol="0" anchor="ctr">
            <a:normAutofit/>
          </a:bodyPr>
          <a:lstStyle/>
          <a:p>
            <a:r>
              <a:rPr lang="en-US" sz="2000" kern="1200" dirty="0">
                <a:solidFill>
                  <a:srgbClr val="FFFFFF"/>
                </a:solidFill>
                <a:latin typeface="+mn-lt"/>
                <a:ea typeface="+mn-ea"/>
                <a:cs typeface="+mn-cs"/>
              </a:rPr>
              <a:t>Still behind</a:t>
            </a:r>
          </a:p>
        </p:txBody>
      </p:sp>
      <p:pic>
        <p:nvPicPr>
          <p:cNvPr id="5" name="Picture 4">
            <a:extLst>
              <a:ext uri="{FF2B5EF4-FFF2-40B4-BE49-F238E27FC236}">
                <a16:creationId xmlns:a16="http://schemas.microsoft.com/office/drawing/2014/main" id="{21CBBA51-992A-D7F2-967F-778D42A04F8A}"/>
              </a:ext>
            </a:extLst>
          </p:cNvPr>
          <p:cNvPicPr>
            <a:picLocks noChangeAspect="1"/>
          </p:cNvPicPr>
          <p:nvPr/>
        </p:nvPicPr>
        <p:blipFill>
          <a:blip r:embed="rId2"/>
          <a:stretch>
            <a:fillRect/>
          </a:stretch>
        </p:blipFill>
        <p:spPr>
          <a:xfrm>
            <a:off x="1922099" y="1966293"/>
            <a:ext cx="8347800" cy="4452160"/>
          </a:xfrm>
          <a:prstGeom prst="rect">
            <a:avLst/>
          </a:prstGeom>
        </p:spPr>
      </p:pic>
    </p:spTree>
    <p:extLst>
      <p:ext uri="{BB962C8B-B14F-4D97-AF65-F5344CB8AC3E}">
        <p14:creationId xmlns:p14="http://schemas.microsoft.com/office/powerpoint/2010/main" val="1998591979"/>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A8384FB5-9ADC-4DDC-881B-597D56F5B1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1199E1B1-A8C0-4FE8-A5A8-1CB41D69F85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2" y="0"/>
            <a:ext cx="12191998" cy="1575955"/>
          </a:xfrm>
          <a:prstGeom prst="rect">
            <a:avLst/>
          </a:prstGeom>
          <a:gradFill>
            <a:gsLst>
              <a:gs pos="0">
                <a:srgbClr val="000000">
                  <a:alpha val="96000"/>
                </a:srgbClr>
              </a:gs>
              <a:gs pos="100000">
                <a:schemeClr val="accent1">
                  <a:lumMod val="75000"/>
                </a:schemeClr>
              </a:gs>
            </a:gsLst>
            <a:lin ang="6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84A8DE83-DE75-4B41-9DB4-A7EC0B0DEC0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8128856" cy="1575461"/>
          </a:xfrm>
          <a:prstGeom prst="rect">
            <a:avLst/>
          </a:prstGeom>
          <a:gradFill>
            <a:gsLst>
              <a:gs pos="0">
                <a:schemeClr val="accent1">
                  <a:alpha val="41000"/>
                </a:schemeClr>
              </a:gs>
              <a:gs pos="74000">
                <a:schemeClr val="accent1">
                  <a:lumMod val="60000"/>
                  <a:lumOff val="40000"/>
                  <a:alpha val="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A7009A0A-BEF5-4EAC-AF15-E4F9F002E23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3" y="-1"/>
            <a:ext cx="12192002" cy="1574311"/>
          </a:xfrm>
          <a:prstGeom prst="rect">
            <a:avLst/>
          </a:prstGeom>
          <a:gradFill>
            <a:gsLst>
              <a:gs pos="0">
                <a:srgbClr val="000000">
                  <a:alpha val="63000"/>
                </a:srgbClr>
              </a:gs>
              <a:gs pos="78000">
                <a:schemeClr val="accent1">
                  <a:alpha val="15000"/>
                </a:schemeClr>
              </a:gs>
            </a:gsLst>
            <a:lin ang="15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DAC45331-8330-9998-EA51-D31A4E01E173}"/>
              </a:ext>
            </a:extLst>
          </p:cNvPr>
          <p:cNvSpPr>
            <a:spLocks noGrp="1"/>
          </p:cNvSpPr>
          <p:nvPr>
            <p:ph type="title"/>
          </p:nvPr>
        </p:nvSpPr>
        <p:spPr>
          <a:xfrm>
            <a:off x="699713" y="248038"/>
            <a:ext cx="7063721" cy="1159200"/>
          </a:xfrm>
        </p:spPr>
        <p:txBody>
          <a:bodyPr vert="horz" lIns="91440" tIns="45720" rIns="91440" bIns="45720" rtlCol="0" anchor="ctr">
            <a:normAutofit/>
          </a:bodyPr>
          <a:lstStyle/>
          <a:p>
            <a:r>
              <a:rPr lang="en-US" sz="4000" kern="1200" dirty="0">
                <a:solidFill>
                  <a:srgbClr val="FFFFFF"/>
                </a:solidFill>
                <a:latin typeface="+mj-lt"/>
                <a:ea typeface="+mj-ea"/>
                <a:cs typeface="+mj-cs"/>
              </a:rPr>
              <a:t>Devices over time</a:t>
            </a:r>
          </a:p>
        </p:txBody>
      </p:sp>
      <p:sp>
        <p:nvSpPr>
          <p:cNvPr id="3" name="Text Placeholder 2">
            <a:extLst>
              <a:ext uri="{FF2B5EF4-FFF2-40B4-BE49-F238E27FC236}">
                <a16:creationId xmlns:a16="http://schemas.microsoft.com/office/drawing/2014/main" id="{79CDFEB9-11E7-5264-87B9-BE3850DF8E10}"/>
              </a:ext>
            </a:extLst>
          </p:cNvPr>
          <p:cNvSpPr>
            <a:spLocks noGrp="1"/>
          </p:cNvSpPr>
          <p:nvPr>
            <p:ph type="body" idx="1"/>
          </p:nvPr>
        </p:nvSpPr>
        <p:spPr>
          <a:xfrm>
            <a:off x="8572499" y="390832"/>
            <a:ext cx="3233585" cy="873612"/>
          </a:xfrm>
        </p:spPr>
        <p:txBody>
          <a:bodyPr vert="horz" lIns="91440" tIns="45720" rIns="91440" bIns="45720" rtlCol="0" anchor="ctr">
            <a:normAutofit/>
          </a:bodyPr>
          <a:lstStyle/>
          <a:p>
            <a:endParaRPr lang="en-US" sz="2000" kern="1200">
              <a:solidFill>
                <a:srgbClr val="FFFFFF"/>
              </a:solidFill>
              <a:latin typeface="+mn-lt"/>
              <a:ea typeface="+mn-ea"/>
              <a:cs typeface="+mn-cs"/>
            </a:endParaRPr>
          </a:p>
        </p:txBody>
      </p:sp>
      <p:pic>
        <p:nvPicPr>
          <p:cNvPr id="5" name="Picture 4">
            <a:extLst>
              <a:ext uri="{FF2B5EF4-FFF2-40B4-BE49-F238E27FC236}">
                <a16:creationId xmlns:a16="http://schemas.microsoft.com/office/drawing/2014/main" id="{AE51E741-4BF8-3836-FAC8-864AE78DB0F8}"/>
              </a:ext>
            </a:extLst>
          </p:cNvPr>
          <p:cNvPicPr>
            <a:picLocks noChangeAspect="1"/>
          </p:cNvPicPr>
          <p:nvPr/>
        </p:nvPicPr>
        <p:blipFill>
          <a:blip r:embed="rId2"/>
          <a:stretch>
            <a:fillRect/>
          </a:stretch>
        </p:blipFill>
        <p:spPr>
          <a:xfrm>
            <a:off x="1901125" y="1966293"/>
            <a:ext cx="8389748" cy="4452160"/>
          </a:xfrm>
          <a:prstGeom prst="rect">
            <a:avLst/>
          </a:prstGeom>
        </p:spPr>
      </p:pic>
    </p:spTree>
    <p:extLst>
      <p:ext uri="{BB962C8B-B14F-4D97-AF65-F5344CB8AC3E}">
        <p14:creationId xmlns:p14="http://schemas.microsoft.com/office/powerpoint/2010/main" val="2504865718"/>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A8384FB5-9ADC-4DDC-881B-597D56F5B1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1199E1B1-A8C0-4FE8-A5A8-1CB41D69F85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2" y="0"/>
            <a:ext cx="12191998" cy="1575955"/>
          </a:xfrm>
          <a:prstGeom prst="rect">
            <a:avLst/>
          </a:prstGeom>
          <a:gradFill>
            <a:gsLst>
              <a:gs pos="0">
                <a:srgbClr val="000000">
                  <a:alpha val="96000"/>
                </a:srgbClr>
              </a:gs>
              <a:gs pos="100000">
                <a:schemeClr val="accent1">
                  <a:lumMod val="75000"/>
                </a:schemeClr>
              </a:gs>
            </a:gsLst>
            <a:lin ang="6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84A8DE83-DE75-4B41-9DB4-A7EC0B0DEC0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8128856" cy="1575461"/>
          </a:xfrm>
          <a:prstGeom prst="rect">
            <a:avLst/>
          </a:prstGeom>
          <a:gradFill>
            <a:gsLst>
              <a:gs pos="0">
                <a:schemeClr val="accent1">
                  <a:alpha val="41000"/>
                </a:schemeClr>
              </a:gs>
              <a:gs pos="74000">
                <a:schemeClr val="accent1">
                  <a:lumMod val="60000"/>
                  <a:lumOff val="40000"/>
                  <a:alpha val="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A7009A0A-BEF5-4EAC-AF15-E4F9F002E23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3" y="-1"/>
            <a:ext cx="12192002" cy="1574311"/>
          </a:xfrm>
          <a:prstGeom prst="rect">
            <a:avLst/>
          </a:prstGeom>
          <a:gradFill>
            <a:gsLst>
              <a:gs pos="0">
                <a:srgbClr val="000000">
                  <a:alpha val="63000"/>
                </a:srgbClr>
              </a:gs>
              <a:gs pos="78000">
                <a:schemeClr val="accent1">
                  <a:alpha val="15000"/>
                </a:schemeClr>
              </a:gs>
            </a:gsLst>
            <a:lin ang="15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F8AE00D6-0C60-2E58-6098-A961CD04DCF0}"/>
              </a:ext>
            </a:extLst>
          </p:cNvPr>
          <p:cNvSpPr>
            <a:spLocks noGrp="1"/>
          </p:cNvSpPr>
          <p:nvPr>
            <p:ph type="title"/>
          </p:nvPr>
        </p:nvSpPr>
        <p:spPr>
          <a:xfrm>
            <a:off x="699713" y="248038"/>
            <a:ext cx="7063721" cy="1159200"/>
          </a:xfrm>
        </p:spPr>
        <p:txBody>
          <a:bodyPr vert="horz" lIns="91440" tIns="45720" rIns="91440" bIns="45720" rtlCol="0" anchor="ctr">
            <a:normAutofit fontScale="90000"/>
          </a:bodyPr>
          <a:lstStyle/>
          <a:p>
            <a:r>
              <a:rPr lang="en-US" sz="4000" kern="1200" dirty="0">
                <a:solidFill>
                  <a:srgbClr val="FFFFFF"/>
                </a:solidFill>
                <a:latin typeface="+mj-lt"/>
                <a:ea typeface="+mj-ea"/>
                <a:cs typeface="+mj-cs"/>
              </a:rPr>
              <a:t>Devices as a proportion of activity</a:t>
            </a:r>
          </a:p>
        </p:txBody>
      </p:sp>
      <p:sp>
        <p:nvSpPr>
          <p:cNvPr id="3" name="Text Placeholder 2">
            <a:extLst>
              <a:ext uri="{FF2B5EF4-FFF2-40B4-BE49-F238E27FC236}">
                <a16:creationId xmlns:a16="http://schemas.microsoft.com/office/drawing/2014/main" id="{64549F77-9F5C-C428-EB78-4CC6B2302518}"/>
              </a:ext>
            </a:extLst>
          </p:cNvPr>
          <p:cNvSpPr>
            <a:spLocks noGrp="1"/>
          </p:cNvSpPr>
          <p:nvPr>
            <p:ph type="body" idx="1"/>
          </p:nvPr>
        </p:nvSpPr>
        <p:spPr>
          <a:xfrm>
            <a:off x="8572499" y="390832"/>
            <a:ext cx="3233585" cy="873612"/>
          </a:xfrm>
        </p:spPr>
        <p:txBody>
          <a:bodyPr vert="horz" lIns="91440" tIns="45720" rIns="91440" bIns="45720" rtlCol="0" anchor="ctr">
            <a:normAutofit/>
          </a:bodyPr>
          <a:lstStyle/>
          <a:p>
            <a:endParaRPr lang="en-US" sz="2000" kern="1200">
              <a:solidFill>
                <a:srgbClr val="FFFFFF"/>
              </a:solidFill>
              <a:latin typeface="+mn-lt"/>
              <a:ea typeface="+mn-ea"/>
              <a:cs typeface="+mn-cs"/>
            </a:endParaRPr>
          </a:p>
        </p:txBody>
      </p:sp>
      <p:pic>
        <p:nvPicPr>
          <p:cNvPr id="5" name="Picture 4">
            <a:extLst>
              <a:ext uri="{FF2B5EF4-FFF2-40B4-BE49-F238E27FC236}">
                <a16:creationId xmlns:a16="http://schemas.microsoft.com/office/drawing/2014/main" id="{965E816F-C4A1-72F8-FA0A-B1949F263F31}"/>
              </a:ext>
            </a:extLst>
          </p:cNvPr>
          <p:cNvPicPr>
            <a:picLocks noChangeAspect="1"/>
          </p:cNvPicPr>
          <p:nvPr/>
        </p:nvPicPr>
        <p:blipFill>
          <a:blip r:embed="rId2"/>
          <a:stretch>
            <a:fillRect/>
          </a:stretch>
        </p:blipFill>
        <p:spPr>
          <a:xfrm>
            <a:off x="1895532" y="1966293"/>
            <a:ext cx="8400935" cy="4452160"/>
          </a:xfrm>
          <a:prstGeom prst="rect">
            <a:avLst/>
          </a:prstGeom>
        </p:spPr>
      </p:pic>
    </p:spTree>
    <p:extLst>
      <p:ext uri="{BB962C8B-B14F-4D97-AF65-F5344CB8AC3E}">
        <p14:creationId xmlns:p14="http://schemas.microsoft.com/office/powerpoint/2010/main" val="4113369558"/>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4422195C-FA49-CE15-3530-F09324C0B927}"/>
              </a:ext>
            </a:extLst>
          </p:cNvPr>
          <p:cNvSpPr>
            <a:spLocks noGrp="1"/>
          </p:cNvSpPr>
          <p:nvPr>
            <p:ph type="title"/>
          </p:nvPr>
        </p:nvSpPr>
        <p:spPr>
          <a:xfrm>
            <a:off x="466722" y="586855"/>
            <a:ext cx="3201366" cy="3387497"/>
          </a:xfrm>
        </p:spPr>
        <p:txBody>
          <a:bodyPr anchor="b">
            <a:normAutofit/>
          </a:bodyPr>
          <a:lstStyle/>
          <a:p>
            <a:pPr algn="r"/>
            <a:r>
              <a:rPr lang="en-GB" sz="4000" dirty="0">
                <a:solidFill>
                  <a:srgbClr val="FFFFFF"/>
                </a:solidFill>
              </a:rPr>
              <a:t>Conflicts of interest </a:t>
            </a:r>
            <a:br>
              <a:rPr lang="en-GB" sz="4000" dirty="0">
                <a:solidFill>
                  <a:srgbClr val="FFFFFF"/>
                </a:solidFill>
              </a:rPr>
            </a:br>
            <a:r>
              <a:rPr lang="en-GB" sz="4000" dirty="0">
                <a:solidFill>
                  <a:srgbClr val="FFFFFF"/>
                </a:solidFill>
              </a:rPr>
              <a:t>(past 3 years)</a:t>
            </a:r>
          </a:p>
        </p:txBody>
      </p:sp>
      <p:sp>
        <p:nvSpPr>
          <p:cNvPr id="3" name="Content Placeholder 2">
            <a:extLst>
              <a:ext uri="{FF2B5EF4-FFF2-40B4-BE49-F238E27FC236}">
                <a16:creationId xmlns:a16="http://schemas.microsoft.com/office/drawing/2014/main" id="{50022A69-EABE-A1C2-E753-29AA7DEE75B0}"/>
              </a:ext>
            </a:extLst>
          </p:cNvPr>
          <p:cNvSpPr>
            <a:spLocks noGrp="1"/>
          </p:cNvSpPr>
          <p:nvPr>
            <p:ph idx="1"/>
          </p:nvPr>
        </p:nvSpPr>
        <p:spPr>
          <a:xfrm>
            <a:off x="4810259" y="649480"/>
            <a:ext cx="6555347" cy="5546047"/>
          </a:xfrm>
        </p:spPr>
        <p:txBody>
          <a:bodyPr anchor="ctr">
            <a:normAutofit/>
          </a:bodyPr>
          <a:lstStyle/>
          <a:p>
            <a:r>
              <a:rPr lang="en-GB" sz="2000" dirty="0"/>
              <a:t>Departmental research fellow supported by Abbott</a:t>
            </a:r>
          </a:p>
        </p:txBody>
      </p:sp>
    </p:spTree>
    <p:extLst>
      <p:ext uri="{BB962C8B-B14F-4D97-AF65-F5344CB8AC3E}">
        <p14:creationId xmlns:p14="http://schemas.microsoft.com/office/powerpoint/2010/main" val="3195116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A8384FB5-9ADC-4DDC-881B-597D56F5B1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91E5A9A7-95C6-4F4F-B00E-C82E07FE62E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7539" y="1417538"/>
            <a:ext cx="6875818" cy="4040744"/>
          </a:xfrm>
          <a:prstGeom prst="rect">
            <a:avLst/>
          </a:prstGeom>
          <a:gradFill>
            <a:gsLst>
              <a:gs pos="0">
                <a:srgbClr val="000000"/>
              </a:gs>
              <a:gs pos="100000">
                <a:schemeClr val="accent1">
                  <a:lumMod val="75000"/>
                </a:schemeClr>
              </a:gs>
            </a:gsLst>
            <a:lin ang="18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Rectangle 13">
            <a:extLst>
              <a:ext uri="{FF2B5EF4-FFF2-40B4-BE49-F238E27FC236}">
                <a16:creationId xmlns:a16="http://schemas.microsoft.com/office/drawing/2014/main" id="{D07DD2DE-F619-49DD-B5E7-03A290FF4ED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158495" y="2660473"/>
            <a:ext cx="4355594" cy="4038603"/>
          </a:xfrm>
          <a:prstGeom prst="rect">
            <a:avLst/>
          </a:prstGeom>
          <a:gradFill>
            <a:gsLst>
              <a:gs pos="0">
                <a:schemeClr val="accent1">
                  <a:alpha val="50000"/>
                </a:schemeClr>
              </a:gs>
              <a:gs pos="100000">
                <a:schemeClr val="accent1">
                  <a:lumMod val="50000"/>
                  <a:alpha val="0"/>
                </a:schemeClr>
              </a:gs>
            </a:gsLst>
            <a:lin ang="11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85149191-5F60-4A28-AAFF-039F96B0F3E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1180882" y="1638085"/>
            <a:ext cx="6857572" cy="3581401"/>
          </a:xfrm>
          <a:prstGeom prst="rect">
            <a:avLst/>
          </a:prstGeom>
          <a:gradFill>
            <a:gsLst>
              <a:gs pos="0">
                <a:srgbClr val="000000">
                  <a:alpha val="59000"/>
                </a:srgbClr>
              </a:gs>
              <a:gs pos="69000">
                <a:schemeClr val="accent1">
                  <a:alpha val="0"/>
                </a:scheme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F8260ED5-17F7-4158-B241-D51DD4CF1B7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6097846">
            <a:off x="-747355" y="1201312"/>
            <a:ext cx="4808302" cy="4088666"/>
          </a:xfrm>
          <a:custGeom>
            <a:avLst/>
            <a:gdLst>
              <a:gd name="connsiteX0" fmla="*/ 48844 w 4808302"/>
              <a:gd name="connsiteY0" fmla="*/ 2888671 h 4088666"/>
              <a:gd name="connsiteX1" fmla="*/ 0 w 4808302"/>
              <a:gd name="connsiteY1" fmla="*/ 2404151 h 4088666"/>
              <a:gd name="connsiteX2" fmla="*/ 2404151 w 4808302"/>
              <a:gd name="connsiteY2" fmla="*/ 0 h 4088666"/>
              <a:gd name="connsiteX3" fmla="*/ 4808302 w 4808302"/>
              <a:gd name="connsiteY3" fmla="*/ 2404151 h 4088666"/>
              <a:gd name="connsiteX4" fmla="*/ 4700216 w 4808302"/>
              <a:gd name="connsiteY4" fmla="*/ 3119072 h 4088666"/>
              <a:gd name="connsiteX5" fmla="*/ 4643143 w 4808302"/>
              <a:gd name="connsiteY5" fmla="*/ 3275009 h 4088666"/>
              <a:gd name="connsiteX6" fmla="*/ 690093 w 4808302"/>
              <a:gd name="connsiteY6" fmla="*/ 4088666 h 4088666"/>
              <a:gd name="connsiteX7" fmla="*/ 548991 w 4808302"/>
              <a:gd name="connsiteY7" fmla="*/ 3933414 h 4088666"/>
              <a:gd name="connsiteX8" fmla="*/ 48844 w 4808302"/>
              <a:gd name="connsiteY8" fmla="*/ 2888671 h 40886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08302" h="4088666">
                <a:moveTo>
                  <a:pt x="48844" y="2888671"/>
                </a:moveTo>
                <a:cubicBezTo>
                  <a:pt x="16818" y="2732167"/>
                  <a:pt x="0" y="2570123"/>
                  <a:pt x="0" y="2404151"/>
                </a:cubicBezTo>
                <a:cubicBezTo>
                  <a:pt x="0" y="1076375"/>
                  <a:pt x="1076375" y="0"/>
                  <a:pt x="2404151" y="0"/>
                </a:cubicBezTo>
                <a:cubicBezTo>
                  <a:pt x="3731927" y="0"/>
                  <a:pt x="4808302" y="1076375"/>
                  <a:pt x="4808302" y="2404151"/>
                </a:cubicBezTo>
                <a:cubicBezTo>
                  <a:pt x="4808302" y="2653109"/>
                  <a:pt x="4770461" y="2893229"/>
                  <a:pt x="4700216" y="3119072"/>
                </a:cubicBezTo>
                <a:lnTo>
                  <a:pt x="4643143" y="3275009"/>
                </a:lnTo>
                <a:lnTo>
                  <a:pt x="690093" y="4088666"/>
                </a:lnTo>
                <a:lnTo>
                  <a:pt x="548991" y="3933414"/>
                </a:lnTo>
                <a:cubicBezTo>
                  <a:pt x="304015" y="3636572"/>
                  <a:pt x="128908" y="3279932"/>
                  <a:pt x="48844" y="2888671"/>
                </a:cubicBezTo>
                <a:close/>
              </a:path>
            </a:pathLst>
          </a:custGeom>
          <a:gradFill>
            <a:gsLst>
              <a:gs pos="39000">
                <a:schemeClr val="accent1">
                  <a:lumMod val="60000"/>
                  <a:lumOff val="40000"/>
                  <a:alpha val="0"/>
                </a:schemeClr>
              </a:gs>
              <a:gs pos="100000">
                <a:schemeClr val="accent1">
                  <a:lumMod val="75000"/>
                  <a:alpha val="26000"/>
                </a:schemeClr>
              </a:gs>
            </a:gsLst>
            <a:lin ang="18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 name="Title 1">
            <a:extLst>
              <a:ext uri="{FF2B5EF4-FFF2-40B4-BE49-F238E27FC236}">
                <a16:creationId xmlns:a16="http://schemas.microsoft.com/office/drawing/2014/main" id="{B2146751-950F-2AFE-31B5-E683D442AB8C}"/>
              </a:ext>
            </a:extLst>
          </p:cNvPr>
          <p:cNvSpPr>
            <a:spLocks noGrp="1"/>
          </p:cNvSpPr>
          <p:nvPr>
            <p:ph type="title"/>
          </p:nvPr>
        </p:nvSpPr>
        <p:spPr>
          <a:xfrm>
            <a:off x="660041" y="2767106"/>
            <a:ext cx="2880828" cy="3071906"/>
          </a:xfrm>
        </p:spPr>
        <p:txBody>
          <a:bodyPr vert="horz" lIns="91440" tIns="45720" rIns="91440" bIns="45720" rtlCol="0" anchor="t">
            <a:normAutofit/>
          </a:bodyPr>
          <a:lstStyle/>
          <a:p>
            <a:r>
              <a:rPr lang="en-US" sz="4000" kern="1200" dirty="0">
                <a:solidFill>
                  <a:srgbClr val="FFFFFF"/>
                </a:solidFill>
                <a:latin typeface="+mj-lt"/>
                <a:ea typeface="+mj-ea"/>
                <a:cs typeface="+mj-cs"/>
              </a:rPr>
              <a:t>Devices – Total Implants</a:t>
            </a:r>
          </a:p>
        </p:txBody>
      </p:sp>
      <p:sp>
        <p:nvSpPr>
          <p:cNvPr id="3" name="Text Placeholder 2">
            <a:extLst>
              <a:ext uri="{FF2B5EF4-FFF2-40B4-BE49-F238E27FC236}">
                <a16:creationId xmlns:a16="http://schemas.microsoft.com/office/drawing/2014/main" id="{900396D3-BFBA-0439-9B5A-50D3CAB9BEC5}"/>
              </a:ext>
            </a:extLst>
          </p:cNvPr>
          <p:cNvSpPr>
            <a:spLocks noGrp="1"/>
          </p:cNvSpPr>
          <p:nvPr>
            <p:ph type="body" idx="1"/>
          </p:nvPr>
        </p:nvSpPr>
        <p:spPr>
          <a:xfrm>
            <a:off x="660042" y="806824"/>
            <a:ext cx="2919738" cy="1494117"/>
          </a:xfrm>
        </p:spPr>
        <p:txBody>
          <a:bodyPr vert="horz" lIns="91440" tIns="45720" rIns="91440" bIns="45720" rtlCol="0" anchor="b">
            <a:normAutofit/>
          </a:bodyPr>
          <a:lstStyle/>
          <a:p>
            <a:endParaRPr lang="en-US" sz="2000" kern="1200">
              <a:solidFill>
                <a:srgbClr val="FFFFFF"/>
              </a:solidFill>
              <a:latin typeface="+mn-lt"/>
              <a:ea typeface="+mn-ea"/>
              <a:cs typeface="+mn-cs"/>
            </a:endParaRPr>
          </a:p>
        </p:txBody>
      </p:sp>
      <p:pic>
        <p:nvPicPr>
          <p:cNvPr id="5" name="Picture 4" descr="Chart, line chart&#10;&#10;Description automatically generated">
            <a:extLst>
              <a:ext uri="{FF2B5EF4-FFF2-40B4-BE49-F238E27FC236}">
                <a16:creationId xmlns:a16="http://schemas.microsoft.com/office/drawing/2014/main" id="{33D419C5-C14F-09B1-693D-4477A82564AC}"/>
              </a:ext>
            </a:extLst>
          </p:cNvPr>
          <p:cNvPicPr>
            <a:picLocks noChangeAspect="1"/>
          </p:cNvPicPr>
          <p:nvPr/>
        </p:nvPicPr>
        <p:blipFill>
          <a:blip r:embed="rId2"/>
          <a:stretch>
            <a:fillRect/>
          </a:stretch>
        </p:blipFill>
        <p:spPr>
          <a:xfrm>
            <a:off x="4502428" y="848376"/>
            <a:ext cx="7225748" cy="5161247"/>
          </a:xfrm>
          <a:prstGeom prst="rect">
            <a:avLst/>
          </a:prstGeom>
        </p:spPr>
      </p:pic>
    </p:spTree>
    <p:extLst>
      <p:ext uri="{BB962C8B-B14F-4D97-AF65-F5344CB8AC3E}">
        <p14:creationId xmlns:p14="http://schemas.microsoft.com/office/powerpoint/2010/main" val="1076183459"/>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A8384FB5-9ADC-4DDC-881B-597D56F5B1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91E5A9A7-95C6-4F4F-B00E-C82E07FE62E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7539" y="1417538"/>
            <a:ext cx="6875818" cy="4040744"/>
          </a:xfrm>
          <a:prstGeom prst="rect">
            <a:avLst/>
          </a:prstGeom>
          <a:gradFill>
            <a:gsLst>
              <a:gs pos="0">
                <a:srgbClr val="000000"/>
              </a:gs>
              <a:gs pos="100000">
                <a:schemeClr val="accent1">
                  <a:lumMod val="75000"/>
                </a:schemeClr>
              </a:gs>
            </a:gsLst>
            <a:lin ang="18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Rectangle 13">
            <a:extLst>
              <a:ext uri="{FF2B5EF4-FFF2-40B4-BE49-F238E27FC236}">
                <a16:creationId xmlns:a16="http://schemas.microsoft.com/office/drawing/2014/main" id="{D07DD2DE-F619-49DD-B5E7-03A290FF4ED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158495" y="2660473"/>
            <a:ext cx="4355594" cy="4038603"/>
          </a:xfrm>
          <a:prstGeom prst="rect">
            <a:avLst/>
          </a:prstGeom>
          <a:gradFill>
            <a:gsLst>
              <a:gs pos="0">
                <a:schemeClr val="accent1">
                  <a:alpha val="50000"/>
                </a:schemeClr>
              </a:gs>
              <a:gs pos="100000">
                <a:schemeClr val="accent1">
                  <a:lumMod val="50000"/>
                  <a:alpha val="0"/>
                </a:schemeClr>
              </a:gs>
            </a:gsLst>
            <a:lin ang="11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85149191-5F60-4A28-AAFF-039F96B0F3E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1180882" y="1638085"/>
            <a:ext cx="6857572" cy="3581401"/>
          </a:xfrm>
          <a:prstGeom prst="rect">
            <a:avLst/>
          </a:prstGeom>
          <a:gradFill>
            <a:gsLst>
              <a:gs pos="0">
                <a:srgbClr val="000000">
                  <a:alpha val="59000"/>
                </a:srgbClr>
              </a:gs>
              <a:gs pos="69000">
                <a:schemeClr val="accent1">
                  <a:alpha val="0"/>
                </a:scheme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F8260ED5-17F7-4158-B241-D51DD4CF1B7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6097846">
            <a:off x="-747355" y="1201312"/>
            <a:ext cx="4808302" cy="4088666"/>
          </a:xfrm>
          <a:custGeom>
            <a:avLst/>
            <a:gdLst>
              <a:gd name="connsiteX0" fmla="*/ 48844 w 4808302"/>
              <a:gd name="connsiteY0" fmla="*/ 2888671 h 4088666"/>
              <a:gd name="connsiteX1" fmla="*/ 0 w 4808302"/>
              <a:gd name="connsiteY1" fmla="*/ 2404151 h 4088666"/>
              <a:gd name="connsiteX2" fmla="*/ 2404151 w 4808302"/>
              <a:gd name="connsiteY2" fmla="*/ 0 h 4088666"/>
              <a:gd name="connsiteX3" fmla="*/ 4808302 w 4808302"/>
              <a:gd name="connsiteY3" fmla="*/ 2404151 h 4088666"/>
              <a:gd name="connsiteX4" fmla="*/ 4700216 w 4808302"/>
              <a:gd name="connsiteY4" fmla="*/ 3119072 h 4088666"/>
              <a:gd name="connsiteX5" fmla="*/ 4643143 w 4808302"/>
              <a:gd name="connsiteY5" fmla="*/ 3275009 h 4088666"/>
              <a:gd name="connsiteX6" fmla="*/ 690093 w 4808302"/>
              <a:gd name="connsiteY6" fmla="*/ 4088666 h 4088666"/>
              <a:gd name="connsiteX7" fmla="*/ 548991 w 4808302"/>
              <a:gd name="connsiteY7" fmla="*/ 3933414 h 4088666"/>
              <a:gd name="connsiteX8" fmla="*/ 48844 w 4808302"/>
              <a:gd name="connsiteY8" fmla="*/ 2888671 h 40886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08302" h="4088666">
                <a:moveTo>
                  <a:pt x="48844" y="2888671"/>
                </a:moveTo>
                <a:cubicBezTo>
                  <a:pt x="16818" y="2732167"/>
                  <a:pt x="0" y="2570123"/>
                  <a:pt x="0" y="2404151"/>
                </a:cubicBezTo>
                <a:cubicBezTo>
                  <a:pt x="0" y="1076375"/>
                  <a:pt x="1076375" y="0"/>
                  <a:pt x="2404151" y="0"/>
                </a:cubicBezTo>
                <a:cubicBezTo>
                  <a:pt x="3731927" y="0"/>
                  <a:pt x="4808302" y="1076375"/>
                  <a:pt x="4808302" y="2404151"/>
                </a:cubicBezTo>
                <a:cubicBezTo>
                  <a:pt x="4808302" y="2653109"/>
                  <a:pt x="4770461" y="2893229"/>
                  <a:pt x="4700216" y="3119072"/>
                </a:cubicBezTo>
                <a:lnTo>
                  <a:pt x="4643143" y="3275009"/>
                </a:lnTo>
                <a:lnTo>
                  <a:pt x="690093" y="4088666"/>
                </a:lnTo>
                <a:lnTo>
                  <a:pt x="548991" y="3933414"/>
                </a:lnTo>
                <a:cubicBezTo>
                  <a:pt x="304015" y="3636572"/>
                  <a:pt x="128908" y="3279932"/>
                  <a:pt x="48844" y="2888671"/>
                </a:cubicBezTo>
                <a:close/>
              </a:path>
            </a:pathLst>
          </a:custGeom>
          <a:gradFill>
            <a:gsLst>
              <a:gs pos="39000">
                <a:schemeClr val="accent1">
                  <a:lumMod val="60000"/>
                  <a:lumOff val="40000"/>
                  <a:alpha val="0"/>
                </a:schemeClr>
              </a:gs>
              <a:gs pos="100000">
                <a:schemeClr val="accent1">
                  <a:lumMod val="75000"/>
                  <a:alpha val="26000"/>
                </a:schemeClr>
              </a:gs>
            </a:gsLst>
            <a:lin ang="18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 name="Title 1">
            <a:extLst>
              <a:ext uri="{FF2B5EF4-FFF2-40B4-BE49-F238E27FC236}">
                <a16:creationId xmlns:a16="http://schemas.microsoft.com/office/drawing/2014/main" id="{747F68A5-1BBE-4971-DE76-8D59FA77AF6C}"/>
              </a:ext>
            </a:extLst>
          </p:cNvPr>
          <p:cNvSpPr>
            <a:spLocks noGrp="1"/>
          </p:cNvSpPr>
          <p:nvPr>
            <p:ph type="title"/>
          </p:nvPr>
        </p:nvSpPr>
        <p:spPr>
          <a:xfrm>
            <a:off x="660041" y="2767106"/>
            <a:ext cx="2880828" cy="3071906"/>
          </a:xfrm>
        </p:spPr>
        <p:txBody>
          <a:bodyPr vert="horz" lIns="91440" tIns="45720" rIns="91440" bIns="45720" rtlCol="0" anchor="t">
            <a:normAutofit/>
          </a:bodyPr>
          <a:lstStyle/>
          <a:p>
            <a:r>
              <a:rPr lang="en-US" sz="4000" kern="1200" dirty="0">
                <a:solidFill>
                  <a:srgbClr val="FFFFFF"/>
                </a:solidFill>
                <a:latin typeface="+mj-lt"/>
                <a:ea typeface="+mj-ea"/>
                <a:cs typeface="+mj-cs"/>
              </a:rPr>
              <a:t>Devices per million population</a:t>
            </a:r>
          </a:p>
        </p:txBody>
      </p:sp>
      <p:sp>
        <p:nvSpPr>
          <p:cNvPr id="3" name="Text Placeholder 2">
            <a:extLst>
              <a:ext uri="{FF2B5EF4-FFF2-40B4-BE49-F238E27FC236}">
                <a16:creationId xmlns:a16="http://schemas.microsoft.com/office/drawing/2014/main" id="{BCC38C13-15CB-D4F7-66E6-F47137F90B31}"/>
              </a:ext>
            </a:extLst>
          </p:cNvPr>
          <p:cNvSpPr>
            <a:spLocks noGrp="1"/>
          </p:cNvSpPr>
          <p:nvPr>
            <p:ph type="body" idx="1"/>
          </p:nvPr>
        </p:nvSpPr>
        <p:spPr>
          <a:xfrm>
            <a:off x="660042" y="806824"/>
            <a:ext cx="2919738" cy="1494117"/>
          </a:xfrm>
        </p:spPr>
        <p:txBody>
          <a:bodyPr vert="horz" lIns="91440" tIns="45720" rIns="91440" bIns="45720" rtlCol="0" anchor="b">
            <a:normAutofit/>
          </a:bodyPr>
          <a:lstStyle/>
          <a:p>
            <a:endParaRPr lang="en-US" sz="2000" kern="1200">
              <a:solidFill>
                <a:srgbClr val="FFFFFF"/>
              </a:solidFill>
              <a:latin typeface="+mn-lt"/>
              <a:ea typeface="+mn-ea"/>
              <a:cs typeface="+mn-cs"/>
            </a:endParaRPr>
          </a:p>
        </p:txBody>
      </p:sp>
      <p:pic>
        <p:nvPicPr>
          <p:cNvPr id="5" name="Picture 4" descr="Chart, line chart&#10;&#10;Description automatically generated">
            <a:extLst>
              <a:ext uri="{FF2B5EF4-FFF2-40B4-BE49-F238E27FC236}">
                <a16:creationId xmlns:a16="http://schemas.microsoft.com/office/drawing/2014/main" id="{E647812C-0970-A5F2-FE50-8BC7B6994656}"/>
              </a:ext>
            </a:extLst>
          </p:cNvPr>
          <p:cNvPicPr>
            <a:picLocks noChangeAspect="1"/>
          </p:cNvPicPr>
          <p:nvPr/>
        </p:nvPicPr>
        <p:blipFill>
          <a:blip r:embed="rId2"/>
          <a:stretch>
            <a:fillRect/>
          </a:stretch>
        </p:blipFill>
        <p:spPr>
          <a:xfrm>
            <a:off x="5153510" y="467208"/>
            <a:ext cx="5923584" cy="5923584"/>
          </a:xfrm>
          <a:prstGeom prst="rect">
            <a:avLst/>
          </a:prstGeom>
        </p:spPr>
      </p:pic>
    </p:spTree>
    <p:extLst>
      <p:ext uri="{BB962C8B-B14F-4D97-AF65-F5344CB8AC3E}">
        <p14:creationId xmlns:p14="http://schemas.microsoft.com/office/powerpoint/2010/main" val="4248996914"/>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DEE2AD96-B495-4E06-9291-B71706F728C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53CF6D67-C5A8-4ADD-9E8E-1E38CA1D316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638515" y="639280"/>
            <a:ext cx="6858000" cy="5579440"/>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86909FA0-B515-4681-B7A8-FA281D133B9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393206" y="395206"/>
            <a:ext cx="6346209" cy="5576080"/>
          </a:xfrm>
          <a:prstGeom prst="rect">
            <a:avLst/>
          </a:prstGeom>
          <a:gradFill>
            <a:gsLst>
              <a:gs pos="0">
                <a:srgbClr val="000000">
                  <a:alpha val="0"/>
                </a:srgbClr>
              </a:gs>
              <a:gs pos="99000">
                <a:schemeClr val="accent1">
                  <a:alpha val="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21C9FE86-FCC3-4A31-AA1C-C882262B7FE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528907" y="2818967"/>
            <a:ext cx="2501979" cy="5576080"/>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Rectangle 15">
            <a:extLst>
              <a:ext uri="{FF2B5EF4-FFF2-40B4-BE49-F238E27FC236}">
                <a16:creationId xmlns:a16="http://schemas.microsoft.com/office/drawing/2014/main" id="{7D96243B-ECED-4B71-8E06-AE9A285EAD2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425002" y="852793"/>
            <a:ext cx="6858001" cy="5152412"/>
          </a:xfrm>
          <a:prstGeom prst="rect">
            <a:avLst/>
          </a:prstGeom>
          <a:gradFill>
            <a:gsLst>
              <a:gs pos="0">
                <a:srgbClr val="000000">
                  <a:alpha val="0"/>
                </a:srgbClr>
              </a:gs>
              <a:gs pos="99000">
                <a:schemeClr val="accent1">
                  <a:alpha val="11000"/>
                </a:scheme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7">
            <a:extLst>
              <a:ext uri="{FF2B5EF4-FFF2-40B4-BE49-F238E27FC236}">
                <a16:creationId xmlns:a16="http://schemas.microsoft.com/office/drawing/2014/main" id="{A09989E4-EFDC-4A90-A633-E0525FB4139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6097846">
            <a:off x="818753" y="1128497"/>
            <a:ext cx="4318303" cy="4318303"/>
          </a:xfrm>
          <a:prstGeom prst="ellipse">
            <a:avLst/>
          </a:prstGeom>
          <a:gradFill>
            <a:gsLst>
              <a:gs pos="39000">
                <a:schemeClr val="accent1">
                  <a:alpha val="0"/>
                </a:schemeClr>
              </a:gs>
              <a:gs pos="100000">
                <a:schemeClr val="accent1">
                  <a:lumMod val="60000"/>
                  <a:lumOff val="40000"/>
                  <a:alpha val="15000"/>
                </a:schemeClr>
              </a:gs>
            </a:gsLst>
            <a:lin ang="17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970D6960-08CB-4AFA-796A-78F9AFC99308}"/>
              </a:ext>
            </a:extLst>
          </p:cNvPr>
          <p:cNvSpPr>
            <a:spLocks noGrp="1"/>
          </p:cNvSpPr>
          <p:nvPr>
            <p:ph type="title"/>
          </p:nvPr>
        </p:nvSpPr>
        <p:spPr>
          <a:xfrm>
            <a:off x="826396" y="586855"/>
            <a:ext cx="4230100" cy="3387497"/>
          </a:xfrm>
        </p:spPr>
        <p:txBody>
          <a:bodyPr anchor="b">
            <a:normAutofit/>
          </a:bodyPr>
          <a:lstStyle/>
          <a:p>
            <a:pPr algn="r"/>
            <a:r>
              <a:rPr lang="en-GB" sz="4000">
                <a:solidFill>
                  <a:srgbClr val="FFFFFF"/>
                </a:solidFill>
              </a:rPr>
              <a:t>Ablation</a:t>
            </a:r>
          </a:p>
        </p:txBody>
      </p:sp>
      <p:sp>
        <p:nvSpPr>
          <p:cNvPr id="3" name="Content Placeholder 2">
            <a:extLst>
              <a:ext uri="{FF2B5EF4-FFF2-40B4-BE49-F238E27FC236}">
                <a16:creationId xmlns:a16="http://schemas.microsoft.com/office/drawing/2014/main" id="{267F6D3C-6A82-7C87-0921-C11BC3D0EEC0}"/>
              </a:ext>
            </a:extLst>
          </p:cNvPr>
          <p:cNvSpPr>
            <a:spLocks noGrp="1"/>
          </p:cNvSpPr>
          <p:nvPr>
            <p:ph idx="1"/>
          </p:nvPr>
        </p:nvSpPr>
        <p:spPr>
          <a:xfrm>
            <a:off x="6503158" y="649480"/>
            <a:ext cx="4862447" cy="5546047"/>
          </a:xfrm>
        </p:spPr>
        <p:txBody>
          <a:bodyPr anchor="ctr">
            <a:normAutofit/>
          </a:bodyPr>
          <a:lstStyle/>
          <a:p>
            <a:r>
              <a:rPr lang="en-GB" sz="2000" dirty="0"/>
              <a:t>A total of 59 centres reported ablations in 2021-2022.</a:t>
            </a:r>
          </a:p>
          <a:p>
            <a:r>
              <a:rPr lang="en-GB" sz="2000" dirty="0"/>
              <a:t>43 were NHS adult hospitals, 4 were children’s hospitals and the remaining 12 were private hospitals</a:t>
            </a:r>
          </a:p>
        </p:txBody>
      </p:sp>
    </p:spTree>
    <p:extLst>
      <p:ext uri="{BB962C8B-B14F-4D97-AF65-F5344CB8AC3E}">
        <p14:creationId xmlns:p14="http://schemas.microsoft.com/office/powerpoint/2010/main" val="25089471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A8384FB5-9ADC-4DDC-881B-597D56F5B1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91E5A9A7-95C6-4F4F-B00E-C82E07FE62E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7539" y="1417538"/>
            <a:ext cx="6875818" cy="4040744"/>
          </a:xfrm>
          <a:prstGeom prst="rect">
            <a:avLst/>
          </a:prstGeom>
          <a:gradFill>
            <a:gsLst>
              <a:gs pos="0">
                <a:srgbClr val="000000"/>
              </a:gs>
              <a:gs pos="100000">
                <a:schemeClr val="accent1">
                  <a:lumMod val="75000"/>
                </a:schemeClr>
              </a:gs>
            </a:gsLst>
            <a:lin ang="18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a:extLst>
              <a:ext uri="{FF2B5EF4-FFF2-40B4-BE49-F238E27FC236}">
                <a16:creationId xmlns:a16="http://schemas.microsoft.com/office/drawing/2014/main" id="{D07DD2DE-F619-49DD-B5E7-03A290FF4ED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158495" y="2660473"/>
            <a:ext cx="4355594" cy="4038603"/>
          </a:xfrm>
          <a:prstGeom prst="rect">
            <a:avLst/>
          </a:prstGeom>
          <a:gradFill>
            <a:gsLst>
              <a:gs pos="0">
                <a:schemeClr val="accent1">
                  <a:alpha val="50000"/>
                </a:schemeClr>
              </a:gs>
              <a:gs pos="100000">
                <a:schemeClr val="accent1">
                  <a:lumMod val="50000"/>
                  <a:alpha val="0"/>
                </a:schemeClr>
              </a:gs>
            </a:gsLst>
            <a:lin ang="11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85149191-5F60-4A28-AAFF-039F96B0F3E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1180882" y="1638085"/>
            <a:ext cx="6857572" cy="3581401"/>
          </a:xfrm>
          <a:prstGeom prst="rect">
            <a:avLst/>
          </a:prstGeom>
          <a:gradFill>
            <a:gsLst>
              <a:gs pos="0">
                <a:srgbClr val="000000">
                  <a:alpha val="59000"/>
                </a:srgbClr>
              </a:gs>
              <a:gs pos="69000">
                <a:schemeClr val="accent1">
                  <a:alpha val="0"/>
                </a:scheme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Freeform: Shape 16">
            <a:extLst>
              <a:ext uri="{FF2B5EF4-FFF2-40B4-BE49-F238E27FC236}">
                <a16:creationId xmlns:a16="http://schemas.microsoft.com/office/drawing/2014/main" id="{F8260ED5-17F7-4158-B241-D51DD4CF1B7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6097846">
            <a:off x="-747355" y="1201312"/>
            <a:ext cx="4808302" cy="4088666"/>
          </a:xfrm>
          <a:custGeom>
            <a:avLst/>
            <a:gdLst>
              <a:gd name="connsiteX0" fmla="*/ 48844 w 4808302"/>
              <a:gd name="connsiteY0" fmla="*/ 2888671 h 4088666"/>
              <a:gd name="connsiteX1" fmla="*/ 0 w 4808302"/>
              <a:gd name="connsiteY1" fmla="*/ 2404151 h 4088666"/>
              <a:gd name="connsiteX2" fmla="*/ 2404151 w 4808302"/>
              <a:gd name="connsiteY2" fmla="*/ 0 h 4088666"/>
              <a:gd name="connsiteX3" fmla="*/ 4808302 w 4808302"/>
              <a:gd name="connsiteY3" fmla="*/ 2404151 h 4088666"/>
              <a:gd name="connsiteX4" fmla="*/ 4700216 w 4808302"/>
              <a:gd name="connsiteY4" fmla="*/ 3119072 h 4088666"/>
              <a:gd name="connsiteX5" fmla="*/ 4643143 w 4808302"/>
              <a:gd name="connsiteY5" fmla="*/ 3275009 h 4088666"/>
              <a:gd name="connsiteX6" fmla="*/ 690093 w 4808302"/>
              <a:gd name="connsiteY6" fmla="*/ 4088666 h 4088666"/>
              <a:gd name="connsiteX7" fmla="*/ 548991 w 4808302"/>
              <a:gd name="connsiteY7" fmla="*/ 3933414 h 4088666"/>
              <a:gd name="connsiteX8" fmla="*/ 48844 w 4808302"/>
              <a:gd name="connsiteY8" fmla="*/ 2888671 h 40886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08302" h="4088666">
                <a:moveTo>
                  <a:pt x="48844" y="2888671"/>
                </a:moveTo>
                <a:cubicBezTo>
                  <a:pt x="16818" y="2732167"/>
                  <a:pt x="0" y="2570123"/>
                  <a:pt x="0" y="2404151"/>
                </a:cubicBezTo>
                <a:cubicBezTo>
                  <a:pt x="0" y="1076375"/>
                  <a:pt x="1076375" y="0"/>
                  <a:pt x="2404151" y="0"/>
                </a:cubicBezTo>
                <a:cubicBezTo>
                  <a:pt x="3731927" y="0"/>
                  <a:pt x="4808302" y="1076375"/>
                  <a:pt x="4808302" y="2404151"/>
                </a:cubicBezTo>
                <a:cubicBezTo>
                  <a:pt x="4808302" y="2653109"/>
                  <a:pt x="4770461" y="2893229"/>
                  <a:pt x="4700216" y="3119072"/>
                </a:cubicBezTo>
                <a:lnTo>
                  <a:pt x="4643143" y="3275009"/>
                </a:lnTo>
                <a:lnTo>
                  <a:pt x="690093" y="4088666"/>
                </a:lnTo>
                <a:lnTo>
                  <a:pt x="548991" y="3933414"/>
                </a:lnTo>
                <a:cubicBezTo>
                  <a:pt x="304015" y="3636572"/>
                  <a:pt x="128908" y="3279932"/>
                  <a:pt x="48844" y="2888671"/>
                </a:cubicBezTo>
                <a:close/>
              </a:path>
            </a:pathLst>
          </a:custGeom>
          <a:gradFill>
            <a:gsLst>
              <a:gs pos="39000">
                <a:schemeClr val="accent1">
                  <a:lumMod val="60000"/>
                  <a:lumOff val="40000"/>
                  <a:alpha val="0"/>
                </a:schemeClr>
              </a:gs>
              <a:gs pos="100000">
                <a:schemeClr val="accent1">
                  <a:lumMod val="75000"/>
                  <a:alpha val="26000"/>
                </a:schemeClr>
              </a:gs>
            </a:gsLst>
            <a:lin ang="18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 name="Title 1">
            <a:extLst>
              <a:ext uri="{FF2B5EF4-FFF2-40B4-BE49-F238E27FC236}">
                <a16:creationId xmlns:a16="http://schemas.microsoft.com/office/drawing/2014/main" id="{3B4DD7FF-F60E-8E0E-D7C1-21403F3C7567}"/>
              </a:ext>
            </a:extLst>
          </p:cNvPr>
          <p:cNvSpPr>
            <a:spLocks noGrp="1"/>
          </p:cNvSpPr>
          <p:nvPr>
            <p:ph type="title"/>
          </p:nvPr>
        </p:nvSpPr>
        <p:spPr>
          <a:xfrm>
            <a:off x="660041" y="2767106"/>
            <a:ext cx="2880828" cy="3071906"/>
          </a:xfrm>
        </p:spPr>
        <p:txBody>
          <a:bodyPr vert="horz" lIns="91440" tIns="45720" rIns="91440" bIns="45720" rtlCol="0" anchor="t">
            <a:normAutofit/>
          </a:bodyPr>
          <a:lstStyle/>
          <a:p>
            <a:r>
              <a:rPr lang="en-US" sz="4000" kern="1200" dirty="0">
                <a:solidFill>
                  <a:srgbClr val="FFFFFF"/>
                </a:solidFill>
                <a:latin typeface="+mj-lt"/>
                <a:ea typeface="+mj-ea"/>
                <a:cs typeface="+mj-cs"/>
              </a:rPr>
              <a:t>It’s the same for ablations. But even more so.</a:t>
            </a:r>
          </a:p>
        </p:txBody>
      </p:sp>
      <p:sp>
        <p:nvSpPr>
          <p:cNvPr id="3" name="Text Placeholder 2">
            <a:extLst>
              <a:ext uri="{FF2B5EF4-FFF2-40B4-BE49-F238E27FC236}">
                <a16:creationId xmlns:a16="http://schemas.microsoft.com/office/drawing/2014/main" id="{AA5AF0BC-DEC7-BE19-15F4-0E8561BE4413}"/>
              </a:ext>
            </a:extLst>
          </p:cNvPr>
          <p:cNvSpPr>
            <a:spLocks noGrp="1"/>
          </p:cNvSpPr>
          <p:nvPr>
            <p:ph type="body" idx="1"/>
          </p:nvPr>
        </p:nvSpPr>
        <p:spPr>
          <a:xfrm>
            <a:off x="660042" y="806824"/>
            <a:ext cx="2919738" cy="1494117"/>
          </a:xfrm>
        </p:spPr>
        <p:txBody>
          <a:bodyPr vert="horz" lIns="91440" tIns="45720" rIns="91440" bIns="45720" rtlCol="0" anchor="b">
            <a:normAutofit/>
          </a:bodyPr>
          <a:lstStyle/>
          <a:p>
            <a:r>
              <a:rPr lang="en-US" sz="2000" kern="1200" dirty="0">
                <a:solidFill>
                  <a:srgbClr val="FFFFFF"/>
                </a:solidFill>
                <a:latin typeface="+mn-lt"/>
                <a:ea typeface="+mn-ea"/>
                <a:cs typeface="+mn-cs"/>
              </a:rPr>
              <a:t>All ablation procedures over time.</a:t>
            </a:r>
          </a:p>
        </p:txBody>
      </p:sp>
      <p:pic>
        <p:nvPicPr>
          <p:cNvPr id="4" name="Picture 3">
            <a:extLst>
              <a:ext uri="{FF2B5EF4-FFF2-40B4-BE49-F238E27FC236}">
                <a16:creationId xmlns:a16="http://schemas.microsoft.com/office/drawing/2014/main" id="{0D515F3F-9C6D-D3D7-7548-F7065119BFF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02428" y="1072316"/>
            <a:ext cx="7225748" cy="4713367"/>
          </a:xfrm>
          <a:prstGeom prst="rect">
            <a:avLst/>
          </a:prstGeom>
        </p:spPr>
      </p:pic>
    </p:spTree>
    <p:extLst>
      <p:ext uri="{BB962C8B-B14F-4D97-AF65-F5344CB8AC3E}">
        <p14:creationId xmlns:p14="http://schemas.microsoft.com/office/powerpoint/2010/main" val="4095928700"/>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3" name="Rectangle 12">
            <a:extLst>
              <a:ext uri="{FF2B5EF4-FFF2-40B4-BE49-F238E27FC236}">
                <a16:creationId xmlns:a16="http://schemas.microsoft.com/office/drawing/2014/main" id="{2596F992-698C-48C0-9D89-70DA4CE927E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10BA28FF-F28B-135C-46E2-4FBF522AF1ED}"/>
              </a:ext>
            </a:extLst>
          </p:cNvPr>
          <p:cNvSpPr>
            <a:spLocks noGrp="1"/>
          </p:cNvSpPr>
          <p:nvPr>
            <p:ph type="title"/>
          </p:nvPr>
        </p:nvSpPr>
        <p:spPr>
          <a:xfrm>
            <a:off x="579650" y="172101"/>
            <a:ext cx="5181597" cy="1655482"/>
          </a:xfrm>
        </p:spPr>
        <p:txBody>
          <a:bodyPr anchor="b">
            <a:normAutofit/>
          </a:bodyPr>
          <a:lstStyle/>
          <a:p>
            <a:pPr algn="ctr"/>
            <a:r>
              <a:rPr lang="en-GB" sz="4000" dirty="0"/>
              <a:t>Projections</a:t>
            </a:r>
          </a:p>
        </p:txBody>
      </p:sp>
      <p:sp>
        <p:nvSpPr>
          <p:cNvPr id="8" name="Content Placeholder 7">
            <a:extLst>
              <a:ext uri="{FF2B5EF4-FFF2-40B4-BE49-F238E27FC236}">
                <a16:creationId xmlns:a16="http://schemas.microsoft.com/office/drawing/2014/main" id="{E45F9C1F-A11F-7815-DCD0-4754AA9A61AA}"/>
              </a:ext>
            </a:extLst>
          </p:cNvPr>
          <p:cNvSpPr>
            <a:spLocks noGrp="1"/>
          </p:cNvSpPr>
          <p:nvPr>
            <p:ph idx="1"/>
          </p:nvPr>
        </p:nvSpPr>
        <p:spPr>
          <a:xfrm>
            <a:off x="914402" y="2267935"/>
            <a:ext cx="5181598" cy="3409898"/>
          </a:xfrm>
        </p:spPr>
        <p:txBody>
          <a:bodyPr anchor="ctr">
            <a:normAutofit/>
          </a:bodyPr>
          <a:lstStyle/>
          <a:p>
            <a:r>
              <a:rPr lang="en-US" sz="2000" dirty="0"/>
              <a:t>The blue bars represent actual activity.</a:t>
            </a:r>
          </a:p>
          <a:p>
            <a:r>
              <a:rPr lang="en-US" sz="2000" dirty="0"/>
              <a:t>The orange bars uses the last 5 data points (2015-2019 data) and project forwards using a single order polynomial.</a:t>
            </a:r>
          </a:p>
          <a:p>
            <a:endParaRPr lang="en-US" sz="2000" dirty="0"/>
          </a:p>
          <a:p>
            <a:r>
              <a:rPr lang="en-US" sz="2000" dirty="0"/>
              <a:t>It is clear that activity is far below what would be expected.</a:t>
            </a:r>
          </a:p>
          <a:p>
            <a:pPr lvl="1"/>
            <a:r>
              <a:rPr lang="en-US" sz="1600" dirty="0"/>
              <a:t>Expected: 42,797</a:t>
            </a:r>
          </a:p>
          <a:p>
            <a:pPr lvl="1"/>
            <a:r>
              <a:rPr lang="en-US" sz="1600" dirty="0"/>
              <a:t>Actual: 31, 527</a:t>
            </a:r>
          </a:p>
          <a:p>
            <a:r>
              <a:rPr lang="en-US" sz="2000" dirty="0"/>
              <a:t>26% down – 6 months of activity</a:t>
            </a:r>
          </a:p>
        </p:txBody>
      </p:sp>
      <p:sp>
        <p:nvSpPr>
          <p:cNvPr id="15" name="Rectangle 14">
            <a:extLst>
              <a:ext uri="{FF2B5EF4-FFF2-40B4-BE49-F238E27FC236}">
                <a16:creationId xmlns:a16="http://schemas.microsoft.com/office/drawing/2014/main" id="{A344AAA5-41F4-4862-97EF-688D31DC75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0" y="6400799"/>
            <a:ext cx="12192000" cy="456773"/>
          </a:xfrm>
          <a:prstGeom prst="rect">
            <a:avLst/>
          </a:prstGeom>
          <a:gradFill>
            <a:gsLst>
              <a:gs pos="0">
                <a:schemeClr val="accent1"/>
              </a:gs>
              <a:gs pos="85000">
                <a:srgbClr val="000000"/>
              </a:gs>
            </a:gsLst>
            <a:lin ang="2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69E1A62C-2AAF-4B3E-8CDB-65E23708099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038600" y="6400799"/>
            <a:ext cx="8153398" cy="456772"/>
          </a:xfrm>
          <a:prstGeom prst="rect">
            <a:avLst/>
          </a:prstGeom>
          <a:gradFill>
            <a:gsLst>
              <a:gs pos="0">
                <a:srgbClr val="000000">
                  <a:alpha val="26000"/>
                </a:srgbClr>
              </a:gs>
              <a:gs pos="100000">
                <a:schemeClr val="accent1">
                  <a:lumMod val="7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3" name="Chart 2">
            <a:extLst>
              <a:ext uri="{FF2B5EF4-FFF2-40B4-BE49-F238E27FC236}">
                <a16:creationId xmlns:a16="http://schemas.microsoft.com/office/drawing/2014/main" id="{192982EF-8423-1577-45F6-9A9FE2483583}"/>
              </a:ext>
            </a:extLst>
          </p:cNvPr>
          <p:cNvGraphicFramePr>
            <a:graphicFrameLocks noGrp="1"/>
          </p:cNvGraphicFramePr>
          <p:nvPr>
            <p:extLst>
              <p:ext uri="{D42A27DB-BD31-4B8C-83A1-F6EECF244321}">
                <p14:modId xmlns:p14="http://schemas.microsoft.com/office/powerpoint/2010/main" val="2620363101"/>
              </p:ext>
            </p:extLst>
          </p:nvPr>
        </p:nvGraphicFramePr>
        <p:xfrm>
          <a:off x="6340896" y="778876"/>
          <a:ext cx="5536759" cy="5651316"/>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3966771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2" name="Rectangle 21">
            <a:extLst>
              <a:ext uri="{FF2B5EF4-FFF2-40B4-BE49-F238E27FC236}">
                <a16:creationId xmlns:a16="http://schemas.microsoft.com/office/drawing/2014/main" id="{A8384FB5-9ADC-4DDC-881B-597D56F5B1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91E5A9A7-95C6-4F4F-B00E-C82E07FE62E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7539" y="1417538"/>
            <a:ext cx="6875818" cy="4040744"/>
          </a:xfrm>
          <a:prstGeom prst="rect">
            <a:avLst/>
          </a:prstGeom>
          <a:gradFill>
            <a:gsLst>
              <a:gs pos="0">
                <a:srgbClr val="000000"/>
              </a:gs>
              <a:gs pos="100000">
                <a:schemeClr val="accent1">
                  <a:lumMod val="75000"/>
                </a:schemeClr>
              </a:gs>
            </a:gsLst>
            <a:lin ang="18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Rectangle 25">
            <a:extLst>
              <a:ext uri="{FF2B5EF4-FFF2-40B4-BE49-F238E27FC236}">
                <a16:creationId xmlns:a16="http://schemas.microsoft.com/office/drawing/2014/main" id="{D07DD2DE-F619-49DD-B5E7-03A290FF4ED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158495" y="2660473"/>
            <a:ext cx="4355594" cy="4038603"/>
          </a:xfrm>
          <a:prstGeom prst="rect">
            <a:avLst/>
          </a:prstGeom>
          <a:gradFill>
            <a:gsLst>
              <a:gs pos="0">
                <a:schemeClr val="accent1">
                  <a:alpha val="50000"/>
                </a:schemeClr>
              </a:gs>
              <a:gs pos="100000">
                <a:schemeClr val="accent1">
                  <a:lumMod val="50000"/>
                  <a:alpha val="0"/>
                </a:schemeClr>
              </a:gs>
            </a:gsLst>
            <a:lin ang="11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a:extLst>
              <a:ext uri="{FF2B5EF4-FFF2-40B4-BE49-F238E27FC236}">
                <a16:creationId xmlns:a16="http://schemas.microsoft.com/office/drawing/2014/main" id="{85149191-5F60-4A28-AAFF-039F96B0F3E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1180882" y="1638085"/>
            <a:ext cx="6857572" cy="3581401"/>
          </a:xfrm>
          <a:prstGeom prst="rect">
            <a:avLst/>
          </a:prstGeom>
          <a:gradFill>
            <a:gsLst>
              <a:gs pos="0">
                <a:srgbClr val="000000">
                  <a:alpha val="59000"/>
                </a:srgbClr>
              </a:gs>
              <a:gs pos="69000">
                <a:schemeClr val="accent1">
                  <a:alpha val="0"/>
                </a:scheme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Freeform: Shape 29">
            <a:extLst>
              <a:ext uri="{FF2B5EF4-FFF2-40B4-BE49-F238E27FC236}">
                <a16:creationId xmlns:a16="http://schemas.microsoft.com/office/drawing/2014/main" id="{F8260ED5-17F7-4158-B241-D51DD4CF1B7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6097846">
            <a:off x="-747355" y="1201312"/>
            <a:ext cx="4808302" cy="4088666"/>
          </a:xfrm>
          <a:custGeom>
            <a:avLst/>
            <a:gdLst>
              <a:gd name="connsiteX0" fmla="*/ 48844 w 4808302"/>
              <a:gd name="connsiteY0" fmla="*/ 2888671 h 4088666"/>
              <a:gd name="connsiteX1" fmla="*/ 0 w 4808302"/>
              <a:gd name="connsiteY1" fmla="*/ 2404151 h 4088666"/>
              <a:gd name="connsiteX2" fmla="*/ 2404151 w 4808302"/>
              <a:gd name="connsiteY2" fmla="*/ 0 h 4088666"/>
              <a:gd name="connsiteX3" fmla="*/ 4808302 w 4808302"/>
              <a:gd name="connsiteY3" fmla="*/ 2404151 h 4088666"/>
              <a:gd name="connsiteX4" fmla="*/ 4700216 w 4808302"/>
              <a:gd name="connsiteY4" fmla="*/ 3119072 h 4088666"/>
              <a:gd name="connsiteX5" fmla="*/ 4643143 w 4808302"/>
              <a:gd name="connsiteY5" fmla="*/ 3275009 h 4088666"/>
              <a:gd name="connsiteX6" fmla="*/ 690093 w 4808302"/>
              <a:gd name="connsiteY6" fmla="*/ 4088666 h 4088666"/>
              <a:gd name="connsiteX7" fmla="*/ 548991 w 4808302"/>
              <a:gd name="connsiteY7" fmla="*/ 3933414 h 4088666"/>
              <a:gd name="connsiteX8" fmla="*/ 48844 w 4808302"/>
              <a:gd name="connsiteY8" fmla="*/ 2888671 h 40886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08302" h="4088666">
                <a:moveTo>
                  <a:pt x="48844" y="2888671"/>
                </a:moveTo>
                <a:cubicBezTo>
                  <a:pt x="16818" y="2732167"/>
                  <a:pt x="0" y="2570123"/>
                  <a:pt x="0" y="2404151"/>
                </a:cubicBezTo>
                <a:cubicBezTo>
                  <a:pt x="0" y="1076375"/>
                  <a:pt x="1076375" y="0"/>
                  <a:pt x="2404151" y="0"/>
                </a:cubicBezTo>
                <a:cubicBezTo>
                  <a:pt x="3731927" y="0"/>
                  <a:pt x="4808302" y="1076375"/>
                  <a:pt x="4808302" y="2404151"/>
                </a:cubicBezTo>
                <a:cubicBezTo>
                  <a:pt x="4808302" y="2653109"/>
                  <a:pt x="4770461" y="2893229"/>
                  <a:pt x="4700216" y="3119072"/>
                </a:cubicBezTo>
                <a:lnTo>
                  <a:pt x="4643143" y="3275009"/>
                </a:lnTo>
                <a:lnTo>
                  <a:pt x="690093" y="4088666"/>
                </a:lnTo>
                <a:lnTo>
                  <a:pt x="548991" y="3933414"/>
                </a:lnTo>
                <a:cubicBezTo>
                  <a:pt x="304015" y="3636572"/>
                  <a:pt x="128908" y="3279932"/>
                  <a:pt x="48844" y="2888671"/>
                </a:cubicBezTo>
                <a:close/>
              </a:path>
            </a:pathLst>
          </a:custGeom>
          <a:gradFill>
            <a:gsLst>
              <a:gs pos="39000">
                <a:schemeClr val="accent1">
                  <a:lumMod val="60000"/>
                  <a:lumOff val="40000"/>
                  <a:alpha val="0"/>
                </a:schemeClr>
              </a:gs>
              <a:gs pos="100000">
                <a:schemeClr val="accent1">
                  <a:lumMod val="75000"/>
                  <a:alpha val="26000"/>
                </a:schemeClr>
              </a:gs>
            </a:gsLst>
            <a:lin ang="18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 name="Title 1">
            <a:extLst>
              <a:ext uri="{FF2B5EF4-FFF2-40B4-BE49-F238E27FC236}">
                <a16:creationId xmlns:a16="http://schemas.microsoft.com/office/drawing/2014/main" id="{4C0E22EB-88FF-2819-AD4D-2C72BF40B4ED}"/>
              </a:ext>
            </a:extLst>
          </p:cNvPr>
          <p:cNvSpPr>
            <a:spLocks noGrp="1"/>
          </p:cNvSpPr>
          <p:nvPr>
            <p:ph type="title"/>
          </p:nvPr>
        </p:nvSpPr>
        <p:spPr>
          <a:xfrm>
            <a:off x="660041" y="2767106"/>
            <a:ext cx="2880828" cy="3071906"/>
          </a:xfrm>
        </p:spPr>
        <p:txBody>
          <a:bodyPr vert="horz" lIns="91440" tIns="45720" rIns="91440" bIns="45720" rtlCol="0" anchor="t">
            <a:normAutofit/>
          </a:bodyPr>
          <a:lstStyle/>
          <a:p>
            <a:r>
              <a:rPr lang="en-US" sz="4000" kern="1200" dirty="0">
                <a:solidFill>
                  <a:srgbClr val="FFFFFF"/>
                </a:solidFill>
                <a:latin typeface="+mj-lt"/>
                <a:ea typeface="+mj-ea"/>
                <a:cs typeface="+mj-cs"/>
              </a:rPr>
              <a:t>Recovery in ablation numbers by region</a:t>
            </a:r>
          </a:p>
        </p:txBody>
      </p:sp>
      <p:sp>
        <p:nvSpPr>
          <p:cNvPr id="3" name="Text Placeholder 2">
            <a:extLst>
              <a:ext uri="{FF2B5EF4-FFF2-40B4-BE49-F238E27FC236}">
                <a16:creationId xmlns:a16="http://schemas.microsoft.com/office/drawing/2014/main" id="{4EF5D205-6232-CF5B-1911-B3B38BED624B}"/>
              </a:ext>
            </a:extLst>
          </p:cNvPr>
          <p:cNvSpPr>
            <a:spLocks noGrp="1"/>
          </p:cNvSpPr>
          <p:nvPr>
            <p:ph type="body" idx="1"/>
          </p:nvPr>
        </p:nvSpPr>
        <p:spPr>
          <a:xfrm>
            <a:off x="660042" y="806824"/>
            <a:ext cx="2919738" cy="1494117"/>
          </a:xfrm>
        </p:spPr>
        <p:txBody>
          <a:bodyPr vert="horz" lIns="91440" tIns="45720" rIns="91440" bIns="45720" rtlCol="0" anchor="b">
            <a:normAutofit/>
          </a:bodyPr>
          <a:lstStyle/>
          <a:p>
            <a:r>
              <a:rPr lang="en-US" sz="2000" kern="1200" dirty="0">
                <a:solidFill>
                  <a:srgbClr val="FFFFFF"/>
                </a:solidFill>
                <a:latin typeface="+mn-lt"/>
                <a:ea typeface="+mn-ea"/>
                <a:cs typeface="+mn-cs"/>
              </a:rPr>
              <a:t>Recovery has been uneven across the country</a:t>
            </a:r>
          </a:p>
        </p:txBody>
      </p:sp>
      <p:pic>
        <p:nvPicPr>
          <p:cNvPr id="6" name="Picture 5">
            <a:extLst>
              <a:ext uri="{FF2B5EF4-FFF2-40B4-BE49-F238E27FC236}">
                <a16:creationId xmlns:a16="http://schemas.microsoft.com/office/drawing/2014/main" id="{85DB8FEA-2AA9-7929-2968-B1C6A2C92B68}"/>
              </a:ext>
            </a:extLst>
          </p:cNvPr>
          <p:cNvPicPr>
            <a:picLocks noChangeAspect="1"/>
          </p:cNvPicPr>
          <p:nvPr/>
        </p:nvPicPr>
        <p:blipFill>
          <a:blip r:embed="rId2"/>
          <a:stretch>
            <a:fillRect/>
          </a:stretch>
        </p:blipFill>
        <p:spPr>
          <a:xfrm>
            <a:off x="4502428" y="1529250"/>
            <a:ext cx="7225748" cy="3799499"/>
          </a:xfrm>
          <a:prstGeom prst="rect">
            <a:avLst/>
          </a:prstGeom>
        </p:spPr>
      </p:pic>
    </p:spTree>
    <p:extLst>
      <p:ext uri="{BB962C8B-B14F-4D97-AF65-F5344CB8AC3E}">
        <p14:creationId xmlns:p14="http://schemas.microsoft.com/office/powerpoint/2010/main" val="1115279471"/>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9" name="Rectangle 18">
            <a:extLst>
              <a:ext uri="{FF2B5EF4-FFF2-40B4-BE49-F238E27FC236}">
                <a16:creationId xmlns:a16="http://schemas.microsoft.com/office/drawing/2014/main" id="{979E27D9-03C7-44E2-9FF8-15D0C8506A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7A8FFDFE-E7B4-D121-845F-1DE6F7D29B31}"/>
              </a:ext>
            </a:extLst>
          </p:cNvPr>
          <p:cNvSpPr>
            <a:spLocks noGrp="1"/>
          </p:cNvSpPr>
          <p:nvPr>
            <p:ph type="title"/>
          </p:nvPr>
        </p:nvSpPr>
        <p:spPr>
          <a:xfrm>
            <a:off x="1136397" y="502021"/>
            <a:ext cx="4959603" cy="1642969"/>
          </a:xfrm>
        </p:spPr>
        <p:txBody>
          <a:bodyPr anchor="b">
            <a:normAutofit/>
          </a:bodyPr>
          <a:lstStyle/>
          <a:p>
            <a:r>
              <a:rPr lang="en-GB" sz="4000"/>
              <a:t>Yearly Ablation Numbers</a:t>
            </a:r>
          </a:p>
        </p:txBody>
      </p:sp>
      <p:sp>
        <p:nvSpPr>
          <p:cNvPr id="9" name="Content Placeholder 8">
            <a:extLst>
              <a:ext uri="{FF2B5EF4-FFF2-40B4-BE49-F238E27FC236}">
                <a16:creationId xmlns:a16="http://schemas.microsoft.com/office/drawing/2014/main" id="{2143A8C0-BDE5-D6D1-8009-17CE172285D9}"/>
              </a:ext>
            </a:extLst>
          </p:cNvPr>
          <p:cNvSpPr>
            <a:spLocks noGrp="1"/>
          </p:cNvSpPr>
          <p:nvPr>
            <p:ph idx="1"/>
          </p:nvPr>
        </p:nvSpPr>
        <p:spPr>
          <a:xfrm>
            <a:off x="1136398" y="2418408"/>
            <a:ext cx="3707066" cy="3522569"/>
          </a:xfrm>
        </p:spPr>
        <p:txBody>
          <a:bodyPr anchor="t">
            <a:normAutofit/>
          </a:bodyPr>
          <a:lstStyle/>
          <a:p>
            <a:r>
              <a:rPr lang="en-US" sz="2000" dirty="0"/>
              <a:t>This chart demonstrates that pre-pandemic ablation numbers were rising consistently.</a:t>
            </a:r>
          </a:p>
          <a:p>
            <a:r>
              <a:rPr lang="en-US" sz="2000" dirty="0"/>
              <a:t>There was a dramatic fall in 2020/21. </a:t>
            </a:r>
          </a:p>
          <a:p>
            <a:r>
              <a:rPr lang="en-US" sz="2000" dirty="0"/>
              <a:t>There was some recovery in the numbers of ablations performed in 2021/22, but numbers were still below 2016/17.</a:t>
            </a:r>
          </a:p>
        </p:txBody>
      </p:sp>
      <p:pic>
        <p:nvPicPr>
          <p:cNvPr id="5" name="Content Placeholder 4" descr="Chart, bar chart&#10;&#10;Description automatically generated">
            <a:extLst>
              <a:ext uri="{FF2B5EF4-FFF2-40B4-BE49-F238E27FC236}">
                <a16:creationId xmlns:a16="http://schemas.microsoft.com/office/drawing/2014/main" id="{237D4531-65B0-FEEE-6154-ABD23D923297}"/>
              </a:ext>
            </a:extLst>
          </p:cNvPr>
          <p:cNvPicPr>
            <a:picLocks noChangeAspect="1"/>
          </p:cNvPicPr>
          <p:nvPr/>
        </p:nvPicPr>
        <p:blipFill>
          <a:blip r:embed="rId3"/>
          <a:stretch>
            <a:fillRect/>
          </a:stretch>
        </p:blipFill>
        <p:spPr>
          <a:xfrm>
            <a:off x="4843464" y="1139000"/>
            <a:ext cx="6870001" cy="4580000"/>
          </a:xfrm>
          <a:prstGeom prst="rect">
            <a:avLst/>
          </a:prstGeom>
        </p:spPr>
      </p:pic>
      <p:sp>
        <p:nvSpPr>
          <p:cNvPr id="21" name="Rectangle 20">
            <a:extLst>
              <a:ext uri="{FF2B5EF4-FFF2-40B4-BE49-F238E27FC236}">
                <a16:creationId xmlns:a16="http://schemas.microsoft.com/office/drawing/2014/main" id="{EEBF1590-3B36-48EE-A89D-3B6F3CB256A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0" y="6400799"/>
            <a:ext cx="12192000" cy="456773"/>
          </a:xfrm>
          <a:prstGeom prst="rect">
            <a:avLst/>
          </a:prstGeom>
          <a:gradFill>
            <a:gsLst>
              <a:gs pos="0">
                <a:schemeClr val="accent1"/>
              </a:gs>
              <a:gs pos="78000">
                <a:srgbClr val="000000"/>
              </a:gs>
            </a:gsLst>
            <a:lin ang="2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AC8F6C8C-AB5A-4548-942D-E3FD40ACBC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038600" y="6400799"/>
            <a:ext cx="8153398" cy="456772"/>
          </a:xfrm>
          <a:prstGeom prst="rect">
            <a:avLst/>
          </a:prstGeom>
          <a:gradFill>
            <a:gsLst>
              <a:gs pos="0">
                <a:srgbClr val="000000">
                  <a:alpha val="63000"/>
                </a:srgbClr>
              </a:gs>
              <a:gs pos="100000">
                <a:schemeClr val="accent1">
                  <a:lumMod val="7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337737985"/>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1" name="Rectangle 20">
            <a:extLst>
              <a:ext uri="{FF2B5EF4-FFF2-40B4-BE49-F238E27FC236}">
                <a16:creationId xmlns:a16="http://schemas.microsoft.com/office/drawing/2014/main" id="{979E27D9-03C7-44E2-9FF8-15D0C8506A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EBFBDF73-EBB5-38F3-E277-36D531F63589}"/>
              </a:ext>
            </a:extLst>
          </p:cNvPr>
          <p:cNvSpPr>
            <a:spLocks noGrp="1"/>
          </p:cNvSpPr>
          <p:nvPr>
            <p:ph type="title"/>
          </p:nvPr>
        </p:nvSpPr>
        <p:spPr>
          <a:xfrm>
            <a:off x="1136397" y="502021"/>
            <a:ext cx="4959603" cy="1642969"/>
          </a:xfrm>
        </p:spPr>
        <p:txBody>
          <a:bodyPr anchor="b">
            <a:normAutofit/>
          </a:bodyPr>
          <a:lstStyle/>
          <a:p>
            <a:r>
              <a:rPr lang="en-GB" sz="4000"/>
              <a:t>AVNRT</a:t>
            </a:r>
          </a:p>
        </p:txBody>
      </p:sp>
      <p:sp>
        <p:nvSpPr>
          <p:cNvPr id="9" name="Content Placeholder 8">
            <a:extLst>
              <a:ext uri="{FF2B5EF4-FFF2-40B4-BE49-F238E27FC236}">
                <a16:creationId xmlns:a16="http://schemas.microsoft.com/office/drawing/2014/main" id="{2B804451-82D6-418B-117C-2681EFBC97A2}"/>
              </a:ext>
            </a:extLst>
          </p:cNvPr>
          <p:cNvSpPr>
            <a:spLocks noGrp="1"/>
          </p:cNvSpPr>
          <p:nvPr>
            <p:ph idx="1"/>
          </p:nvPr>
        </p:nvSpPr>
        <p:spPr>
          <a:xfrm>
            <a:off x="1136397" y="2418408"/>
            <a:ext cx="4959603" cy="3522569"/>
          </a:xfrm>
        </p:spPr>
        <p:txBody>
          <a:bodyPr anchor="t">
            <a:normAutofit/>
          </a:bodyPr>
          <a:lstStyle/>
          <a:p>
            <a:r>
              <a:rPr lang="en-US" sz="2000" dirty="0"/>
              <a:t>AVNRT ablations were falling pre-pandemic, possibly as AF ablation became more common.</a:t>
            </a:r>
          </a:p>
          <a:p>
            <a:r>
              <a:rPr lang="en-US" sz="2000" dirty="0"/>
              <a:t>There has yet to be a recovery to pre-pandemic levels of activity. </a:t>
            </a:r>
          </a:p>
        </p:txBody>
      </p:sp>
      <p:pic>
        <p:nvPicPr>
          <p:cNvPr id="5" name="Content Placeholder 4" descr="Chart, bar chart, histogram&#10;&#10;Description automatically generated">
            <a:extLst>
              <a:ext uri="{FF2B5EF4-FFF2-40B4-BE49-F238E27FC236}">
                <a16:creationId xmlns:a16="http://schemas.microsoft.com/office/drawing/2014/main" id="{F3219C01-B464-6631-AF04-F52C0F441A09}"/>
              </a:ext>
            </a:extLst>
          </p:cNvPr>
          <p:cNvPicPr>
            <a:picLocks noChangeAspect="1"/>
          </p:cNvPicPr>
          <p:nvPr/>
        </p:nvPicPr>
        <p:blipFill>
          <a:blip r:embed="rId2"/>
          <a:stretch>
            <a:fillRect/>
          </a:stretch>
        </p:blipFill>
        <p:spPr>
          <a:xfrm>
            <a:off x="6512442" y="1488447"/>
            <a:ext cx="5201023" cy="3467348"/>
          </a:xfrm>
          <a:prstGeom prst="rect">
            <a:avLst/>
          </a:prstGeom>
        </p:spPr>
      </p:pic>
      <p:sp>
        <p:nvSpPr>
          <p:cNvPr id="23" name="Rectangle 22">
            <a:extLst>
              <a:ext uri="{FF2B5EF4-FFF2-40B4-BE49-F238E27FC236}">
                <a16:creationId xmlns:a16="http://schemas.microsoft.com/office/drawing/2014/main" id="{EEBF1590-3B36-48EE-A89D-3B6F3CB256A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0" y="6400799"/>
            <a:ext cx="12192000" cy="456773"/>
          </a:xfrm>
          <a:prstGeom prst="rect">
            <a:avLst/>
          </a:prstGeom>
          <a:gradFill>
            <a:gsLst>
              <a:gs pos="0">
                <a:schemeClr val="accent1"/>
              </a:gs>
              <a:gs pos="78000">
                <a:srgbClr val="000000"/>
              </a:gs>
            </a:gsLst>
            <a:lin ang="2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AC8F6C8C-AB5A-4548-942D-E3FD40ACBC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038600" y="6400799"/>
            <a:ext cx="8153398" cy="456772"/>
          </a:xfrm>
          <a:prstGeom prst="rect">
            <a:avLst/>
          </a:prstGeom>
          <a:gradFill>
            <a:gsLst>
              <a:gs pos="0">
                <a:srgbClr val="000000">
                  <a:alpha val="63000"/>
                </a:srgbClr>
              </a:gs>
              <a:gs pos="100000">
                <a:schemeClr val="accent1">
                  <a:lumMod val="7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772704730"/>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1" name="Rectangle 20">
            <a:extLst>
              <a:ext uri="{FF2B5EF4-FFF2-40B4-BE49-F238E27FC236}">
                <a16:creationId xmlns:a16="http://schemas.microsoft.com/office/drawing/2014/main" id="{979E27D9-03C7-44E2-9FF8-15D0C8506A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9D190F64-374F-694D-5A64-5C319B57EA96}"/>
              </a:ext>
            </a:extLst>
          </p:cNvPr>
          <p:cNvSpPr>
            <a:spLocks noGrp="1"/>
          </p:cNvSpPr>
          <p:nvPr>
            <p:ph type="title"/>
          </p:nvPr>
        </p:nvSpPr>
        <p:spPr>
          <a:xfrm>
            <a:off x="1136397" y="502021"/>
            <a:ext cx="4959603" cy="1642969"/>
          </a:xfrm>
        </p:spPr>
        <p:txBody>
          <a:bodyPr anchor="b">
            <a:normAutofit/>
          </a:bodyPr>
          <a:lstStyle/>
          <a:p>
            <a:r>
              <a:rPr lang="en-GB" sz="4000"/>
              <a:t>Accessory Pathways</a:t>
            </a:r>
          </a:p>
        </p:txBody>
      </p:sp>
      <p:sp>
        <p:nvSpPr>
          <p:cNvPr id="9" name="Content Placeholder 8">
            <a:extLst>
              <a:ext uri="{FF2B5EF4-FFF2-40B4-BE49-F238E27FC236}">
                <a16:creationId xmlns:a16="http://schemas.microsoft.com/office/drawing/2014/main" id="{ECB45F95-0016-29AA-8C26-6B782B753491}"/>
              </a:ext>
            </a:extLst>
          </p:cNvPr>
          <p:cNvSpPr>
            <a:spLocks noGrp="1"/>
          </p:cNvSpPr>
          <p:nvPr>
            <p:ph idx="1"/>
          </p:nvPr>
        </p:nvSpPr>
        <p:spPr>
          <a:xfrm>
            <a:off x="1136397" y="2418408"/>
            <a:ext cx="4959603" cy="3522569"/>
          </a:xfrm>
        </p:spPr>
        <p:txBody>
          <a:bodyPr anchor="t">
            <a:normAutofit/>
          </a:bodyPr>
          <a:lstStyle/>
          <a:p>
            <a:r>
              <a:rPr lang="en-US" sz="2000" dirty="0"/>
              <a:t>Ablation of APs was static pre-pandemic. </a:t>
            </a:r>
          </a:p>
          <a:p>
            <a:r>
              <a:rPr lang="en-US" sz="2000" dirty="0"/>
              <a:t>It has followed the traditional pattern of a dramatic fall and then partial recovery. </a:t>
            </a:r>
          </a:p>
          <a:p>
            <a:endParaRPr lang="en-US" sz="2000" dirty="0"/>
          </a:p>
          <a:p>
            <a:endParaRPr lang="en-US" sz="2000" dirty="0"/>
          </a:p>
        </p:txBody>
      </p:sp>
      <p:pic>
        <p:nvPicPr>
          <p:cNvPr id="5" name="Content Placeholder 4" descr="Chart, bar chart&#10;&#10;Description automatically generated">
            <a:extLst>
              <a:ext uri="{FF2B5EF4-FFF2-40B4-BE49-F238E27FC236}">
                <a16:creationId xmlns:a16="http://schemas.microsoft.com/office/drawing/2014/main" id="{13B151CA-B7D7-51EF-AF23-6F70ED18468B}"/>
              </a:ext>
            </a:extLst>
          </p:cNvPr>
          <p:cNvPicPr>
            <a:picLocks noChangeAspect="1"/>
          </p:cNvPicPr>
          <p:nvPr/>
        </p:nvPicPr>
        <p:blipFill>
          <a:blip r:embed="rId3"/>
          <a:stretch>
            <a:fillRect/>
          </a:stretch>
        </p:blipFill>
        <p:spPr>
          <a:xfrm>
            <a:off x="6512442" y="1488447"/>
            <a:ext cx="5201023" cy="3467348"/>
          </a:xfrm>
          <a:prstGeom prst="rect">
            <a:avLst/>
          </a:prstGeom>
        </p:spPr>
      </p:pic>
      <p:sp>
        <p:nvSpPr>
          <p:cNvPr id="23" name="Rectangle 22">
            <a:extLst>
              <a:ext uri="{FF2B5EF4-FFF2-40B4-BE49-F238E27FC236}">
                <a16:creationId xmlns:a16="http://schemas.microsoft.com/office/drawing/2014/main" id="{EEBF1590-3B36-48EE-A89D-3B6F3CB256A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0" y="6400799"/>
            <a:ext cx="12192000" cy="456773"/>
          </a:xfrm>
          <a:prstGeom prst="rect">
            <a:avLst/>
          </a:prstGeom>
          <a:gradFill>
            <a:gsLst>
              <a:gs pos="0">
                <a:schemeClr val="accent1"/>
              </a:gs>
              <a:gs pos="78000">
                <a:srgbClr val="000000"/>
              </a:gs>
            </a:gsLst>
            <a:lin ang="2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AC8F6C8C-AB5A-4548-942D-E3FD40ACBC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038600" y="6400799"/>
            <a:ext cx="8153398" cy="456772"/>
          </a:xfrm>
          <a:prstGeom prst="rect">
            <a:avLst/>
          </a:prstGeom>
          <a:gradFill>
            <a:gsLst>
              <a:gs pos="0">
                <a:srgbClr val="000000">
                  <a:alpha val="63000"/>
                </a:srgbClr>
              </a:gs>
              <a:gs pos="100000">
                <a:schemeClr val="accent1">
                  <a:lumMod val="7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87411172"/>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 name="Rectangle 29">
            <a:extLst>
              <a:ext uri="{FF2B5EF4-FFF2-40B4-BE49-F238E27FC236}">
                <a16:creationId xmlns:a16="http://schemas.microsoft.com/office/drawing/2014/main" id="{A8384FB5-9ADC-4DDC-881B-597D56F5B1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31">
            <a:extLst>
              <a:ext uri="{FF2B5EF4-FFF2-40B4-BE49-F238E27FC236}">
                <a16:creationId xmlns:a16="http://schemas.microsoft.com/office/drawing/2014/main" id="{91E5A9A7-95C6-4F4F-B00E-C82E07FE62E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7539" y="1417538"/>
            <a:ext cx="6875818" cy="4040744"/>
          </a:xfrm>
          <a:prstGeom prst="rect">
            <a:avLst/>
          </a:prstGeom>
          <a:gradFill>
            <a:gsLst>
              <a:gs pos="0">
                <a:srgbClr val="000000"/>
              </a:gs>
              <a:gs pos="100000">
                <a:schemeClr val="accent1">
                  <a:lumMod val="75000"/>
                </a:schemeClr>
              </a:gs>
            </a:gsLst>
            <a:lin ang="18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Rectangle 33">
            <a:extLst>
              <a:ext uri="{FF2B5EF4-FFF2-40B4-BE49-F238E27FC236}">
                <a16:creationId xmlns:a16="http://schemas.microsoft.com/office/drawing/2014/main" id="{D07DD2DE-F619-49DD-B5E7-03A290FF4ED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158495" y="2660473"/>
            <a:ext cx="4355594" cy="4038603"/>
          </a:xfrm>
          <a:prstGeom prst="rect">
            <a:avLst/>
          </a:prstGeom>
          <a:gradFill>
            <a:gsLst>
              <a:gs pos="0">
                <a:schemeClr val="accent1">
                  <a:alpha val="50000"/>
                </a:schemeClr>
              </a:gs>
              <a:gs pos="100000">
                <a:schemeClr val="accent1">
                  <a:lumMod val="50000"/>
                  <a:alpha val="0"/>
                </a:schemeClr>
              </a:gs>
            </a:gsLst>
            <a:lin ang="11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35">
            <a:extLst>
              <a:ext uri="{FF2B5EF4-FFF2-40B4-BE49-F238E27FC236}">
                <a16:creationId xmlns:a16="http://schemas.microsoft.com/office/drawing/2014/main" id="{85149191-5F60-4A28-AAFF-039F96B0F3E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1180882" y="1638085"/>
            <a:ext cx="6857572" cy="3581401"/>
          </a:xfrm>
          <a:prstGeom prst="rect">
            <a:avLst/>
          </a:prstGeom>
          <a:gradFill>
            <a:gsLst>
              <a:gs pos="0">
                <a:srgbClr val="000000">
                  <a:alpha val="59000"/>
                </a:srgbClr>
              </a:gs>
              <a:gs pos="69000">
                <a:schemeClr val="accent1">
                  <a:alpha val="0"/>
                </a:scheme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8" name="Freeform: Shape 37">
            <a:extLst>
              <a:ext uri="{FF2B5EF4-FFF2-40B4-BE49-F238E27FC236}">
                <a16:creationId xmlns:a16="http://schemas.microsoft.com/office/drawing/2014/main" id="{F8260ED5-17F7-4158-B241-D51DD4CF1B7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6097846">
            <a:off x="-747355" y="1201312"/>
            <a:ext cx="4808302" cy="4088666"/>
          </a:xfrm>
          <a:custGeom>
            <a:avLst/>
            <a:gdLst>
              <a:gd name="connsiteX0" fmla="*/ 48844 w 4808302"/>
              <a:gd name="connsiteY0" fmla="*/ 2888671 h 4088666"/>
              <a:gd name="connsiteX1" fmla="*/ 0 w 4808302"/>
              <a:gd name="connsiteY1" fmla="*/ 2404151 h 4088666"/>
              <a:gd name="connsiteX2" fmla="*/ 2404151 w 4808302"/>
              <a:gd name="connsiteY2" fmla="*/ 0 h 4088666"/>
              <a:gd name="connsiteX3" fmla="*/ 4808302 w 4808302"/>
              <a:gd name="connsiteY3" fmla="*/ 2404151 h 4088666"/>
              <a:gd name="connsiteX4" fmla="*/ 4700216 w 4808302"/>
              <a:gd name="connsiteY4" fmla="*/ 3119072 h 4088666"/>
              <a:gd name="connsiteX5" fmla="*/ 4643143 w 4808302"/>
              <a:gd name="connsiteY5" fmla="*/ 3275009 h 4088666"/>
              <a:gd name="connsiteX6" fmla="*/ 690093 w 4808302"/>
              <a:gd name="connsiteY6" fmla="*/ 4088666 h 4088666"/>
              <a:gd name="connsiteX7" fmla="*/ 548991 w 4808302"/>
              <a:gd name="connsiteY7" fmla="*/ 3933414 h 4088666"/>
              <a:gd name="connsiteX8" fmla="*/ 48844 w 4808302"/>
              <a:gd name="connsiteY8" fmla="*/ 2888671 h 40886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08302" h="4088666">
                <a:moveTo>
                  <a:pt x="48844" y="2888671"/>
                </a:moveTo>
                <a:cubicBezTo>
                  <a:pt x="16818" y="2732167"/>
                  <a:pt x="0" y="2570123"/>
                  <a:pt x="0" y="2404151"/>
                </a:cubicBezTo>
                <a:cubicBezTo>
                  <a:pt x="0" y="1076375"/>
                  <a:pt x="1076375" y="0"/>
                  <a:pt x="2404151" y="0"/>
                </a:cubicBezTo>
                <a:cubicBezTo>
                  <a:pt x="3731927" y="0"/>
                  <a:pt x="4808302" y="1076375"/>
                  <a:pt x="4808302" y="2404151"/>
                </a:cubicBezTo>
                <a:cubicBezTo>
                  <a:pt x="4808302" y="2653109"/>
                  <a:pt x="4770461" y="2893229"/>
                  <a:pt x="4700216" y="3119072"/>
                </a:cubicBezTo>
                <a:lnTo>
                  <a:pt x="4643143" y="3275009"/>
                </a:lnTo>
                <a:lnTo>
                  <a:pt x="690093" y="4088666"/>
                </a:lnTo>
                <a:lnTo>
                  <a:pt x="548991" y="3933414"/>
                </a:lnTo>
                <a:cubicBezTo>
                  <a:pt x="304015" y="3636572"/>
                  <a:pt x="128908" y="3279932"/>
                  <a:pt x="48844" y="2888671"/>
                </a:cubicBezTo>
                <a:close/>
              </a:path>
            </a:pathLst>
          </a:custGeom>
          <a:gradFill>
            <a:gsLst>
              <a:gs pos="39000">
                <a:schemeClr val="accent1">
                  <a:lumMod val="60000"/>
                  <a:lumOff val="40000"/>
                  <a:alpha val="0"/>
                </a:schemeClr>
              </a:gs>
              <a:gs pos="100000">
                <a:schemeClr val="accent1">
                  <a:lumMod val="75000"/>
                  <a:alpha val="26000"/>
                </a:schemeClr>
              </a:gs>
            </a:gsLst>
            <a:lin ang="18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 name="Title 1">
            <a:extLst>
              <a:ext uri="{FF2B5EF4-FFF2-40B4-BE49-F238E27FC236}">
                <a16:creationId xmlns:a16="http://schemas.microsoft.com/office/drawing/2014/main" id="{D6293BF4-CD67-5059-2225-7A2281B31523}"/>
              </a:ext>
            </a:extLst>
          </p:cNvPr>
          <p:cNvSpPr>
            <a:spLocks noGrp="1"/>
          </p:cNvSpPr>
          <p:nvPr>
            <p:ph type="title"/>
          </p:nvPr>
        </p:nvSpPr>
        <p:spPr>
          <a:xfrm>
            <a:off x="660041" y="2767106"/>
            <a:ext cx="2880828" cy="3071906"/>
          </a:xfrm>
        </p:spPr>
        <p:txBody>
          <a:bodyPr vert="horz" lIns="91440" tIns="45720" rIns="91440" bIns="45720" rtlCol="0" anchor="t">
            <a:normAutofit/>
          </a:bodyPr>
          <a:lstStyle/>
          <a:p>
            <a:r>
              <a:rPr lang="en-US" sz="4000" kern="1200">
                <a:solidFill>
                  <a:srgbClr val="FFFFFF"/>
                </a:solidFill>
                <a:latin typeface="+mj-lt"/>
                <a:ea typeface="+mj-ea"/>
                <a:cs typeface="+mj-cs"/>
              </a:rPr>
              <a:t>Simple – Multi-target Ablation</a:t>
            </a:r>
          </a:p>
        </p:txBody>
      </p:sp>
      <p:sp>
        <p:nvSpPr>
          <p:cNvPr id="9" name="Content Placeholder 8">
            <a:extLst>
              <a:ext uri="{FF2B5EF4-FFF2-40B4-BE49-F238E27FC236}">
                <a16:creationId xmlns:a16="http://schemas.microsoft.com/office/drawing/2014/main" id="{4E68FEBD-211A-A971-B705-E85EAFDFA817}"/>
              </a:ext>
            </a:extLst>
          </p:cNvPr>
          <p:cNvSpPr>
            <a:spLocks noGrp="1"/>
          </p:cNvSpPr>
          <p:nvPr>
            <p:ph idx="1"/>
          </p:nvPr>
        </p:nvSpPr>
        <p:spPr>
          <a:xfrm>
            <a:off x="660042" y="806824"/>
            <a:ext cx="2919738" cy="1494117"/>
          </a:xfrm>
        </p:spPr>
        <p:txBody>
          <a:bodyPr vert="horz" lIns="91440" tIns="45720" rIns="91440" bIns="45720" rtlCol="0" anchor="b">
            <a:normAutofit/>
          </a:bodyPr>
          <a:lstStyle/>
          <a:p>
            <a:pPr marL="0" indent="0">
              <a:buNone/>
            </a:pPr>
            <a:r>
              <a:rPr lang="en-US" sz="2000" kern="1200">
                <a:solidFill>
                  <a:srgbClr val="FFFFFF"/>
                </a:solidFill>
                <a:latin typeface="+mn-lt"/>
                <a:ea typeface="+mn-ea"/>
                <a:cs typeface="+mn-cs"/>
              </a:rPr>
              <a:t>Procedures tackling more than 1 “simple” ablation are becoming less and less common. </a:t>
            </a:r>
          </a:p>
        </p:txBody>
      </p:sp>
      <p:pic>
        <p:nvPicPr>
          <p:cNvPr id="5" name="Content Placeholder 4" descr="Chart, bar chart&#10;&#10;Description automatically generated">
            <a:extLst>
              <a:ext uri="{FF2B5EF4-FFF2-40B4-BE49-F238E27FC236}">
                <a16:creationId xmlns:a16="http://schemas.microsoft.com/office/drawing/2014/main" id="{D306785F-ADFD-8762-223F-E14945C41ADD}"/>
              </a:ext>
            </a:extLst>
          </p:cNvPr>
          <p:cNvPicPr>
            <a:picLocks noChangeAspect="1"/>
          </p:cNvPicPr>
          <p:nvPr/>
        </p:nvPicPr>
        <p:blipFill>
          <a:blip r:embed="rId3"/>
          <a:stretch>
            <a:fillRect/>
          </a:stretch>
        </p:blipFill>
        <p:spPr>
          <a:xfrm>
            <a:off x="4502428" y="1020417"/>
            <a:ext cx="7225748" cy="4817165"/>
          </a:xfrm>
          <a:prstGeom prst="rect">
            <a:avLst/>
          </a:prstGeom>
        </p:spPr>
      </p:pic>
    </p:spTree>
    <p:extLst>
      <p:ext uri="{BB962C8B-B14F-4D97-AF65-F5344CB8AC3E}">
        <p14:creationId xmlns:p14="http://schemas.microsoft.com/office/powerpoint/2010/main" val="4072438584"/>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29C9723B-9313-A7D8-415E-56808BCEB15E}"/>
              </a:ext>
            </a:extLst>
          </p:cNvPr>
          <p:cNvSpPr>
            <a:spLocks noGrp="1"/>
          </p:cNvSpPr>
          <p:nvPr>
            <p:ph type="title"/>
          </p:nvPr>
        </p:nvSpPr>
        <p:spPr>
          <a:xfrm>
            <a:off x="466722" y="586855"/>
            <a:ext cx="3201366" cy="3387497"/>
          </a:xfrm>
        </p:spPr>
        <p:txBody>
          <a:bodyPr anchor="b">
            <a:normAutofit/>
          </a:bodyPr>
          <a:lstStyle/>
          <a:p>
            <a:pPr algn="r"/>
            <a:r>
              <a:rPr lang="en-GB" sz="4000">
                <a:solidFill>
                  <a:srgbClr val="FFFFFF"/>
                </a:solidFill>
              </a:rPr>
              <a:t>Structure</a:t>
            </a:r>
          </a:p>
        </p:txBody>
      </p:sp>
      <p:sp>
        <p:nvSpPr>
          <p:cNvPr id="3" name="Content Placeholder 2">
            <a:extLst>
              <a:ext uri="{FF2B5EF4-FFF2-40B4-BE49-F238E27FC236}">
                <a16:creationId xmlns:a16="http://schemas.microsoft.com/office/drawing/2014/main" id="{FF285BCB-95B8-59D0-232E-5FF0F94B2ED8}"/>
              </a:ext>
            </a:extLst>
          </p:cNvPr>
          <p:cNvSpPr>
            <a:spLocks noGrp="1"/>
          </p:cNvSpPr>
          <p:nvPr>
            <p:ph idx="1"/>
          </p:nvPr>
        </p:nvSpPr>
        <p:spPr>
          <a:xfrm>
            <a:off x="4810259" y="649480"/>
            <a:ext cx="6555347" cy="5546047"/>
          </a:xfrm>
        </p:spPr>
        <p:txBody>
          <a:bodyPr anchor="ctr">
            <a:normAutofit/>
          </a:bodyPr>
          <a:lstStyle/>
          <a:p>
            <a:r>
              <a:rPr lang="en-GB" sz="2000" dirty="0"/>
              <a:t>Background</a:t>
            </a:r>
          </a:p>
          <a:p>
            <a:r>
              <a:rPr lang="en-GB" sz="2000" dirty="0"/>
              <a:t>Procedure numbers – recovery from the pandemic</a:t>
            </a:r>
          </a:p>
          <a:p>
            <a:r>
              <a:rPr lang="en-GB" sz="2000" dirty="0"/>
              <a:t>New Technology</a:t>
            </a:r>
          </a:p>
          <a:p>
            <a:r>
              <a:rPr lang="en-GB" sz="2000" dirty="0"/>
              <a:t>Hospital Volumes</a:t>
            </a:r>
          </a:p>
          <a:p>
            <a:r>
              <a:rPr lang="en-GB" sz="2000" dirty="0"/>
              <a:t>Operator Volumes - Trainees</a:t>
            </a:r>
          </a:p>
          <a:p>
            <a:r>
              <a:rPr lang="en-GB" sz="2000" dirty="0"/>
              <a:t>Reintervention Rates</a:t>
            </a:r>
          </a:p>
        </p:txBody>
      </p:sp>
    </p:spTree>
    <p:extLst>
      <p:ext uri="{BB962C8B-B14F-4D97-AF65-F5344CB8AC3E}">
        <p14:creationId xmlns:p14="http://schemas.microsoft.com/office/powerpoint/2010/main" val="7957711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1" name="Rectangle 20">
            <a:extLst>
              <a:ext uri="{FF2B5EF4-FFF2-40B4-BE49-F238E27FC236}">
                <a16:creationId xmlns:a16="http://schemas.microsoft.com/office/drawing/2014/main" id="{979E27D9-03C7-44E2-9FF8-15D0C8506A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DB3367D-2897-BAC9-1D37-298FBA46DCF7}"/>
              </a:ext>
            </a:extLst>
          </p:cNvPr>
          <p:cNvSpPr>
            <a:spLocks noGrp="1"/>
          </p:cNvSpPr>
          <p:nvPr>
            <p:ph type="title"/>
          </p:nvPr>
        </p:nvSpPr>
        <p:spPr>
          <a:xfrm>
            <a:off x="1136397" y="502021"/>
            <a:ext cx="4959603" cy="1642969"/>
          </a:xfrm>
        </p:spPr>
        <p:txBody>
          <a:bodyPr anchor="b">
            <a:normAutofit/>
          </a:bodyPr>
          <a:lstStyle/>
          <a:p>
            <a:r>
              <a:rPr lang="en-GB" sz="4000"/>
              <a:t>AV Node Ablation</a:t>
            </a:r>
          </a:p>
        </p:txBody>
      </p:sp>
      <p:sp>
        <p:nvSpPr>
          <p:cNvPr id="9" name="Content Placeholder 8">
            <a:extLst>
              <a:ext uri="{FF2B5EF4-FFF2-40B4-BE49-F238E27FC236}">
                <a16:creationId xmlns:a16="http://schemas.microsoft.com/office/drawing/2014/main" id="{B01FDAAA-C2A6-2181-988E-9231D0425E6D}"/>
              </a:ext>
            </a:extLst>
          </p:cNvPr>
          <p:cNvSpPr>
            <a:spLocks noGrp="1"/>
          </p:cNvSpPr>
          <p:nvPr>
            <p:ph idx="1"/>
          </p:nvPr>
        </p:nvSpPr>
        <p:spPr>
          <a:xfrm>
            <a:off x="1136397" y="2418408"/>
            <a:ext cx="4959603" cy="3522569"/>
          </a:xfrm>
        </p:spPr>
        <p:txBody>
          <a:bodyPr anchor="t">
            <a:normAutofit/>
          </a:bodyPr>
          <a:lstStyle/>
          <a:p>
            <a:r>
              <a:rPr lang="en-US" sz="2000" dirty="0"/>
              <a:t>AV node ablations have become more common, particularly in combination with cardiac resynchronisation therapy.</a:t>
            </a:r>
          </a:p>
          <a:p>
            <a:r>
              <a:rPr lang="en-US" sz="2000" dirty="0"/>
              <a:t>Nonetheless, numbers are still below the pre-pandemic levels. </a:t>
            </a:r>
          </a:p>
        </p:txBody>
      </p:sp>
      <p:pic>
        <p:nvPicPr>
          <p:cNvPr id="5" name="Content Placeholder 4" descr="Chart, bar chart&#10;&#10;Description automatically generated">
            <a:extLst>
              <a:ext uri="{FF2B5EF4-FFF2-40B4-BE49-F238E27FC236}">
                <a16:creationId xmlns:a16="http://schemas.microsoft.com/office/drawing/2014/main" id="{10CDD37B-D04B-6243-2FFD-04FC6A55F9D8}"/>
              </a:ext>
            </a:extLst>
          </p:cNvPr>
          <p:cNvPicPr>
            <a:picLocks noChangeAspect="1"/>
          </p:cNvPicPr>
          <p:nvPr/>
        </p:nvPicPr>
        <p:blipFill>
          <a:blip r:embed="rId2"/>
          <a:stretch>
            <a:fillRect/>
          </a:stretch>
        </p:blipFill>
        <p:spPr>
          <a:xfrm>
            <a:off x="6512442" y="1488447"/>
            <a:ext cx="5201023" cy="3467348"/>
          </a:xfrm>
          <a:prstGeom prst="rect">
            <a:avLst/>
          </a:prstGeom>
        </p:spPr>
      </p:pic>
      <p:sp>
        <p:nvSpPr>
          <p:cNvPr id="23" name="Rectangle 22">
            <a:extLst>
              <a:ext uri="{FF2B5EF4-FFF2-40B4-BE49-F238E27FC236}">
                <a16:creationId xmlns:a16="http://schemas.microsoft.com/office/drawing/2014/main" id="{EEBF1590-3B36-48EE-A89D-3B6F3CB256A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0" y="6400799"/>
            <a:ext cx="12192000" cy="456773"/>
          </a:xfrm>
          <a:prstGeom prst="rect">
            <a:avLst/>
          </a:prstGeom>
          <a:gradFill>
            <a:gsLst>
              <a:gs pos="0">
                <a:schemeClr val="accent1"/>
              </a:gs>
              <a:gs pos="78000">
                <a:srgbClr val="000000"/>
              </a:gs>
            </a:gsLst>
            <a:lin ang="2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AC8F6C8C-AB5A-4548-942D-E3FD40ACBC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038600" y="6400799"/>
            <a:ext cx="8153398" cy="456772"/>
          </a:xfrm>
          <a:prstGeom prst="rect">
            <a:avLst/>
          </a:prstGeom>
          <a:gradFill>
            <a:gsLst>
              <a:gs pos="0">
                <a:srgbClr val="000000">
                  <a:alpha val="63000"/>
                </a:srgbClr>
              </a:gs>
              <a:gs pos="100000">
                <a:schemeClr val="accent1">
                  <a:lumMod val="7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376845027"/>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3" name="Rectangle 22">
            <a:extLst>
              <a:ext uri="{FF2B5EF4-FFF2-40B4-BE49-F238E27FC236}">
                <a16:creationId xmlns:a16="http://schemas.microsoft.com/office/drawing/2014/main" id="{1B15ED52-F352-441B-82BF-E0EA34836D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1D8A4CE3-F7A4-25F1-3274-32899D9A1A9C}"/>
              </a:ext>
            </a:extLst>
          </p:cNvPr>
          <p:cNvSpPr>
            <a:spLocks noGrp="1"/>
          </p:cNvSpPr>
          <p:nvPr>
            <p:ph type="title"/>
          </p:nvPr>
        </p:nvSpPr>
        <p:spPr>
          <a:xfrm>
            <a:off x="1149716" y="499397"/>
            <a:ext cx="5929422" cy="1640180"/>
          </a:xfrm>
        </p:spPr>
        <p:txBody>
          <a:bodyPr anchor="b">
            <a:normAutofit/>
          </a:bodyPr>
          <a:lstStyle/>
          <a:p>
            <a:r>
              <a:rPr lang="en-GB" sz="4000"/>
              <a:t>Typical Atrial Flutter</a:t>
            </a:r>
          </a:p>
        </p:txBody>
      </p:sp>
      <p:sp>
        <p:nvSpPr>
          <p:cNvPr id="11" name="Content Placeholder 10">
            <a:extLst>
              <a:ext uri="{FF2B5EF4-FFF2-40B4-BE49-F238E27FC236}">
                <a16:creationId xmlns:a16="http://schemas.microsoft.com/office/drawing/2014/main" id="{593C0026-196E-47AA-422C-D671FB915A2C}"/>
              </a:ext>
            </a:extLst>
          </p:cNvPr>
          <p:cNvSpPr>
            <a:spLocks noGrp="1"/>
          </p:cNvSpPr>
          <p:nvPr>
            <p:ph idx="1"/>
          </p:nvPr>
        </p:nvSpPr>
        <p:spPr>
          <a:xfrm>
            <a:off x="1149717" y="2423821"/>
            <a:ext cx="5929422" cy="3519780"/>
          </a:xfrm>
        </p:spPr>
        <p:txBody>
          <a:bodyPr>
            <a:normAutofit/>
          </a:bodyPr>
          <a:lstStyle/>
          <a:p>
            <a:r>
              <a:rPr lang="en-US" sz="2000" dirty="0"/>
              <a:t>Flutter ablations had been growing very slowly pre-pandemic.</a:t>
            </a:r>
          </a:p>
          <a:p>
            <a:r>
              <a:rPr lang="en-US" sz="2000" dirty="0"/>
              <a:t>There has been a clear increase in activity in 2021/22 but only to 2014/15 levels. </a:t>
            </a:r>
          </a:p>
        </p:txBody>
      </p:sp>
      <p:pic>
        <p:nvPicPr>
          <p:cNvPr id="7" name="Content Placeholder 6" descr="Chart, bar chart&#10;&#10;Description automatically generated">
            <a:extLst>
              <a:ext uri="{FF2B5EF4-FFF2-40B4-BE49-F238E27FC236}">
                <a16:creationId xmlns:a16="http://schemas.microsoft.com/office/drawing/2014/main" id="{330EF443-E15E-5674-04A7-43664F5987E6}"/>
              </a:ext>
            </a:extLst>
          </p:cNvPr>
          <p:cNvPicPr>
            <a:picLocks noChangeAspect="1"/>
          </p:cNvPicPr>
          <p:nvPr/>
        </p:nvPicPr>
        <p:blipFill>
          <a:blip r:embed="rId3"/>
          <a:stretch>
            <a:fillRect/>
          </a:stretch>
        </p:blipFill>
        <p:spPr>
          <a:xfrm>
            <a:off x="7745506" y="2120153"/>
            <a:ext cx="3765176" cy="2510117"/>
          </a:xfrm>
          <a:prstGeom prst="rect">
            <a:avLst/>
          </a:prstGeom>
        </p:spPr>
      </p:pic>
      <p:sp>
        <p:nvSpPr>
          <p:cNvPr id="25" name="Rectangle 24">
            <a:extLst>
              <a:ext uri="{FF2B5EF4-FFF2-40B4-BE49-F238E27FC236}">
                <a16:creationId xmlns:a16="http://schemas.microsoft.com/office/drawing/2014/main" id="{61707E60-CEC9-4661-AA82-69242EB4BDC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6406116"/>
            <a:ext cx="12191998" cy="461774"/>
          </a:xfrm>
          <a:prstGeom prst="rect">
            <a:avLst/>
          </a:prstGeom>
          <a:gradFill>
            <a:gsLst>
              <a:gs pos="0">
                <a:srgbClr val="000000"/>
              </a:gs>
              <a:gs pos="100000">
                <a:schemeClr val="accent1">
                  <a:lumMod val="75000"/>
                </a:schemeClr>
              </a:gs>
            </a:gsLst>
            <a:lin ang="15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8F035CD8-AE30-4146-96F2-036B0CE5E4F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115300" y="6406115"/>
            <a:ext cx="4076698" cy="464399"/>
          </a:xfrm>
          <a:prstGeom prst="rect">
            <a:avLst/>
          </a:prstGeom>
          <a:gradFill>
            <a:gsLst>
              <a:gs pos="19000">
                <a:srgbClr val="000000">
                  <a:alpha val="46000"/>
                </a:srgbClr>
              </a:gs>
              <a:gs pos="99000">
                <a:schemeClr val="accent1"/>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221983522"/>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1" name="Rectangle 20">
            <a:extLst>
              <a:ext uri="{FF2B5EF4-FFF2-40B4-BE49-F238E27FC236}">
                <a16:creationId xmlns:a16="http://schemas.microsoft.com/office/drawing/2014/main" id="{A8384FB5-9ADC-4DDC-881B-597D56F5B1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91E5A9A7-95C6-4F4F-B00E-C82E07FE62E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7539" y="1417538"/>
            <a:ext cx="6875818" cy="4040744"/>
          </a:xfrm>
          <a:prstGeom prst="rect">
            <a:avLst/>
          </a:prstGeom>
          <a:gradFill>
            <a:gsLst>
              <a:gs pos="0">
                <a:srgbClr val="000000"/>
              </a:gs>
              <a:gs pos="100000">
                <a:schemeClr val="accent1">
                  <a:lumMod val="75000"/>
                </a:schemeClr>
              </a:gs>
            </a:gsLst>
            <a:lin ang="18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Rectangle 24">
            <a:extLst>
              <a:ext uri="{FF2B5EF4-FFF2-40B4-BE49-F238E27FC236}">
                <a16:creationId xmlns:a16="http://schemas.microsoft.com/office/drawing/2014/main" id="{D07DD2DE-F619-49DD-B5E7-03A290FF4ED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158495" y="2660473"/>
            <a:ext cx="4355594" cy="4038603"/>
          </a:xfrm>
          <a:prstGeom prst="rect">
            <a:avLst/>
          </a:prstGeom>
          <a:gradFill>
            <a:gsLst>
              <a:gs pos="0">
                <a:schemeClr val="accent1">
                  <a:alpha val="50000"/>
                </a:schemeClr>
              </a:gs>
              <a:gs pos="100000">
                <a:schemeClr val="accent1">
                  <a:lumMod val="50000"/>
                  <a:alpha val="0"/>
                </a:schemeClr>
              </a:gs>
            </a:gsLst>
            <a:lin ang="11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85149191-5F60-4A28-AAFF-039F96B0F3E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1180882" y="1638085"/>
            <a:ext cx="6857572" cy="3581401"/>
          </a:xfrm>
          <a:prstGeom prst="rect">
            <a:avLst/>
          </a:prstGeom>
          <a:gradFill>
            <a:gsLst>
              <a:gs pos="0">
                <a:srgbClr val="000000">
                  <a:alpha val="59000"/>
                </a:srgbClr>
              </a:gs>
              <a:gs pos="69000">
                <a:schemeClr val="accent1">
                  <a:alpha val="0"/>
                </a:scheme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 name="Freeform: Shape 28">
            <a:extLst>
              <a:ext uri="{FF2B5EF4-FFF2-40B4-BE49-F238E27FC236}">
                <a16:creationId xmlns:a16="http://schemas.microsoft.com/office/drawing/2014/main" id="{F8260ED5-17F7-4158-B241-D51DD4CF1B7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6097846">
            <a:off x="-747355" y="1201312"/>
            <a:ext cx="4808302" cy="4088666"/>
          </a:xfrm>
          <a:custGeom>
            <a:avLst/>
            <a:gdLst>
              <a:gd name="connsiteX0" fmla="*/ 48844 w 4808302"/>
              <a:gd name="connsiteY0" fmla="*/ 2888671 h 4088666"/>
              <a:gd name="connsiteX1" fmla="*/ 0 w 4808302"/>
              <a:gd name="connsiteY1" fmla="*/ 2404151 h 4088666"/>
              <a:gd name="connsiteX2" fmla="*/ 2404151 w 4808302"/>
              <a:gd name="connsiteY2" fmla="*/ 0 h 4088666"/>
              <a:gd name="connsiteX3" fmla="*/ 4808302 w 4808302"/>
              <a:gd name="connsiteY3" fmla="*/ 2404151 h 4088666"/>
              <a:gd name="connsiteX4" fmla="*/ 4700216 w 4808302"/>
              <a:gd name="connsiteY4" fmla="*/ 3119072 h 4088666"/>
              <a:gd name="connsiteX5" fmla="*/ 4643143 w 4808302"/>
              <a:gd name="connsiteY5" fmla="*/ 3275009 h 4088666"/>
              <a:gd name="connsiteX6" fmla="*/ 690093 w 4808302"/>
              <a:gd name="connsiteY6" fmla="*/ 4088666 h 4088666"/>
              <a:gd name="connsiteX7" fmla="*/ 548991 w 4808302"/>
              <a:gd name="connsiteY7" fmla="*/ 3933414 h 4088666"/>
              <a:gd name="connsiteX8" fmla="*/ 48844 w 4808302"/>
              <a:gd name="connsiteY8" fmla="*/ 2888671 h 40886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08302" h="4088666">
                <a:moveTo>
                  <a:pt x="48844" y="2888671"/>
                </a:moveTo>
                <a:cubicBezTo>
                  <a:pt x="16818" y="2732167"/>
                  <a:pt x="0" y="2570123"/>
                  <a:pt x="0" y="2404151"/>
                </a:cubicBezTo>
                <a:cubicBezTo>
                  <a:pt x="0" y="1076375"/>
                  <a:pt x="1076375" y="0"/>
                  <a:pt x="2404151" y="0"/>
                </a:cubicBezTo>
                <a:cubicBezTo>
                  <a:pt x="3731927" y="0"/>
                  <a:pt x="4808302" y="1076375"/>
                  <a:pt x="4808302" y="2404151"/>
                </a:cubicBezTo>
                <a:cubicBezTo>
                  <a:pt x="4808302" y="2653109"/>
                  <a:pt x="4770461" y="2893229"/>
                  <a:pt x="4700216" y="3119072"/>
                </a:cubicBezTo>
                <a:lnTo>
                  <a:pt x="4643143" y="3275009"/>
                </a:lnTo>
                <a:lnTo>
                  <a:pt x="690093" y="4088666"/>
                </a:lnTo>
                <a:lnTo>
                  <a:pt x="548991" y="3933414"/>
                </a:lnTo>
                <a:cubicBezTo>
                  <a:pt x="304015" y="3636572"/>
                  <a:pt x="128908" y="3279932"/>
                  <a:pt x="48844" y="2888671"/>
                </a:cubicBezTo>
                <a:close/>
              </a:path>
            </a:pathLst>
          </a:custGeom>
          <a:gradFill>
            <a:gsLst>
              <a:gs pos="39000">
                <a:schemeClr val="accent1">
                  <a:lumMod val="60000"/>
                  <a:lumOff val="40000"/>
                  <a:alpha val="0"/>
                </a:schemeClr>
              </a:gs>
              <a:gs pos="100000">
                <a:schemeClr val="accent1">
                  <a:lumMod val="75000"/>
                  <a:alpha val="26000"/>
                </a:schemeClr>
              </a:gs>
            </a:gsLst>
            <a:lin ang="18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 name="Title 1">
            <a:extLst>
              <a:ext uri="{FF2B5EF4-FFF2-40B4-BE49-F238E27FC236}">
                <a16:creationId xmlns:a16="http://schemas.microsoft.com/office/drawing/2014/main" id="{574B521E-E7D1-E040-4B70-1CB338EE6266}"/>
              </a:ext>
            </a:extLst>
          </p:cNvPr>
          <p:cNvSpPr>
            <a:spLocks noGrp="1"/>
          </p:cNvSpPr>
          <p:nvPr>
            <p:ph type="title"/>
          </p:nvPr>
        </p:nvSpPr>
        <p:spPr>
          <a:xfrm>
            <a:off x="660041" y="2767106"/>
            <a:ext cx="2880828" cy="3071906"/>
          </a:xfrm>
        </p:spPr>
        <p:txBody>
          <a:bodyPr vert="horz" lIns="91440" tIns="45720" rIns="91440" bIns="45720" rtlCol="0" anchor="t">
            <a:normAutofit/>
          </a:bodyPr>
          <a:lstStyle/>
          <a:p>
            <a:r>
              <a:rPr lang="en-US" sz="4000" kern="1200" dirty="0">
                <a:solidFill>
                  <a:srgbClr val="FFFFFF"/>
                </a:solidFill>
                <a:latin typeface="+mj-lt"/>
                <a:ea typeface="+mj-ea"/>
                <a:cs typeface="+mj-cs"/>
              </a:rPr>
              <a:t>AF Ablation</a:t>
            </a:r>
          </a:p>
        </p:txBody>
      </p:sp>
      <p:sp>
        <p:nvSpPr>
          <p:cNvPr id="9" name="Content Placeholder 8">
            <a:extLst>
              <a:ext uri="{FF2B5EF4-FFF2-40B4-BE49-F238E27FC236}">
                <a16:creationId xmlns:a16="http://schemas.microsoft.com/office/drawing/2014/main" id="{62A4D720-E4EC-F942-5E18-267F8D29AE71}"/>
              </a:ext>
            </a:extLst>
          </p:cNvPr>
          <p:cNvSpPr>
            <a:spLocks noGrp="1"/>
          </p:cNvSpPr>
          <p:nvPr>
            <p:ph idx="1"/>
          </p:nvPr>
        </p:nvSpPr>
        <p:spPr>
          <a:xfrm>
            <a:off x="660042" y="806824"/>
            <a:ext cx="2919738" cy="1494117"/>
          </a:xfrm>
        </p:spPr>
        <p:txBody>
          <a:bodyPr vert="horz" lIns="91440" tIns="45720" rIns="91440" bIns="45720" rtlCol="0" anchor="b">
            <a:normAutofit/>
          </a:bodyPr>
          <a:lstStyle/>
          <a:p>
            <a:pPr marL="0" indent="0">
              <a:buNone/>
            </a:pPr>
            <a:r>
              <a:rPr lang="en-US" sz="2000" kern="1200">
                <a:solidFill>
                  <a:srgbClr val="FFFFFF"/>
                </a:solidFill>
                <a:latin typeface="+mn-lt"/>
                <a:ea typeface="+mn-ea"/>
                <a:cs typeface="+mn-cs"/>
              </a:rPr>
              <a:t>AF ablation fell in 2020/21 but appears to be recovering quickly.</a:t>
            </a:r>
          </a:p>
        </p:txBody>
      </p:sp>
      <p:pic>
        <p:nvPicPr>
          <p:cNvPr id="5" name="Content Placeholder 4" descr="Chart, bar chart&#10;&#10;Description automatically generated">
            <a:extLst>
              <a:ext uri="{FF2B5EF4-FFF2-40B4-BE49-F238E27FC236}">
                <a16:creationId xmlns:a16="http://schemas.microsoft.com/office/drawing/2014/main" id="{B24761FA-FCAC-8F49-6C2C-C39C43A93E7E}"/>
              </a:ext>
            </a:extLst>
          </p:cNvPr>
          <p:cNvPicPr>
            <a:picLocks noChangeAspect="1"/>
          </p:cNvPicPr>
          <p:nvPr/>
        </p:nvPicPr>
        <p:blipFill>
          <a:blip r:embed="rId2"/>
          <a:stretch>
            <a:fillRect/>
          </a:stretch>
        </p:blipFill>
        <p:spPr>
          <a:xfrm>
            <a:off x="4502428" y="1020417"/>
            <a:ext cx="7225748" cy="4817165"/>
          </a:xfrm>
          <a:prstGeom prst="rect">
            <a:avLst/>
          </a:prstGeom>
        </p:spPr>
      </p:pic>
    </p:spTree>
    <p:extLst>
      <p:ext uri="{BB962C8B-B14F-4D97-AF65-F5344CB8AC3E}">
        <p14:creationId xmlns:p14="http://schemas.microsoft.com/office/powerpoint/2010/main" val="191821244"/>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1" name="Rectangle 20">
            <a:extLst>
              <a:ext uri="{FF2B5EF4-FFF2-40B4-BE49-F238E27FC236}">
                <a16:creationId xmlns:a16="http://schemas.microsoft.com/office/drawing/2014/main" id="{3346177D-ADC4-4968-B747-5CFCD390B5B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8CF77E97-0CB4-A6D7-EC58-F32C4E6A7D6D}"/>
              </a:ext>
            </a:extLst>
          </p:cNvPr>
          <p:cNvSpPr>
            <a:spLocks noGrp="1"/>
          </p:cNvSpPr>
          <p:nvPr>
            <p:ph type="title"/>
          </p:nvPr>
        </p:nvSpPr>
        <p:spPr>
          <a:xfrm>
            <a:off x="5596501" y="489508"/>
            <a:ext cx="5754896" cy="1667569"/>
          </a:xfrm>
        </p:spPr>
        <p:txBody>
          <a:bodyPr anchor="b">
            <a:normAutofit/>
          </a:bodyPr>
          <a:lstStyle/>
          <a:p>
            <a:r>
              <a:rPr lang="en-GB" sz="4000" dirty="0"/>
              <a:t>Cryoablation for AF</a:t>
            </a:r>
          </a:p>
        </p:txBody>
      </p:sp>
      <p:pic>
        <p:nvPicPr>
          <p:cNvPr id="5" name="Content Placeholder 4" descr="Chart, bar chart&#10;&#10;Description automatically generated">
            <a:extLst>
              <a:ext uri="{FF2B5EF4-FFF2-40B4-BE49-F238E27FC236}">
                <a16:creationId xmlns:a16="http://schemas.microsoft.com/office/drawing/2014/main" id="{0FA29B1C-CB0D-9E54-78D2-516D9BF47E79}"/>
              </a:ext>
            </a:extLst>
          </p:cNvPr>
          <p:cNvPicPr>
            <a:picLocks noChangeAspect="1"/>
          </p:cNvPicPr>
          <p:nvPr/>
        </p:nvPicPr>
        <p:blipFill>
          <a:blip r:embed="rId2"/>
          <a:stretch>
            <a:fillRect/>
          </a:stretch>
        </p:blipFill>
        <p:spPr>
          <a:xfrm>
            <a:off x="177236" y="1204573"/>
            <a:ext cx="5242028" cy="3494686"/>
          </a:xfrm>
          <a:prstGeom prst="rect">
            <a:avLst/>
          </a:prstGeom>
        </p:spPr>
      </p:pic>
      <p:sp>
        <p:nvSpPr>
          <p:cNvPr id="9" name="Content Placeholder 8">
            <a:extLst>
              <a:ext uri="{FF2B5EF4-FFF2-40B4-BE49-F238E27FC236}">
                <a16:creationId xmlns:a16="http://schemas.microsoft.com/office/drawing/2014/main" id="{D1E35ADA-6E01-9039-F510-02709DCCE02A}"/>
              </a:ext>
            </a:extLst>
          </p:cNvPr>
          <p:cNvSpPr>
            <a:spLocks noGrp="1"/>
          </p:cNvSpPr>
          <p:nvPr>
            <p:ph idx="1"/>
          </p:nvPr>
        </p:nvSpPr>
        <p:spPr>
          <a:xfrm>
            <a:off x="5596502" y="2405894"/>
            <a:ext cx="5754896" cy="3197464"/>
          </a:xfrm>
        </p:spPr>
        <p:txBody>
          <a:bodyPr anchor="t">
            <a:normAutofit/>
          </a:bodyPr>
          <a:lstStyle/>
          <a:p>
            <a:r>
              <a:rPr lang="en-US" sz="2000" dirty="0"/>
              <a:t>Cryoablation appears to be gaining in popularity.</a:t>
            </a:r>
          </a:p>
          <a:p>
            <a:r>
              <a:rPr lang="en-US" sz="2000" dirty="0"/>
              <a:t>14% of AF ablations used Cryotherapy in 2014/15.</a:t>
            </a:r>
          </a:p>
          <a:p>
            <a:r>
              <a:rPr lang="en-US" sz="2000" dirty="0"/>
              <a:t>In 2021/22, it was 38% of all AF ablations.</a:t>
            </a:r>
          </a:p>
          <a:p>
            <a:r>
              <a:rPr lang="en-US" sz="2000" dirty="0"/>
              <a:t>Numbers exceeded those in 2018/19.</a:t>
            </a:r>
          </a:p>
        </p:txBody>
      </p:sp>
      <p:sp>
        <p:nvSpPr>
          <p:cNvPr id="23" name="Rectangle 22">
            <a:extLst>
              <a:ext uri="{FF2B5EF4-FFF2-40B4-BE49-F238E27FC236}">
                <a16:creationId xmlns:a16="http://schemas.microsoft.com/office/drawing/2014/main" id="{0844A943-BF79-4FEA-ABB1-3BD54D23660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0" y="6400799"/>
            <a:ext cx="12192000" cy="456773"/>
          </a:xfrm>
          <a:prstGeom prst="rect">
            <a:avLst/>
          </a:prstGeom>
          <a:gradFill>
            <a:gsLst>
              <a:gs pos="0">
                <a:schemeClr val="accent1"/>
              </a:gs>
              <a:gs pos="90000">
                <a:srgbClr val="000000"/>
              </a:gs>
            </a:gsLst>
            <a:lin ang="2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6437CC72-F4A8-4DC3-AFAB-D22C482C810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038600" y="6400799"/>
            <a:ext cx="8153398" cy="456772"/>
          </a:xfrm>
          <a:prstGeom prst="rect">
            <a:avLst/>
          </a:prstGeom>
          <a:gradFill>
            <a:gsLst>
              <a:gs pos="0">
                <a:srgbClr val="000000">
                  <a:alpha val="50000"/>
                </a:srgbClr>
              </a:gs>
              <a:gs pos="100000">
                <a:schemeClr val="accent1">
                  <a:lumMod val="7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690744187"/>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1" name="Rectangle 20">
            <a:extLst>
              <a:ext uri="{FF2B5EF4-FFF2-40B4-BE49-F238E27FC236}">
                <a16:creationId xmlns:a16="http://schemas.microsoft.com/office/drawing/2014/main" id="{2596F992-698C-48C0-9D89-70DA4CE927E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CA61A6E-5EB7-B90A-579E-474481560AC0}"/>
              </a:ext>
            </a:extLst>
          </p:cNvPr>
          <p:cNvSpPr>
            <a:spLocks noGrp="1"/>
          </p:cNvSpPr>
          <p:nvPr>
            <p:ph type="title"/>
          </p:nvPr>
        </p:nvSpPr>
        <p:spPr>
          <a:xfrm>
            <a:off x="818984" y="4230093"/>
            <a:ext cx="4150581" cy="1800165"/>
          </a:xfrm>
        </p:spPr>
        <p:txBody>
          <a:bodyPr anchor="t">
            <a:normAutofit/>
          </a:bodyPr>
          <a:lstStyle/>
          <a:p>
            <a:pPr algn="r"/>
            <a:r>
              <a:rPr lang="en-GB" sz="3100"/>
              <a:t>Ectopic Atrial Tachycardia / Intra-Atrial Re-Entry Tachycardia</a:t>
            </a:r>
          </a:p>
        </p:txBody>
      </p:sp>
      <p:pic>
        <p:nvPicPr>
          <p:cNvPr id="5" name="Content Placeholder 4" descr="Chart, bar chart&#10;&#10;Description automatically generated">
            <a:extLst>
              <a:ext uri="{FF2B5EF4-FFF2-40B4-BE49-F238E27FC236}">
                <a16:creationId xmlns:a16="http://schemas.microsoft.com/office/drawing/2014/main" id="{05E54594-CDBF-97DA-FDA1-0D9D3BAF48BF}"/>
              </a:ext>
            </a:extLst>
          </p:cNvPr>
          <p:cNvPicPr>
            <a:picLocks noChangeAspect="1"/>
          </p:cNvPicPr>
          <p:nvPr/>
        </p:nvPicPr>
        <p:blipFill>
          <a:blip r:embed="rId3"/>
          <a:stretch>
            <a:fillRect/>
          </a:stretch>
        </p:blipFill>
        <p:spPr>
          <a:xfrm>
            <a:off x="3534987" y="457200"/>
            <a:ext cx="5182987" cy="3455325"/>
          </a:xfrm>
          <a:prstGeom prst="rect">
            <a:avLst/>
          </a:prstGeom>
        </p:spPr>
      </p:pic>
      <p:sp>
        <p:nvSpPr>
          <p:cNvPr id="9" name="Content Placeholder 8">
            <a:extLst>
              <a:ext uri="{FF2B5EF4-FFF2-40B4-BE49-F238E27FC236}">
                <a16:creationId xmlns:a16="http://schemas.microsoft.com/office/drawing/2014/main" id="{1882E58C-D442-8B79-B9AF-8FEEB4F255C4}"/>
              </a:ext>
            </a:extLst>
          </p:cNvPr>
          <p:cNvSpPr>
            <a:spLocks noGrp="1"/>
          </p:cNvSpPr>
          <p:nvPr>
            <p:ph idx="1"/>
          </p:nvPr>
        </p:nvSpPr>
        <p:spPr>
          <a:xfrm>
            <a:off x="5246415" y="4230094"/>
            <a:ext cx="6235268" cy="1800164"/>
          </a:xfrm>
        </p:spPr>
        <p:txBody>
          <a:bodyPr anchor="t">
            <a:normAutofit/>
          </a:bodyPr>
          <a:lstStyle/>
          <a:p>
            <a:r>
              <a:rPr lang="en-US" sz="2000" dirty="0"/>
              <a:t>There was a drop during the initial pandemic with poor recovery of activity to just above 2014/15 levels, although the absolute increase is encouraging. </a:t>
            </a:r>
          </a:p>
        </p:txBody>
      </p:sp>
      <p:sp>
        <p:nvSpPr>
          <p:cNvPr id="23" name="Rectangle 22">
            <a:extLst>
              <a:ext uri="{FF2B5EF4-FFF2-40B4-BE49-F238E27FC236}">
                <a16:creationId xmlns:a16="http://schemas.microsoft.com/office/drawing/2014/main" id="{E7BFF8DC-0AE7-4AD2-9B28-2E5F26D62C3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6406116"/>
            <a:ext cx="12191998" cy="461774"/>
          </a:xfrm>
          <a:prstGeom prst="rect">
            <a:avLst/>
          </a:prstGeom>
          <a:gradFill>
            <a:gsLst>
              <a:gs pos="0">
                <a:srgbClr val="000000"/>
              </a:gs>
              <a:gs pos="100000">
                <a:schemeClr val="accent1">
                  <a:lumMod val="75000"/>
                </a:schemeClr>
              </a:gs>
            </a:gsLst>
            <a:lin ang="15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7E0162AD-C6E5-4BF8-A453-76ADB36877D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115300" y="6406115"/>
            <a:ext cx="4076698" cy="464399"/>
          </a:xfrm>
          <a:prstGeom prst="rect">
            <a:avLst/>
          </a:prstGeom>
          <a:gradFill>
            <a:gsLst>
              <a:gs pos="19000">
                <a:srgbClr val="000000">
                  <a:alpha val="31000"/>
                </a:srgbClr>
              </a:gs>
              <a:gs pos="99000">
                <a:schemeClr val="accent1"/>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47783872"/>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8" name="Rectangle 20">
            <a:extLst>
              <a:ext uri="{FF2B5EF4-FFF2-40B4-BE49-F238E27FC236}">
                <a16:creationId xmlns:a16="http://schemas.microsoft.com/office/drawing/2014/main" id="{1B15ED52-F352-441B-82BF-E0EA34836D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2">
            <a:extLst>
              <a:ext uri="{FF2B5EF4-FFF2-40B4-BE49-F238E27FC236}">
                <a16:creationId xmlns:a16="http://schemas.microsoft.com/office/drawing/2014/main" id="{3B2E3793-BFE6-45A2-9B7B-E18844431C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5266402"/>
            <a:ext cx="12191998" cy="1590742"/>
          </a:xfrm>
          <a:prstGeom prst="rect">
            <a:avLst/>
          </a:prstGeom>
          <a:gradFill>
            <a:gsLst>
              <a:gs pos="0">
                <a:srgbClr val="000000"/>
              </a:gs>
              <a:gs pos="100000">
                <a:schemeClr val="accent1"/>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24">
            <a:extLst>
              <a:ext uri="{FF2B5EF4-FFF2-40B4-BE49-F238E27FC236}">
                <a16:creationId xmlns:a16="http://schemas.microsoft.com/office/drawing/2014/main" id="{BC4C4868-CB8F-4AF9-9CDB-8108F2C19B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5270175"/>
            <a:ext cx="12185331" cy="1590742"/>
          </a:xfrm>
          <a:prstGeom prst="rect">
            <a:avLst/>
          </a:prstGeom>
          <a:gradFill>
            <a:gsLst>
              <a:gs pos="0">
                <a:schemeClr val="accent1">
                  <a:alpha val="0"/>
                </a:schemeClr>
              </a:gs>
              <a:gs pos="100000">
                <a:schemeClr val="accent1">
                  <a:lumMod val="50000"/>
                </a:schemeClr>
              </a:gs>
            </a:gsLst>
            <a:lin ang="10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375E0459-6403-40CD-989D-56A4407CA1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115299" y="5265546"/>
            <a:ext cx="4076698" cy="1590742"/>
          </a:xfrm>
          <a:prstGeom prst="rect">
            <a:avLst/>
          </a:prstGeom>
          <a:gradFill>
            <a:gsLst>
              <a:gs pos="0">
                <a:schemeClr val="accent1">
                  <a:lumMod val="50000"/>
                </a:schemeClr>
              </a:gs>
              <a:gs pos="100000">
                <a:schemeClr val="accent1">
                  <a:alpha val="0"/>
                </a:scheme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53E5B1A8-3AC9-4BD1-9BBC-78CA94F2D1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13335" y="5263483"/>
            <a:ext cx="12192000" cy="1597433"/>
          </a:xfrm>
          <a:prstGeom prst="rect">
            <a:avLst/>
          </a:prstGeom>
          <a:gradFill>
            <a:gsLst>
              <a:gs pos="0">
                <a:srgbClr val="000000">
                  <a:alpha val="0"/>
                </a:srgbClr>
              </a:gs>
              <a:gs pos="99000">
                <a:schemeClr val="accent1">
                  <a:lumMod val="50000"/>
                  <a:alpha val="55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F4BDFC52-A94B-1C73-47E4-F9CFE4D5B73C}"/>
              </a:ext>
            </a:extLst>
          </p:cNvPr>
          <p:cNvSpPr>
            <a:spLocks noGrp="1"/>
          </p:cNvSpPr>
          <p:nvPr>
            <p:ph type="title"/>
          </p:nvPr>
        </p:nvSpPr>
        <p:spPr>
          <a:xfrm>
            <a:off x="1371599" y="5510253"/>
            <a:ext cx="9895951" cy="1033669"/>
          </a:xfrm>
        </p:spPr>
        <p:txBody>
          <a:bodyPr>
            <a:normAutofit/>
          </a:bodyPr>
          <a:lstStyle/>
          <a:p>
            <a:r>
              <a:rPr lang="en-GB" sz="4000">
                <a:solidFill>
                  <a:srgbClr val="FFFFFF"/>
                </a:solidFill>
              </a:rPr>
              <a:t>PVCs and Focal VT</a:t>
            </a:r>
          </a:p>
        </p:txBody>
      </p:sp>
      <p:pic>
        <p:nvPicPr>
          <p:cNvPr id="5" name="Content Placeholder 4" descr="Chart, bar chart&#10;&#10;Description automatically generated">
            <a:extLst>
              <a:ext uri="{FF2B5EF4-FFF2-40B4-BE49-F238E27FC236}">
                <a16:creationId xmlns:a16="http://schemas.microsoft.com/office/drawing/2014/main" id="{4D7311B4-B7BD-3508-3AA3-3DA131D35EF9}"/>
              </a:ext>
            </a:extLst>
          </p:cNvPr>
          <p:cNvPicPr>
            <a:picLocks noChangeAspect="1"/>
          </p:cNvPicPr>
          <p:nvPr/>
        </p:nvPicPr>
        <p:blipFill>
          <a:blip r:embed="rId3"/>
          <a:stretch>
            <a:fillRect/>
          </a:stretch>
        </p:blipFill>
        <p:spPr>
          <a:xfrm>
            <a:off x="3684545" y="402570"/>
            <a:ext cx="4822909" cy="3215273"/>
          </a:xfrm>
          <a:prstGeom prst="rect">
            <a:avLst/>
          </a:prstGeom>
        </p:spPr>
      </p:pic>
      <p:sp>
        <p:nvSpPr>
          <p:cNvPr id="9" name="Content Placeholder 8">
            <a:extLst>
              <a:ext uri="{FF2B5EF4-FFF2-40B4-BE49-F238E27FC236}">
                <a16:creationId xmlns:a16="http://schemas.microsoft.com/office/drawing/2014/main" id="{41120789-5CAA-C2B0-304C-B637B5DD9DC2}"/>
              </a:ext>
            </a:extLst>
          </p:cNvPr>
          <p:cNvSpPr>
            <a:spLocks noGrp="1"/>
          </p:cNvSpPr>
          <p:nvPr>
            <p:ph idx="1"/>
          </p:nvPr>
        </p:nvSpPr>
        <p:spPr>
          <a:xfrm>
            <a:off x="1940256" y="3833199"/>
            <a:ext cx="8332826" cy="1119982"/>
          </a:xfrm>
        </p:spPr>
        <p:txBody>
          <a:bodyPr anchor="ctr">
            <a:normAutofit/>
          </a:bodyPr>
          <a:lstStyle/>
          <a:p>
            <a:r>
              <a:rPr lang="en-US" sz="2000"/>
              <a:t>Again, recovery is incomplete, but there was a marked uptick in growth in 2021/22 compared with 2020/2021. </a:t>
            </a:r>
            <a:endParaRPr lang="en-US" sz="2000" dirty="0"/>
          </a:p>
        </p:txBody>
      </p:sp>
    </p:spTree>
    <p:extLst>
      <p:ext uri="{BB962C8B-B14F-4D97-AF65-F5344CB8AC3E}">
        <p14:creationId xmlns:p14="http://schemas.microsoft.com/office/powerpoint/2010/main" val="2072445493"/>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1" name="Rectangle 20">
            <a:extLst>
              <a:ext uri="{FF2B5EF4-FFF2-40B4-BE49-F238E27FC236}">
                <a16:creationId xmlns:a16="http://schemas.microsoft.com/office/drawing/2014/main" id="{979E27D9-03C7-44E2-9FF8-15D0C8506A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82FD8584-599E-4876-689A-979A383E1CB7}"/>
              </a:ext>
            </a:extLst>
          </p:cNvPr>
          <p:cNvSpPr>
            <a:spLocks noGrp="1"/>
          </p:cNvSpPr>
          <p:nvPr>
            <p:ph type="title"/>
          </p:nvPr>
        </p:nvSpPr>
        <p:spPr>
          <a:xfrm>
            <a:off x="1136398" y="502021"/>
            <a:ext cx="3878516" cy="1642969"/>
          </a:xfrm>
        </p:spPr>
        <p:txBody>
          <a:bodyPr anchor="b">
            <a:normAutofit/>
          </a:bodyPr>
          <a:lstStyle/>
          <a:p>
            <a:r>
              <a:rPr lang="en-GB" sz="4000" dirty="0"/>
              <a:t>VT Ablation - Scar</a:t>
            </a:r>
          </a:p>
        </p:txBody>
      </p:sp>
      <p:sp>
        <p:nvSpPr>
          <p:cNvPr id="9" name="Content Placeholder 8">
            <a:extLst>
              <a:ext uri="{FF2B5EF4-FFF2-40B4-BE49-F238E27FC236}">
                <a16:creationId xmlns:a16="http://schemas.microsoft.com/office/drawing/2014/main" id="{47AC1450-511B-8173-637C-8345BE6E423B}"/>
              </a:ext>
            </a:extLst>
          </p:cNvPr>
          <p:cNvSpPr>
            <a:spLocks noGrp="1"/>
          </p:cNvSpPr>
          <p:nvPr>
            <p:ph idx="1"/>
          </p:nvPr>
        </p:nvSpPr>
        <p:spPr>
          <a:xfrm>
            <a:off x="1136397" y="2418408"/>
            <a:ext cx="3678491" cy="3522569"/>
          </a:xfrm>
        </p:spPr>
        <p:txBody>
          <a:bodyPr anchor="t">
            <a:normAutofit/>
          </a:bodyPr>
          <a:lstStyle/>
          <a:p>
            <a:r>
              <a:rPr lang="en-US" sz="2000" dirty="0"/>
              <a:t>VT ablation is an emergency procedure, and activity fell during 2020/21, but the fall was less marked than with other ablations. </a:t>
            </a:r>
          </a:p>
          <a:p>
            <a:r>
              <a:rPr lang="en-US" sz="2000" dirty="0"/>
              <a:t>Recovery in numbers has not been dramatic, indeed, surprisingly, unlike with focal VT, recovery has ben largely flat, and numbers in 2021/22 were broadly similar to 2015/16. </a:t>
            </a:r>
          </a:p>
        </p:txBody>
      </p:sp>
      <p:pic>
        <p:nvPicPr>
          <p:cNvPr id="5" name="Content Placeholder 4" descr="Chart, bar chart&#10;&#10;Description automatically generated">
            <a:extLst>
              <a:ext uri="{FF2B5EF4-FFF2-40B4-BE49-F238E27FC236}">
                <a16:creationId xmlns:a16="http://schemas.microsoft.com/office/drawing/2014/main" id="{141FECC9-BA54-8E33-E31E-A3C514583CF5}"/>
              </a:ext>
            </a:extLst>
          </p:cNvPr>
          <p:cNvPicPr>
            <a:picLocks noChangeAspect="1"/>
          </p:cNvPicPr>
          <p:nvPr/>
        </p:nvPicPr>
        <p:blipFill>
          <a:blip r:embed="rId2"/>
          <a:stretch>
            <a:fillRect/>
          </a:stretch>
        </p:blipFill>
        <p:spPr>
          <a:xfrm>
            <a:off x="5014914" y="1196150"/>
            <a:ext cx="6698551" cy="4465700"/>
          </a:xfrm>
          <a:prstGeom prst="rect">
            <a:avLst/>
          </a:prstGeom>
        </p:spPr>
      </p:pic>
      <p:sp>
        <p:nvSpPr>
          <p:cNvPr id="23" name="Rectangle 22">
            <a:extLst>
              <a:ext uri="{FF2B5EF4-FFF2-40B4-BE49-F238E27FC236}">
                <a16:creationId xmlns:a16="http://schemas.microsoft.com/office/drawing/2014/main" id="{EEBF1590-3B36-48EE-A89D-3B6F3CB256A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0" y="6400799"/>
            <a:ext cx="12192000" cy="456773"/>
          </a:xfrm>
          <a:prstGeom prst="rect">
            <a:avLst/>
          </a:prstGeom>
          <a:gradFill>
            <a:gsLst>
              <a:gs pos="0">
                <a:schemeClr val="accent1"/>
              </a:gs>
              <a:gs pos="78000">
                <a:srgbClr val="000000"/>
              </a:gs>
            </a:gsLst>
            <a:lin ang="2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AC8F6C8C-AB5A-4548-942D-E3FD40ACBC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038600" y="6400799"/>
            <a:ext cx="8153398" cy="456772"/>
          </a:xfrm>
          <a:prstGeom prst="rect">
            <a:avLst/>
          </a:prstGeom>
          <a:gradFill>
            <a:gsLst>
              <a:gs pos="0">
                <a:srgbClr val="000000">
                  <a:alpha val="63000"/>
                </a:srgbClr>
              </a:gs>
              <a:gs pos="100000">
                <a:schemeClr val="accent1">
                  <a:lumMod val="7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296824863"/>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7" name="Rectangle 20">
            <a:extLst>
              <a:ext uri="{FF2B5EF4-FFF2-40B4-BE49-F238E27FC236}">
                <a16:creationId xmlns:a16="http://schemas.microsoft.com/office/drawing/2014/main" id="{979E27D9-03C7-44E2-9FF8-15D0C8506A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6A0777E2-D6C7-7539-3275-2B6B44624F88}"/>
              </a:ext>
            </a:extLst>
          </p:cNvPr>
          <p:cNvSpPr>
            <a:spLocks noGrp="1"/>
          </p:cNvSpPr>
          <p:nvPr>
            <p:ph type="title"/>
          </p:nvPr>
        </p:nvSpPr>
        <p:spPr>
          <a:xfrm>
            <a:off x="1136397" y="502021"/>
            <a:ext cx="4959603" cy="1642969"/>
          </a:xfrm>
        </p:spPr>
        <p:txBody>
          <a:bodyPr anchor="b">
            <a:normAutofit/>
          </a:bodyPr>
          <a:lstStyle/>
          <a:p>
            <a:r>
              <a:rPr lang="en-GB" sz="4000"/>
              <a:t>Congenital Heart Disease Ablation </a:t>
            </a:r>
          </a:p>
        </p:txBody>
      </p:sp>
      <p:sp>
        <p:nvSpPr>
          <p:cNvPr id="9" name="Content Placeholder 8">
            <a:extLst>
              <a:ext uri="{FF2B5EF4-FFF2-40B4-BE49-F238E27FC236}">
                <a16:creationId xmlns:a16="http://schemas.microsoft.com/office/drawing/2014/main" id="{790E045E-AAA1-C3B4-B964-468870A85449}"/>
              </a:ext>
            </a:extLst>
          </p:cNvPr>
          <p:cNvSpPr>
            <a:spLocks noGrp="1"/>
          </p:cNvSpPr>
          <p:nvPr>
            <p:ph idx="1"/>
          </p:nvPr>
        </p:nvSpPr>
        <p:spPr>
          <a:xfrm>
            <a:off x="1136397" y="2418408"/>
            <a:ext cx="4959603" cy="3522569"/>
          </a:xfrm>
        </p:spPr>
        <p:txBody>
          <a:bodyPr anchor="t">
            <a:normAutofit/>
          </a:bodyPr>
          <a:lstStyle/>
          <a:p>
            <a:r>
              <a:rPr lang="en-US" sz="2000" dirty="0"/>
              <a:t>Ablation in patients with congenital heart disease was rising pre-pandemic. There were &gt;50% more ablations in 2019/20 than in 2014/15. </a:t>
            </a:r>
          </a:p>
          <a:p>
            <a:r>
              <a:rPr lang="en-US" sz="2000" dirty="0"/>
              <a:t>This number fell dramatically during the pandemic, and has recovered, but not to pre-pandemic levels.</a:t>
            </a:r>
          </a:p>
        </p:txBody>
      </p:sp>
      <p:pic>
        <p:nvPicPr>
          <p:cNvPr id="5" name="Content Placeholder 4" descr="Chart, bar chart&#10;&#10;Description automatically generated">
            <a:extLst>
              <a:ext uri="{FF2B5EF4-FFF2-40B4-BE49-F238E27FC236}">
                <a16:creationId xmlns:a16="http://schemas.microsoft.com/office/drawing/2014/main" id="{E7EB102A-282D-8A51-DF57-BDE11DD9D576}"/>
              </a:ext>
            </a:extLst>
          </p:cNvPr>
          <p:cNvPicPr>
            <a:picLocks noChangeAspect="1"/>
          </p:cNvPicPr>
          <p:nvPr/>
        </p:nvPicPr>
        <p:blipFill>
          <a:blip r:embed="rId2"/>
          <a:stretch>
            <a:fillRect/>
          </a:stretch>
        </p:blipFill>
        <p:spPr>
          <a:xfrm>
            <a:off x="6512442" y="1488447"/>
            <a:ext cx="5201023" cy="3467348"/>
          </a:xfrm>
          <a:prstGeom prst="rect">
            <a:avLst/>
          </a:prstGeom>
        </p:spPr>
      </p:pic>
      <p:sp>
        <p:nvSpPr>
          <p:cNvPr id="28" name="Rectangle 22">
            <a:extLst>
              <a:ext uri="{FF2B5EF4-FFF2-40B4-BE49-F238E27FC236}">
                <a16:creationId xmlns:a16="http://schemas.microsoft.com/office/drawing/2014/main" id="{EEBF1590-3B36-48EE-A89D-3B6F3CB256A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0" y="6400799"/>
            <a:ext cx="12192000" cy="456773"/>
          </a:xfrm>
          <a:prstGeom prst="rect">
            <a:avLst/>
          </a:prstGeom>
          <a:gradFill>
            <a:gsLst>
              <a:gs pos="0">
                <a:schemeClr val="accent1"/>
              </a:gs>
              <a:gs pos="78000">
                <a:srgbClr val="000000"/>
              </a:gs>
            </a:gsLst>
            <a:lin ang="2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4">
            <a:extLst>
              <a:ext uri="{FF2B5EF4-FFF2-40B4-BE49-F238E27FC236}">
                <a16:creationId xmlns:a16="http://schemas.microsoft.com/office/drawing/2014/main" id="{AC8F6C8C-AB5A-4548-942D-E3FD40ACBC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038600" y="6400799"/>
            <a:ext cx="8153398" cy="456772"/>
          </a:xfrm>
          <a:prstGeom prst="rect">
            <a:avLst/>
          </a:prstGeom>
          <a:gradFill>
            <a:gsLst>
              <a:gs pos="0">
                <a:srgbClr val="000000">
                  <a:alpha val="63000"/>
                </a:srgbClr>
              </a:gs>
              <a:gs pos="100000">
                <a:schemeClr val="accent1">
                  <a:lumMod val="7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631269923"/>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577D6B2E-37A3-429E-A37C-F30ED648728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5CEAD642-85CF-4750-8432-7C80C901F00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11723" y="-1"/>
            <a:ext cx="12225953" cy="6868071"/>
          </a:xfrm>
          <a:prstGeom prst="rect">
            <a:avLst/>
          </a:prstGeom>
          <a:gradFill>
            <a:gsLst>
              <a:gs pos="0">
                <a:srgbClr val="000000"/>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FA33EEAE-15D5-4119-8C1E-89D943F911E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441959" y="-3"/>
            <a:ext cx="11772269" cy="6868074"/>
          </a:xfrm>
          <a:prstGeom prst="rect">
            <a:avLst/>
          </a:prstGeom>
          <a:gradFill>
            <a:gsLst>
              <a:gs pos="21000">
                <a:schemeClr val="accent1">
                  <a:lumMod val="50000"/>
                  <a:alpha val="83000"/>
                </a:schemeClr>
              </a:gs>
              <a:gs pos="100000">
                <a:schemeClr val="accent1">
                  <a:alpha val="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730D8B3B-9B80-4025-B934-26DC7D7CD23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15200" y="0"/>
            <a:ext cx="3623374" cy="6868072"/>
          </a:xfrm>
          <a:prstGeom prst="rect">
            <a:avLst/>
          </a:prstGeom>
          <a:gradFill>
            <a:gsLst>
              <a:gs pos="0">
                <a:schemeClr val="accent1">
                  <a:lumMod val="75000"/>
                  <a:alpha val="0"/>
                </a:schemeClr>
              </a:gs>
              <a:gs pos="99000">
                <a:srgbClr val="000000">
                  <a:alpha val="41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1064D5D5-227B-4F66-9AEA-46F570E793B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5875" y="-3"/>
            <a:ext cx="12233581" cy="6868076"/>
          </a:xfrm>
          <a:prstGeom prst="rect">
            <a:avLst/>
          </a:prstGeom>
          <a:gradFill>
            <a:gsLst>
              <a:gs pos="3000">
                <a:schemeClr val="accent1">
                  <a:lumMod val="75000"/>
                  <a:alpha val="0"/>
                </a:schemeClr>
              </a:gs>
              <a:gs pos="100000">
                <a:srgbClr val="000000">
                  <a:alpha val="73000"/>
                </a:srgbClr>
              </a:gs>
            </a:gsLst>
            <a:lin ang="17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646B67A4-D328-4747-A82B-65E84FA463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4484334" y="-861824"/>
            <a:ext cx="6861931" cy="8597859"/>
          </a:xfrm>
          <a:prstGeom prst="rect">
            <a:avLst/>
          </a:prstGeom>
          <a:gradFill>
            <a:gsLst>
              <a:gs pos="3000">
                <a:schemeClr val="accent1">
                  <a:lumMod val="75000"/>
                  <a:alpha val="0"/>
                </a:schemeClr>
              </a:gs>
              <a:gs pos="100000">
                <a:srgbClr val="000000">
                  <a:alpha val="27000"/>
                </a:srgb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19">
            <a:extLst>
              <a:ext uri="{FF2B5EF4-FFF2-40B4-BE49-F238E27FC236}">
                <a16:creationId xmlns:a16="http://schemas.microsoft.com/office/drawing/2014/main" id="{B5A1B09C-1565-46F8-B70F-621C5EB48A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993193">
            <a:off x="1186972" y="1089049"/>
            <a:ext cx="4967533" cy="4988390"/>
          </a:xfrm>
          <a:prstGeom prst="ellipse">
            <a:avLst/>
          </a:prstGeom>
          <a:gradFill>
            <a:gsLst>
              <a:gs pos="0">
                <a:schemeClr val="accent1">
                  <a:alpha val="26000"/>
                </a:schemeClr>
              </a:gs>
              <a:gs pos="85000">
                <a:schemeClr val="accent1">
                  <a:lumMod val="60000"/>
                  <a:lumOff val="40000"/>
                  <a:alpha val="0"/>
                </a:schemeClr>
              </a:gs>
            </a:gsLst>
            <a:lin ang="14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1C8C4776-7244-06CB-E31D-314881269261}"/>
              </a:ext>
            </a:extLst>
          </p:cNvPr>
          <p:cNvSpPr>
            <a:spLocks noGrp="1"/>
          </p:cNvSpPr>
          <p:nvPr>
            <p:ph type="title"/>
          </p:nvPr>
        </p:nvSpPr>
        <p:spPr>
          <a:xfrm>
            <a:off x="4162567" y="818984"/>
            <a:ext cx="6714699" cy="3178689"/>
          </a:xfrm>
        </p:spPr>
        <p:txBody>
          <a:bodyPr vert="horz" lIns="91440" tIns="45720" rIns="91440" bIns="45720" rtlCol="0" anchor="b">
            <a:normAutofit/>
          </a:bodyPr>
          <a:lstStyle/>
          <a:p>
            <a:r>
              <a:rPr lang="en-US" sz="4800" kern="1200" dirty="0">
                <a:solidFill>
                  <a:srgbClr val="FFFFFF"/>
                </a:solidFill>
                <a:latin typeface="+mj-lt"/>
                <a:ea typeface="+mj-ea"/>
                <a:cs typeface="+mj-cs"/>
              </a:rPr>
              <a:t>“New” Technology</a:t>
            </a:r>
          </a:p>
        </p:txBody>
      </p:sp>
      <p:sp>
        <p:nvSpPr>
          <p:cNvPr id="22" name="Rectangle 21">
            <a:extLst>
              <a:ext uri="{FF2B5EF4-FFF2-40B4-BE49-F238E27FC236}">
                <a16:creationId xmlns:a16="http://schemas.microsoft.com/office/drawing/2014/main" id="{8C516CC8-80AC-446C-A56E-9F54B721040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3" y="4490110"/>
            <a:ext cx="12217710" cy="2377962"/>
          </a:xfrm>
          <a:prstGeom prst="rect">
            <a:avLst/>
          </a:prstGeom>
          <a:gradFill>
            <a:gsLst>
              <a:gs pos="0">
                <a:schemeClr val="accent1">
                  <a:lumMod val="75000"/>
                  <a:alpha val="50000"/>
                </a:schemeClr>
              </a:gs>
              <a:gs pos="99000">
                <a:srgbClr val="000000">
                  <a:alpha val="34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a:extLst>
              <a:ext uri="{FF2B5EF4-FFF2-40B4-BE49-F238E27FC236}">
                <a16:creationId xmlns:a16="http://schemas.microsoft.com/office/drawing/2014/main" id="{A99996B6-EF14-D178-724C-B23F7E7B79C1}"/>
              </a:ext>
            </a:extLst>
          </p:cNvPr>
          <p:cNvSpPr>
            <a:spLocks noGrp="1"/>
          </p:cNvSpPr>
          <p:nvPr>
            <p:ph type="body" idx="1"/>
          </p:nvPr>
        </p:nvSpPr>
        <p:spPr>
          <a:xfrm>
            <a:off x="4285397" y="4960961"/>
            <a:ext cx="7055893" cy="1078054"/>
          </a:xfrm>
        </p:spPr>
        <p:txBody>
          <a:bodyPr vert="horz" lIns="91440" tIns="45720" rIns="91440" bIns="45720" rtlCol="0">
            <a:normAutofit/>
          </a:bodyPr>
          <a:lstStyle/>
          <a:p>
            <a:endParaRPr lang="en-US" sz="2400" kern="1200">
              <a:solidFill>
                <a:srgbClr val="FFFFFF"/>
              </a:solidFill>
              <a:latin typeface="+mn-lt"/>
              <a:ea typeface="+mn-ea"/>
              <a:cs typeface="+mn-cs"/>
            </a:endParaRPr>
          </a:p>
        </p:txBody>
      </p:sp>
    </p:spTree>
    <p:extLst>
      <p:ext uri="{BB962C8B-B14F-4D97-AF65-F5344CB8AC3E}">
        <p14:creationId xmlns:p14="http://schemas.microsoft.com/office/powerpoint/2010/main" val="27928704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1" name="Rectangle 21">
            <a:extLst>
              <a:ext uri="{FF2B5EF4-FFF2-40B4-BE49-F238E27FC236}">
                <a16:creationId xmlns:a16="http://schemas.microsoft.com/office/drawing/2014/main" id="{A8384FB5-9ADC-4DDC-881B-597D56F5B1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23">
            <a:extLst>
              <a:ext uri="{FF2B5EF4-FFF2-40B4-BE49-F238E27FC236}">
                <a16:creationId xmlns:a16="http://schemas.microsoft.com/office/drawing/2014/main" id="{91E5A9A7-95C6-4F4F-B00E-C82E07FE62E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7539" y="1417538"/>
            <a:ext cx="6875818" cy="4040744"/>
          </a:xfrm>
          <a:prstGeom prst="rect">
            <a:avLst/>
          </a:prstGeom>
          <a:gradFill>
            <a:gsLst>
              <a:gs pos="0">
                <a:srgbClr val="000000"/>
              </a:gs>
              <a:gs pos="100000">
                <a:schemeClr val="accent1">
                  <a:lumMod val="75000"/>
                </a:schemeClr>
              </a:gs>
            </a:gsLst>
            <a:lin ang="18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Rectangle 25">
            <a:extLst>
              <a:ext uri="{FF2B5EF4-FFF2-40B4-BE49-F238E27FC236}">
                <a16:creationId xmlns:a16="http://schemas.microsoft.com/office/drawing/2014/main" id="{D07DD2DE-F619-49DD-B5E7-03A290FF4ED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158495" y="2660473"/>
            <a:ext cx="4355594" cy="4038603"/>
          </a:xfrm>
          <a:prstGeom prst="rect">
            <a:avLst/>
          </a:prstGeom>
          <a:gradFill>
            <a:gsLst>
              <a:gs pos="0">
                <a:schemeClr val="accent1">
                  <a:alpha val="50000"/>
                </a:schemeClr>
              </a:gs>
              <a:gs pos="100000">
                <a:schemeClr val="accent1">
                  <a:lumMod val="50000"/>
                  <a:alpha val="0"/>
                </a:schemeClr>
              </a:gs>
            </a:gsLst>
            <a:lin ang="11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27">
            <a:extLst>
              <a:ext uri="{FF2B5EF4-FFF2-40B4-BE49-F238E27FC236}">
                <a16:creationId xmlns:a16="http://schemas.microsoft.com/office/drawing/2014/main" id="{85149191-5F60-4A28-AAFF-039F96B0F3E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1180882" y="1638085"/>
            <a:ext cx="6857572" cy="3581401"/>
          </a:xfrm>
          <a:prstGeom prst="rect">
            <a:avLst/>
          </a:prstGeom>
          <a:gradFill>
            <a:gsLst>
              <a:gs pos="0">
                <a:srgbClr val="000000">
                  <a:alpha val="59000"/>
                </a:srgbClr>
              </a:gs>
              <a:gs pos="69000">
                <a:schemeClr val="accent1">
                  <a:alpha val="0"/>
                </a:scheme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Freeform: Shape 29">
            <a:extLst>
              <a:ext uri="{FF2B5EF4-FFF2-40B4-BE49-F238E27FC236}">
                <a16:creationId xmlns:a16="http://schemas.microsoft.com/office/drawing/2014/main" id="{F8260ED5-17F7-4158-B241-D51DD4CF1B7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6097846">
            <a:off x="-747355" y="1201312"/>
            <a:ext cx="4808302" cy="4088666"/>
          </a:xfrm>
          <a:custGeom>
            <a:avLst/>
            <a:gdLst>
              <a:gd name="connsiteX0" fmla="*/ 48844 w 4808302"/>
              <a:gd name="connsiteY0" fmla="*/ 2888671 h 4088666"/>
              <a:gd name="connsiteX1" fmla="*/ 0 w 4808302"/>
              <a:gd name="connsiteY1" fmla="*/ 2404151 h 4088666"/>
              <a:gd name="connsiteX2" fmla="*/ 2404151 w 4808302"/>
              <a:gd name="connsiteY2" fmla="*/ 0 h 4088666"/>
              <a:gd name="connsiteX3" fmla="*/ 4808302 w 4808302"/>
              <a:gd name="connsiteY3" fmla="*/ 2404151 h 4088666"/>
              <a:gd name="connsiteX4" fmla="*/ 4700216 w 4808302"/>
              <a:gd name="connsiteY4" fmla="*/ 3119072 h 4088666"/>
              <a:gd name="connsiteX5" fmla="*/ 4643143 w 4808302"/>
              <a:gd name="connsiteY5" fmla="*/ 3275009 h 4088666"/>
              <a:gd name="connsiteX6" fmla="*/ 690093 w 4808302"/>
              <a:gd name="connsiteY6" fmla="*/ 4088666 h 4088666"/>
              <a:gd name="connsiteX7" fmla="*/ 548991 w 4808302"/>
              <a:gd name="connsiteY7" fmla="*/ 3933414 h 4088666"/>
              <a:gd name="connsiteX8" fmla="*/ 48844 w 4808302"/>
              <a:gd name="connsiteY8" fmla="*/ 2888671 h 40886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08302" h="4088666">
                <a:moveTo>
                  <a:pt x="48844" y="2888671"/>
                </a:moveTo>
                <a:cubicBezTo>
                  <a:pt x="16818" y="2732167"/>
                  <a:pt x="0" y="2570123"/>
                  <a:pt x="0" y="2404151"/>
                </a:cubicBezTo>
                <a:cubicBezTo>
                  <a:pt x="0" y="1076375"/>
                  <a:pt x="1076375" y="0"/>
                  <a:pt x="2404151" y="0"/>
                </a:cubicBezTo>
                <a:cubicBezTo>
                  <a:pt x="3731927" y="0"/>
                  <a:pt x="4808302" y="1076375"/>
                  <a:pt x="4808302" y="2404151"/>
                </a:cubicBezTo>
                <a:cubicBezTo>
                  <a:pt x="4808302" y="2653109"/>
                  <a:pt x="4770461" y="2893229"/>
                  <a:pt x="4700216" y="3119072"/>
                </a:cubicBezTo>
                <a:lnTo>
                  <a:pt x="4643143" y="3275009"/>
                </a:lnTo>
                <a:lnTo>
                  <a:pt x="690093" y="4088666"/>
                </a:lnTo>
                <a:lnTo>
                  <a:pt x="548991" y="3933414"/>
                </a:lnTo>
                <a:cubicBezTo>
                  <a:pt x="304015" y="3636572"/>
                  <a:pt x="128908" y="3279932"/>
                  <a:pt x="48844" y="2888671"/>
                </a:cubicBezTo>
                <a:close/>
              </a:path>
            </a:pathLst>
          </a:custGeom>
          <a:gradFill>
            <a:gsLst>
              <a:gs pos="39000">
                <a:schemeClr val="accent1">
                  <a:lumMod val="60000"/>
                  <a:lumOff val="40000"/>
                  <a:alpha val="0"/>
                </a:schemeClr>
              </a:gs>
              <a:gs pos="100000">
                <a:schemeClr val="accent1">
                  <a:lumMod val="75000"/>
                  <a:alpha val="26000"/>
                </a:schemeClr>
              </a:gs>
            </a:gsLst>
            <a:lin ang="18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 name="Title 1">
            <a:extLst>
              <a:ext uri="{FF2B5EF4-FFF2-40B4-BE49-F238E27FC236}">
                <a16:creationId xmlns:a16="http://schemas.microsoft.com/office/drawing/2014/main" id="{68E8C79E-E32F-1D92-4D89-CD060AE40F96}"/>
              </a:ext>
            </a:extLst>
          </p:cNvPr>
          <p:cNvSpPr>
            <a:spLocks noGrp="1"/>
          </p:cNvSpPr>
          <p:nvPr>
            <p:ph type="title"/>
          </p:nvPr>
        </p:nvSpPr>
        <p:spPr>
          <a:xfrm>
            <a:off x="660041" y="2767106"/>
            <a:ext cx="2880828" cy="3071906"/>
          </a:xfrm>
        </p:spPr>
        <p:txBody>
          <a:bodyPr vert="horz" lIns="91440" tIns="45720" rIns="91440" bIns="45720" rtlCol="0" anchor="t">
            <a:normAutofit fontScale="90000"/>
          </a:bodyPr>
          <a:lstStyle/>
          <a:p>
            <a:r>
              <a:rPr lang="en-US" sz="4000" kern="1200" dirty="0">
                <a:solidFill>
                  <a:srgbClr val="FFFFFF"/>
                </a:solidFill>
                <a:latin typeface="+mj-lt"/>
                <a:ea typeface="+mj-ea"/>
                <a:cs typeface="+mj-cs"/>
              </a:rPr>
              <a:t>Complex device implants – new implants and upgrades</a:t>
            </a:r>
          </a:p>
        </p:txBody>
      </p:sp>
      <p:pic>
        <p:nvPicPr>
          <p:cNvPr id="6" name="Picture 5">
            <a:extLst>
              <a:ext uri="{FF2B5EF4-FFF2-40B4-BE49-F238E27FC236}">
                <a16:creationId xmlns:a16="http://schemas.microsoft.com/office/drawing/2014/main" id="{DE8E194A-10DA-B69B-8CE1-6F9BD1D07497}"/>
              </a:ext>
            </a:extLst>
          </p:cNvPr>
          <p:cNvPicPr>
            <a:picLocks noChangeAspect="1"/>
          </p:cNvPicPr>
          <p:nvPr/>
        </p:nvPicPr>
        <p:blipFill>
          <a:blip r:embed="rId2"/>
          <a:stretch>
            <a:fillRect/>
          </a:stretch>
        </p:blipFill>
        <p:spPr>
          <a:xfrm>
            <a:off x="4502428" y="1747218"/>
            <a:ext cx="7225748" cy="3363564"/>
          </a:xfrm>
          <a:prstGeom prst="rect">
            <a:avLst/>
          </a:prstGeom>
        </p:spPr>
      </p:pic>
      <p:sp>
        <p:nvSpPr>
          <p:cNvPr id="7" name="Text Placeholder 2">
            <a:extLst>
              <a:ext uri="{FF2B5EF4-FFF2-40B4-BE49-F238E27FC236}">
                <a16:creationId xmlns:a16="http://schemas.microsoft.com/office/drawing/2014/main" id="{D4419EB0-FCC7-3A27-5890-CF5E936A6A6D}"/>
              </a:ext>
            </a:extLst>
          </p:cNvPr>
          <p:cNvSpPr txBox="1">
            <a:spLocks/>
          </p:cNvSpPr>
          <p:nvPr/>
        </p:nvSpPr>
        <p:spPr>
          <a:xfrm>
            <a:off x="660042" y="806824"/>
            <a:ext cx="2919738" cy="1494117"/>
          </a:xfrm>
          <a:prstGeom prst="rect">
            <a:avLst/>
          </a:prstGeom>
        </p:spPr>
        <p:txBody>
          <a:bodyPr vert="horz" lIns="91440" tIns="45720" rIns="91440" bIns="45720" rtlCol="0" anchor="b">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2000" dirty="0">
                <a:solidFill>
                  <a:srgbClr val="FFFFFF"/>
                </a:solidFill>
              </a:rPr>
              <a:t>Gradual trend away from ICDs – DANISH?</a:t>
            </a:r>
          </a:p>
        </p:txBody>
      </p:sp>
    </p:spTree>
    <p:extLst>
      <p:ext uri="{BB962C8B-B14F-4D97-AF65-F5344CB8AC3E}">
        <p14:creationId xmlns:p14="http://schemas.microsoft.com/office/powerpoint/2010/main" val="1760197447"/>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8" name="Rectangle 17">
            <a:extLst>
              <a:ext uri="{FF2B5EF4-FFF2-40B4-BE49-F238E27FC236}">
                <a16:creationId xmlns:a16="http://schemas.microsoft.com/office/drawing/2014/main" id="{9203DE33-2CD4-4CA8-9AF3-37C3B65133B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
            <a:ext cx="12192000" cy="685799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0AF57B88-1D4C-41FA-A761-EC1DD10C35C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7539" y="1417538"/>
            <a:ext cx="6875818" cy="4040744"/>
          </a:xfrm>
          <a:prstGeom prst="rect">
            <a:avLst/>
          </a:prstGeom>
          <a:gradFill>
            <a:gsLst>
              <a:gs pos="11000">
                <a:srgbClr val="000000"/>
              </a:gs>
              <a:gs pos="100000">
                <a:schemeClr val="accent1">
                  <a:lumMod val="75000"/>
                </a:schemeClr>
              </a:gs>
            </a:gsLst>
            <a:lin ang="18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Rectangle 21">
            <a:extLst>
              <a:ext uri="{FF2B5EF4-FFF2-40B4-BE49-F238E27FC236}">
                <a16:creationId xmlns:a16="http://schemas.microsoft.com/office/drawing/2014/main" id="{D2548F45-5164-4ABB-8212-7F293FDED8D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159565" y="2659404"/>
            <a:ext cx="4355594" cy="4040742"/>
          </a:xfrm>
          <a:prstGeom prst="rect">
            <a:avLst/>
          </a:prstGeom>
          <a:gradFill>
            <a:gsLst>
              <a:gs pos="0">
                <a:schemeClr val="accent1">
                  <a:alpha val="50000"/>
                </a:schemeClr>
              </a:gs>
              <a:gs pos="100000">
                <a:schemeClr val="accent1">
                  <a:lumMod val="50000"/>
                  <a:alpha val="0"/>
                </a:schemeClr>
              </a:gs>
            </a:gsLst>
            <a:lin ang="11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A table calendar on a wooden table">
            <a:extLst>
              <a:ext uri="{FF2B5EF4-FFF2-40B4-BE49-F238E27FC236}">
                <a16:creationId xmlns:a16="http://schemas.microsoft.com/office/drawing/2014/main" id="{E2339451-BA44-D6A6-E113-092D75DD0784}"/>
              </a:ext>
            </a:extLst>
          </p:cNvPr>
          <p:cNvPicPr>
            <a:picLocks noChangeAspect="1"/>
          </p:cNvPicPr>
          <p:nvPr/>
        </p:nvPicPr>
        <p:blipFill rotWithShape="1">
          <a:blip r:embed="rId2"/>
          <a:srcRect l="2897" r="17885"/>
          <a:stretch/>
        </p:blipFill>
        <p:spPr>
          <a:xfrm>
            <a:off x="4038599" y="10"/>
            <a:ext cx="8160026" cy="6875809"/>
          </a:xfrm>
          <a:prstGeom prst="rect">
            <a:avLst/>
          </a:prstGeom>
        </p:spPr>
      </p:pic>
      <p:sp>
        <p:nvSpPr>
          <p:cNvPr id="24" name="Freeform: Shape 23">
            <a:extLst>
              <a:ext uri="{FF2B5EF4-FFF2-40B4-BE49-F238E27FC236}">
                <a16:creationId xmlns:a16="http://schemas.microsoft.com/office/drawing/2014/main" id="{5E81CCFB-7BEF-4186-86FB-D09450B4D02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6097846">
            <a:off x="-747355" y="1201312"/>
            <a:ext cx="4808302" cy="4088666"/>
          </a:xfrm>
          <a:custGeom>
            <a:avLst/>
            <a:gdLst>
              <a:gd name="connsiteX0" fmla="*/ 48844 w 4808302"/>
              <a:gd name="connsiteY0" fmla="*/ 2888671 h 4088666"/>
              <a:gd name="connsiteX1" fmla="*/ 0 w 4808302"/>
              <a:gd name="connsiteY1" fmla="*/ 2404151 h 4088666"/>
              <a:gd name="connsiteX2" fmla="*/ 2404151 w 4808302"/>
              <a:gd name="connsiteY2" fmla="*/ 0 h 4088666"/>
              <a:gd name="connsiteX3" fmla="*/ 4808302 w 4808302"/>
              <a:gd name="connsiteY3" fmla="*/ 2404151 h 4088666"/>
              <a:gd name="connsiteX4" fmla="*/ 4700216 w 4808302"/>
              <a:gd name="connsiteY4" fmla="*/ 3119072 h 4088666"/>
              <a:gd name="connsiteX5" fmla="*/ 4643143 w 4808302"/>
              <a:gd name="connsiteY5" fmla="*/ 3275009 h 4088666"/>
              <a:gd name="connsiteX6" fmla="*/ 690093 w 4808302"/>
              <a:gd name="connsiteY6" fmla="*/ 4088666 h 4088666"/>
              <a:gd name="connsiteX7" fmla="*/ 548991 w 4808302"/>
              <a:gd name="connsiteY7" fmla="*/ 3933414 h 4088666"/>
              <a:gd name="connsiteX8" fmla="*/ 48844 w 4808302"/>
              <a:gd name="connsiteY8" fmla="*/ 2888671 h 40886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08302" h="4088666">
                <a:moveTo>
                  <a:pt x="48844" y="2888671"/>
                </a:moveTo>
                <a:cubicBezTo>
                  <a:pt x="16818" y="2732167"/>
                  <a:pt x="0" y="2570123"/>
                  <a:pt x="0" y="2404151"/>
                </a:cubicBezTo>
                <a:cubicBezTo>
                  <a:pt x="0" y="1076375"/>
                  <a:pt x="1076375" y="0"/>
                  <a:pt x="2404151" y="0"/>
                </a:cubicBezTo>
                <a:cubicBezTo>
                  <a:pt x="3731927" y="0"/>
                  <a:pt x="4808302" y="1076375"/>
                  <a:pt x="4808302" y="2404151"/>
                </a:cubicBezTo>
                <a:cubicBezTo>
                  <a:pt x="4808302" y="2653109"/>
                  <a:pt x="4770461" y="2893229"/>
                  <a:pt x="4700216" y="3119072"/>
                </a:cubicBezTo>
                <a:lnTo>
                  <a:pt x="4643143" y="3275009"/>
                </a:lnTo>
                <a:lnTo>
                  <a:pt x="690093" y="4088666"/>
                </a:lnTo>
                <a:lnTo>
                  <a:pt x="548991" y="3933414"/>
                </a:lnTo>
                <a:cubicBezTo>
                  <a:pt x="304015" y="3636572"/>
                  <a:pt x="128908" y="3279932"/>
                  <a:pt x="48844" y="2888671"/>
                </a:cubicBezTo>
                <a:close/>
              </a:path>
            </a:pathLst>
          </a:custGeom>
          <a:gradFill>
            <a:gsLst>
              <a:gs pos="39000">
                <a:schemeClr val="accent1">
                  <a:lumMod val="60000"/>
                  <a:lumOff val="40000"/>
                  <a:alpha val="0"/>
                </a:schemeClr>
              </a:gs>
              <a:gs pos="100000">
                <a:schemeClr val="accent1">
                  <a:lumMod val="75000"/>
                  <a:alpha val="26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 name="Title 1">
            <a:extLst>
              <a:ext uri="{FF2B5EF4-FFF2-40B4-BE49-F238E27FC236}">
                <a16:creationId xmlns:a16="http://schemas.microsoft.com/office/drawing/2014/main" id="{91E5816F-119D-C7BA-7CC7-05572AEF44F2}"/>
              </a:ext>
            </a:extLst>
          </p:cNvPr>
          <p:cNvSpPr>
            <a:spLocks noGrp="1"/>
          </p:cNvSpPr>
          <p:nvPr>
            <p:ph type="title"/>
          </p:nvPr>
        </p:nvSpPr>
        <p:spPr>
          <a:xfrm>
            <a:off x="534473" y="2950387"/>
            <a:ext cx="3052293" cy="3531403"/>
          </a:xfrm>
        </p:spPr>
        <p:txBody>
          <a:bodyPr vert="horz" lIns="91440" tIns="45720" rIns="91440" bIns="45720" rtlCol="0" anchor="t">
            <a:normAutofit/>
          </a:bodyPr>
          <a:lstStyle/>
          <a:p>
            <a:pPr algn="r"/>
            <a:r>
              <a:rPr lang="en-US" sz="3200" dirty="0">
                <a:solidFill>
                  <a:srgbClr val="FFFFFF"/>
                </a:solidFill>
              </a:rPr>
              <a:t>1</a:t>
            </a:r>
            <a:r>
              <a:rPr lang="en-US" sz="3200" baseline="30000" dirty="0">
                <a:solidFill>
                  <a:srgbClr val="FFFFFF"/>
                </a:solidFill>
              </a:rPr>
              <a:t>st</a:t>
            </a:r>
            <a:r>
              <a:rPr lang="en-US" sz="3200" dirty="0">
                <a:solidFill>
                  <a:srgbClr val="FFFFFF"/>
                </a:solidFill>
              </a:rPr>
              <a:t> April 2021 – 31</a:t>
            </a:r>
            <a:r>
              <a:rPr lang="en-US" sz="3200" baseline="30000" dirty="0">
                <a:solidFill>
                  <a:srgbClr val="FFFFFF"/>
                </a:solidFill>
              </a:rPr>
              <a:t>st</a:t>
            </a:r>
            <a:r>
              <a:rPr lang="en-US" sz="3200" dirty="0">
                <a:solidFill>
                  <a:srgbClr val="FFFFFF"/>
                </a:solidFill>
              </a:rPr>
              <a:t> March 2022</a:t>
            </a:r>
          </a:p>
        </p:txBody>
      </p:sp>
      <p:sp>
        <p:nvSpPr>
          <p:cNvPr id="3" name="Content Placeholder 2">
            <a:extLst>
              <a:ext uri="{FF2B5EF4-FFF2-40B4-BE49-F238E27FC236}">
                <a16:creationId xmlns:a16="http://schemas.microsoft.com/office/drawing/2014/main" id="{807F921F-0977-14B8-0FA9-3B5AFE492503}"/>
              </a:ext>
            </a:extLst>
          </p:cNvPr>
          <p:cNvSpPr>
            <a:spLocks noGrp="1"/>
          </p:cNvSpPr>
          <p:nvPr>
            <p:ph idx="1"/>
          </p:nvPr>
        </p:nvSpPr>
        <p:spPr>
          <a:xfrm>
            <a:off x="777922" y="743803"/>
            <a:ext cx="2808844" cy="1382392"/>
          </a:xfrm>
        </p:spPr>
        <p:txBody>
          <a:bodyPr vert="horz" lIns="91440" tIns="45720" rIns="91440" bIns="45720" rtlCol="0" anchor="b">
            <a:normAutofit/>
          </a:bodyPr>
          <a:lstStyle/>
          <a:p>
            <a:pPr marL="0" indent="0" algn="r">
              <a:buNone/>
            </a:pPr>
            <a:r>
              <a:rPr lang="en-US" sz="2000">
                <a:solidFill>
                  <a:srgbClr val="FFFFFF"/>
                </a:solidFill>
              </a:rPr>
              <a:t>A whole year behind…</a:t>
            </a:r>
          </a:p>
        </p:txBody>
      </p:sp>
    </p:spTree>
    <p:extLst>
      <p:ext uri="{BB962C8B-B14F-4D97-AF65-F5344CB8AC3E}">
        <p14:creationId xmlns:p14="http://schemas.microsoft.com/office/powerpoint/2010/main" val="2775245977"/>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A8384FB5-9ADC-4DDC-881B-597D56F5B1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91E5A9A7-95C6-4F4F-B00E-C82E07FE62E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7539" y="1417538"/>
            <a:ext cx="6875818" cy="4040744"/>
          </a:xfrm>
          <a:prstGeom prst="rect">
            <a:avLst/>
          </a:prstGeom>
          <a:gradFill>
            <a:gsLst>
              <a:gs pos="0">
                <a:srgbClr val="000000"/>
              </a:gs>
              <a:gs pos="100000">
                <a:schemeClr val="accent1">
                  <a:lumMod val="75000"/>
                </a:schemeClr>
              </a:gs>
            </a:gsLst>
            <a:lin ang="18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a:extLst>
              <a:ext uri="{FF2B5EF4-FFF2-40B4-BE49-F238E27FC236}">
                <a16:creationId xmlns:a16="http://schemas.microsoft.com/office/drawing/2014/main" id="{D07DD2DE-F619-49DD-B5E7-03A290FF4ED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158495" y="2660473"/>
            <a:ext cx="4355594" cy="4038603"/>
          </a:xfrm>
          <a:prstGeom prst="rect">
            <a:avLst/>
          </a:prstGeom>
          <a:gradFill>
            <a:gsLst>
              <a:gs pos="0">
                <a:schemeClr val="accent1">
                  <a:alpha val="50000"/>
                </a:schemeClr>
              </a:gs>
              <a:gs pos="100000">
                <a:schemeClr val="accent1">
                  <a:lumMod val="50000"/>
                  <a:alpha val="0"/>
                </a:schemeClr>
              </a:gs>
            </a:gsLst>
            <a:lin ang="11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85149191-5F60-4A28-AAFF-039F96B0F3E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1180882" y="1638085"/>
            <a:ext cx="6857572" cy="3581401"/>
          </a:xfrm>
          <a:prstGeom prst="rect">
            <a:avLst/>
          </a:prstGeom>
          <a:gradFill>
            <a:gsLst>
              <a:gs pos="0">
                <a:srgbClr val="000000">
                  <a:alpha val="59000"/>
                </a:srgbClr>
              </a:gs>
              <a:gs pos="69000">
                <a:schemeClr val="accent1">
                  <a:alpha val="0"/>
                </a:scheme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Freeform: Shape 16">
            <a:extLst>
              <a:ext uri="{FF2B5EF4-FFF2-40B4-BE49-F238E27FC236}">
                <a16:creationId xmlns:a16="http://schemas.microsoft.com/office/drawing/2014/main" id="{F8260ED5-17F7-4158-B241-D51DD4CF1B7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6097846">
            <a:off x="-747355" y="1201312"/>
            <a:ext cx="4808302" cy="4088666"/>
          </a:xfrm>
          <a:custGeom>
            <a:avLst/>
            <a:gdLst>
              <a:gd name="connsiteX0" fmla="*/ 48844 w 4808302"/>
              <a:gd name="connsiteY0" fmla="*/ 2888671 h 4088666"/>
              <a:gd name="connsiteX1" fmla="*/ 0 w 4808302"/>
              <a:gd name="connsiteY1" fmla="*/ 2404151 h 4088666"/>
              <a:gd name="connsiteX2" fmla="*/ 2404151 w 4808302"/>
              <a:gd name="connsiteY2" fmla="*/ 0 h 4088666"/>
              <a:gd name="connsiteX3" fmla="*/ 4808302 w 4808302"/>
              <a:gd name="connsiteY3" fmla="*/ 2404151 h 4088666"/>
              <a:gd name="connsiteX4" fmla="*/ 4700216 w 4808302"/>
              <a:gd name="connsiteY4" fmla="*/ 3119072 h 4088666"/>
              <a:gd name="connsiteX5" fmla="*/ 4643143 w 4808302"/>
              <a:gd name="connsiteY5" fmla="*/ 3275009 h 4088666"/>
              <a:gd name="connsiteX6" fmla="*/ 690093 w 4808302"/>
              <a:gd name="connsiteY6" fmla="*/ 4088666 h 4088666"/>
              <a:gd name="connsiteX7" fmla="*/ 548991 w 4808302"/>
              <a:gd name="connsiteY7" fmla="*/ 3933414 h 4088666"/>
              <a:gd name="connsiteX8" fmla="*/ 48844 w 4808302"/>
              <a:gd name="connsiteY8" fmla="*/ 2888671 h 40886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08302" h="4088666">
                <a:moveTo>
                  <a:pt x="48844" y="2888671"/>
                </a:moveTo>
                <a:cubicBezTo>
                  <a:pt x="16818" y="2732167"/>
                  <a:pt x="0" y="2570123"/>
                  <a:pt x="0" y="2404151"/>
                </a:cubicBezTo>
                <a:cubicBezTo>
                  <a:pt x="0" y="1076375"/>
                  <a:pt x="1076375" y="0"/>
                  <a:pt x="2404151" y="0"/>
                </a:cubicBezTo>
                <a:cubicBezTo>
                  <a:pt x="3731927" y="0"/>
                  <a:pt x="4808302" y="1076375"/>
                  <a:pt x="4808302" y="2404151"/>
                </a:cubicBezTo>
                <a:cubicBezTo>
                  <a:pt x="4808302" y="2653109"/>
                  <a:pt x="4770461" y="2893229"/>
                  <a:pt x="4700216" y="3119072"/>
                </a:cubicBezTo>
                <a:lnTo>
                  <a:pt x="4643143" y="3275009"/>
                </a:lnTo>
                <a:lnTo>
                  <a:pt x="690093" y="4088666"/>
                </a:lnTo>
                <a:lnTo>
                  <a:pt x="548991" y="3933414"/>
                </a:lnTo>
                <a:cubicBezTo>
                  <a:pt x="304015" y="3636572"/>
                  <a:pt x="128908" y="3279932"/>
                  <a:pt x="48844" y="2888671"/>
                </a:cubicBezTo>
                <a:close/>
              </a:path>
            </a:pathLst>
          </a:custGeom>
          <a:gradFill>
            <a:gsLst>
              <a:gs pos="39000">
                <a:schemeClr val="accent1">
                  <a:lumMod val="60000"/>
                  <a:lumOff val="40000"/>
                  <a:alpha val="0"/>
                </a:schemeClr>
              </a:gs>
              <a:gs pos="100000">
                <a:schemeClr val="accent1">
                  <a:lumMod val="75000"/>
                  <a:alpha val="26000"/>
                </a:schemeClr>
              </a:gs>
            </a:gsLst>
            <a:lin ang="18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 name="Title 1">
            <a:extLst>
              <a:ext uri="{FF2B5EF4-FFF2-40B4-BE49-F238E27FC236}">
                <a16:creationId xmlns:a16="http://schemas.microsoft.com/office/drawing/2014/main" id="{56C1E727-920E-0507-B544-631695B574E5}"/>
              </a:ext>
            </a:extLst>
          </p:cNvPr>
          <p:cNvSpPr>
            <a:spLocks noGrp="1"/>
          </p:cNvSpPr>
          <p:nvPr>
            <p:ph type="title"/>
          </p:nvPr>
        </p:nvSpPr>
        <p:spPr>
          <a:xfrm>
            <a:off x="660041" y="2767106"/>
            <a:ext cx="2880828" cy="3071906"/>
          </a:xfrm>
        </p:spPr>
        <p:txBody>
          <a:bodyPr vert="horz" lIns="91440" tIns="45720" rIns="91440" bIns="45720" rtlCol="0" anchor="t">
            <a:normAutofit/>
          </a:bodyPr>
          <a:lstStyle/>
          <a:p>
            <a:r>
              <a:rPr lang="en-US" sz="3700" kern="1200">
                <a:solidFill>
                  <a:srgbClr val="FFFFFF"/>
                </a:solidFill>
                <a:latin typeface="+mj-lt"/>
                <a:ea typeface="+mj-ea"/>
                <a:cs typeface="+mj-cs"/>
              </a:rPr>
              <a:t>Subcutaneous ICDs</a:t>
            </a:r>
          </a:p>
        </p:txBody>
      </p:sp>
      <p:pic>
        <p:nvPicPr>
          <p:cNvPr id="4" name="Content Placeholder 3">
            <a:extLst>
              <a:ext uri="{FF2B5EF4-FFF2-40B4-BE49-F238E27FC236}">
                <a16:creationId xmlns:a16="http://schemas.microsoft.com/office/drawing/2014/main" id="{F2354399-B019-38E1-3853-FCB8E3937427}"/>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502428" y="1529250"/>
            <a:ext cx="7225748" cy="3799499"/>
          </a:xfrm>
          <a:prstGeom prst="rect">
            <a:avLst/>
          </a:prstGeom>
        </p:spPr>
      </p:pic>
      <p:sp>
        <p:nvSpPr>
          <p:cNvPr id="5" name="Text Placeholder 2">
            <a:extLst>
              <a:ext uri="{FF2B5EF4-FFF2-40B4-BE49-F238E27FC236}">
                <a16:creationId xmlns:a16="http://schemas.microsoft.com/office/drawing/2014/main" id="{92351F76-1AD9-43A6-B3BA-474E671E03CC}"/>
              </a:ext>
            </a:extLst>
          </p:cNvPr>
          <p:cNvSpPr txBox="1">
            <a:spLocks/>
          </p:cNvSpPr>
          <p:nvPr/>
        </p:nvSpPr>
        <p:spPr>
          <a:xfrm>
            <a:off x="660042" y="806824"/>
            <a:ext cx="2919738" cy="1494117"/>
          </a:xfrm>
          <a:prstGeom prst="rect">
            <a:avLst/>
          </a:prstGeom>
        </p:spPr>
        <p:txBody>
          <a:bodyPr vert="horz" lIns="91440" tIns="45720" rIns="91440" bIns="45720" rtlCol="0" anchor="b">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2000" dirty="0">
                <a:solidFill>
                  <a:srgbClr val="FFFFFF"/>
                </a:solidFill>
              </a:rPr>
              <a:t>Has their rise in popularity stalled?</a:t>
            </a:r>
          </a:p>
        </p:txBody>
      </p:sp>
    </p:spTree>
    <p:extLst>
      <p:ext uri="{BB962C8B-B14F-4D97-AF65-F5344CB8AC3E}">
        <p14:creationId xmlns:p14="http://schemas.microsoft.com/office/powerpoint/2010/main" val="2283955660"/>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A8384FB5-9ADC-4DDC-881B-597D56F5B1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91E5A9A7-95C6-4F4F-B00E-C82E07FE62E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7539" y="1417538"/>
            <a:ext cx="6875818" cy="4040744"/>
          </a:xfrm>
          <a:prstGeom prst="rect">
            <a:avLst/>
          </a:prstGeom>
          <a:gradFill>
            <a:gsLst>
              <a:gs pos="0">
                <a:srgbClr val="000000"/>
              </a:gs>
              <a:gs pos="100000">
                <a:schemeClr val="accent1">
                  <a:lumMod val="75000"/>
                </a:schemeClr>
              </a:gs>
            </a:gsLst>
            <a:lin ang="18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a:extLst>
              <a:ext uri="{FF2B5EF4-FFF2-40B4-BE49-F238E27FC236}">
                <a16:creationId xmlns:a16="http://schemas.microsoft.com/office/drawing/2014/main" id="{D07DD2DE-F619-49DD-B5E7-03A290FF4ED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158495" y="2660473"/>
            <a:ext cx="4355594" cy="4038603"/>
          </a:xfrm>
          <a:prstGeom prst="rect">
            <a:avLst/>
          </a:prstGeom>
          <a:gradFill>
            <a:gsLst>
              <a:gs pos="0">
                <a:schemeClr val="accent1">
                  <a:alpha val="50000"/>
                </a:schemeClr>
              </a:gs>
              <a:gs pos="100000">
                <a:schemeClr val="accent1">
                  <a:lumMod val="50000"/>
                  <a:alpha val="0"/>
                </a:schemeClr>
              </a:gs>
            </a:gsLst>
            <a:lin ang="11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85149191-5F60-4A28-AAFF-039F96B0F3E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1180882" y="1638085"/>
            <a:ext cx="6857572" cy="3581401"/>
          </a:xfrm>
          <a:prstGeom prst="rect">
            <a:avLst/>
          </a:prstGeom>
          <a:gradFill>
            <a:gsLst>
              <a:gs pos="0">
                <a:srgbClr val="000000">
                  <a:alpha val="59000"/>
                </a:srgbClr>
              </a:gs>
              <a:gs pos="69000">
                <a:schemeClr val="accent1">
                  <a:alpha val="0"/>
                </a:scheme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Freeform: Shape 16">
            <a:extLst>
              <a:ext uri="{FF2B5EF4-FFF2-40B4-BE49-F238E27FC236}">
                <a16:creationId xmlns:a16="http://schemas.microsoft.com/office/drawing/2014/main" id="{F8260ED5-17F7-4158-B241-D51DD4CF1B7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6097846">
            <a:off x="-747355" y="1201312"/>
            <a:ext cx="4808302" cy="4088666"/>
          </a:xfrm>
          <a:custGeom>
            <a:avLst/>
            <a:gdLst>
              <a:gd name="connsiteX0" fmla="*/ 48844 w 4808302"/>
              <a:gd name="connsiteY0" fmla="*/ 2888671 h 4088666"/>
              <a:gd name="connsiteX1" fmla="*/ 0 w 4808302"/>
              <a:gd name="connsiteY1" fmla="*/ 2404151 h 4088666"/>
              <a:gd name="connsiteX2" fmla="*/ 2404151 w 4808302"/>
              <a:gd name="connsiteY2" fmla="*/ 0 h 4088666"/>
              <a:gd name="connsiteX3" fmla="*/ 4808302 w 4808302"/>
              <a:gd name="connsiteY3" fmla="*/ 2404151 h 4088666"/>
              <a:gd name="connsiteX4" fmla="*/ 4700216 w 4808302"/>
              <a:gd name="connsiteY4" fmla="*/ 3119072 h 4088666"/>
              <a:gd name="connsiteX5" fmla="*/ 4643143 w 4808302"/>
              <a:gd name="connsiteY5" fmla="*/ 3275009 h 4088666"/>
              <a:gd name="connsiteX6" fmla="*/ 690093 w 4808302"/>
              <a:gd name="connsiteY6" fmla="*/ 4088666 h 4088666"/>
              <a:gd name="connsiteX7" fmla="*/ 548991 w 4808302"/>
              <a:gd name="connsiteY7" fmla="*/ 3933414 h 4088666"/>
              <a:gd name="connsiteX8" fmla="*/ 48844 w 4808302"/>
              <a:gd name="connsiteY8" fmla="*/ 2888671 h 40886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08302" h="4088666">
                <a:moveTo>
                  <a:pt x="48844" y="2888671"/>
                </a:moveTo>
                <a:cubicBezTo>
                  <a:pt x="16818" y="2732167"/>
                  <a:pt x="0" y="2570123"/>
                  <a:pt x="0" y="2404151"/>
                </a:cubicBezTo>
                <a:cubicBezTo>
                  <a:pt x="0" y="1076375"/>
                  <a:pt x="1076375" y="0"/>
                  <a:pt x="2404151" y="0"/>
                </a:cubicBezTo>
                <a:cubicBezTo>
                  <a:pt x="3731927" y="0"/>
                  <a:pt x="4808302" y="1076375"/>
                  <a:pt x="4808302" y="2404151"/>
                </a:cubicBezTo>
                <a:cubicBezTo>
                  <a:pt x="4808302" y="2653109"/>
                  <a:pt x="4770461" y="2893229"/>
                  <a:pt x="4700216" y="3119072"/>
                </a:cubicBezTo>
                <a:lnTo>
                  <a:pt x="4643143" y="3275009"/>
                </a:lnTo>
                <a:lnTo>
                  <a:pt x="690093" y="4088666"/>
                </a:lnTo>
                <a:lnTo>
                  <a:pt x="548991" y="3933414"/>
                </a:lnTo>
                <a:cubicBezTo>
                  <a:pt x="304015" y="3636572"/>
                  <a:pt x="128908" y="3279932"/>
                  <a:pt x="48844" y="2888671"/>
                </a:cubicBezTo>
                <a:close/>
              </a:path>
            </a:pathLst>
          </a:custGeom>
          <a:gradFill>
            <a:gsLst>
              <a:gs pos="39000">
                <a:schemeClr val="accent1">
                  <a:lumMod val="60000"/>
                  <a:lumOff val="40000"/>
                  <a:alpha val="0"/>
                </a:schemeClr>
              </a:gs>
              <a:gs pos="100000">
                <a:schemeClr val="accent1">
                  <a:lumMod val="75000"/>
                  <a:alpha val="26000"/>
                </a:schemeClr>
              </a:gs>
            </a:gsLst>
            <a:lin ang="18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 name="Title 1">
            <a:extLst>
              <a:ext uri="{FF2B5EF4-FFF2-40B4-BE49-F238E27FC236}">
                <a16:creationId xmlns:a16="http://schemas.microsoft.com/office/drawing/2014/main" id="{B15DA184-6C77-A338-F671-32BFAEC0A938}"/>
              </a:ext>
            </a:extLst>
          </p:cNvPr>
          <p:cNvSpPr>
            <a:spLocks noGrp="1"/>
          </p:cNvSpPr>
          <p:nvPr>
            <p:ph type="title"/>
          </p:nvPr>
        </p:nvSpPr>
        <p:spPr>
          <a:xfrm>
            <a:off x="660041" y="2767106"/>
            <a:ext cx="2880828" cy="3071906"/>
          </a:xfrm>
        </p:spPr>
        <p:txBody>
          <a:bodyPr vert="horz" lIns="91440" tIns="45720" rIns="91440" bIns="45720" rtlCol="0" anchor="t">
            <a:normAutofit/>
          </a:bodyPr>
          <a:lstStyle/>
          <a:p>
            <a:r>
              <a:rPr lang="en-US" sz="4000" kern="1200" dirty="0">
                <a:solidFill>
                  <a:srgbClr val="FFFFFF"/>
                </a:solidFill>
                <a:latin typeface="+mj-lt"/>
                <a:ea typeface="+mj-ea"/>
                <a:cs typeface="+mj-cs"/>
              </a:rPr>
              <a:t>Leadless Cardiac Pacemakers</a:t>
            </a:r>
          </a:p>
        </p:txBody>
      </p:sp>
      <p:pic>
        <p:nvPicPr>
          <p:cNvPr id="4" name="Content Placeholder 3">
            <a:extLst>
              <a:ext uri="{FF2B5EF4-FFF2-40B4-BE49-F238E27FC236}">
                <a16:creationId xmlns:a16="http://schemas.microsoft.com/office/drawing/2014/main" id="{0C1B9CE7-7F96-82ED-5CD9-17070D415723}"/>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502428" y="1529250"/>
            <a:ext cx="7225748" cy="3799499"/>
          </a:xfrm>
          <a:prstGeom prst="rect">
            <a:avLst/>
          </a:prstGeom>
        </p:spPr>
      </p:pic>
      <p:sp>
        <p:nvSpPr>
          <p:cNvPr id="5" name="Text Placeholder 2">
            <a:extLst>
              <a:ext uri="{FF2B5EF4-FFF2-40B4-BE49-F238E27FC236}">
                <a16:creationId xmlns:a16="http://schemas.microsoft.com/office/drawing/2014/main" id="{59A7BD2E-BA1F-BCB1-A2AB-CC4B03EE470F}"/>
              </a:ext>
            </a:extLst>
          </p:cNvPr>
          <p:cNvSpPr txBox="1">
            <a:spLocks/>
          </p:cNvSpPr>
          <p:nvPr/>
        </p:nvSpPr>
        <p:spPr>
          <a:xfrm>
            <a:off x="660042" y="806824"/>
            <a:ext cx="2919738" cy="1494117"/>
          </a:xfrm>
          <a:prstGeom prst="rect">
            <a:avLst/>
          </a:prstGeom>
        </p:spPr>
        <p:txBody>
          <a:bodyPr vert="horz" lIns="91440" tIns="45720" rIns="91440" bIns="45720" rtlCol="0" anchor="b">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2000" dirty="0">
                <a:solidFill>
                  <a:srgbClr val="FFFFFF"/>
                </a:solidFill>
              </a:rPr>
              <a:t>Notable increase in LCP device implants. </a:t>
            </a:r>
          </a:p>
        </p:txBody>
      </p:sp>
    </p:spTree>
    <p:extLst>
      <p:ext uri="{BB962C8B-B14F-4D97-AF65-F5344CB8AC3E}">
        <p14:creationId xmlns:p14="http://schemas.microsoft.com/office/powerpoint/2010/main" val="1899892027"/>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A8384FB5-9ADC-4DDC-881B-597D56F5B1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91E5A9A7-95C6-4F4F-B00E-C82E07FE62E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7539" y="1417538"/>
            <a:ext cx="6875818" cy="4040744"/>
          </a:xfrm>
          <a:prstGeom prst="rect">
            <a:avLst/>
          </a:prstGeom>
          <a:gradFill>
            <a:gsLst>
              <a:gs pos="0">
                <a:srgbClr val="000000"/>
              </a:gs>
              <a:gs pos="100000">
                <a:schemeClr val="accent1">
                  <a:lumMod val="75000"/>
                </a:schemeClr>
              </a:gs>
            </a:gsLst>
            <a:lin ang="18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a:extLst>
              <a:ext uri="{FF2B5EF4-FFF2-40B4-BE49-F238E27FC236}">
                <a16:creationId xmlns:a16="http://schemas.microsoft.com/office/drawing/2014/main" id="{D07DD2DE-F619-49DD-B5E7-03A290FF4ED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158495" y="2660473"/>
            <a:ext cx="4355594" cy="4038603"/>
          </a:xfrm>
          <a:prstGeom prst="rect">
            <a:avLst/>
          </a:prstGeom>
          <a:gradFill>
            <a:gsLst>
              <a:gs pos="0">
                <a:schemeClr val="accent1">
                  <a:alpha val="50000"/>
                </a:schemeClr>
              </a:gs>
              <a:gs pos="100000">
                <a:schemeClr val="accent1">
                  <a:lumMod val="50000"/>
                  <a:alpha val="0"/>
                </a:schemeClr>
              </a:gs>
            </a:gsLst>
            <a:lin ang="11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85149191-5F60-4A28-AAFF-039F96B0F3E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1180882" y="1638085"/>
            <a:ext cx="6857572" cy="3581401"/>
          </a:xfrm>
          <a:prstGeom prst="rect">
            <a:avLst/>
          </a:prstGeom>
          <a:gradFill>
            <a:gsLst>
              <a:gs pos="0">
                <a:srgbClr val="000000">
                  <a:alpha val="59000"/>
                </a:srgbClr>
              </a:gs>
              <a:gs pos="69000">
                <a:schemeClr val="accent1">
                  <a:alpha val="0"/>
                </a:scheme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Freeform: Shape 16">
            <a:extLst>
              <a:ext uri="{FF2B5EF4-FFF2-40B4-BE49-F238E27FC236}">
                <a16:creationId xmlns:a16="http://schemas.microsoft.com/office/drawing/2014/main" id="{F8260ED5-17F7-4158-B241-D51DD4CF1B7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6097846">
            <a:off x="-747355" y="1201312"/>
            <a:ext cx="4808302" cy="4088666"/>
          </a:xfrm>
          <a:custGeom>
            <a:avLst/>
            <a:gdLst>
              <a:gd name="connsiteX0" fmla="*/ 48844 w 4808302"/>
              <a:gd name="connsiteY0" fmla="*/ 2888671 h 4088666"/>
              <a:gd name="connsiteX1" fmla="*/ 0 w 4808302"/>
              <a:gd name="connsiteY1" fmla="*/ 2404151 h 4088666"/>
              <a:gd name="connsiteX2" fmla="*/ 2404151 w 4808302"/>
              <a:gd name="connsiteY2" fmla="*/ 0 h 4088666"/>
              <a:gd name="connsiteX3" fmla="*/ 4808302 w 4808302"/>
              <a:gd name="connsiteY3" fmla="*/ 2404151 h 4088666"/>
              <a:gd name="connsiteX4" fmla="*/ 4700216 w 4808302"/>
              <a:gd name="connsiteY4" fmla="*/ 3119072 h 4088666"/>
              <a:gd name="connsiteX5" fmla="*/ 4643143 w 4808302"/>
              <a:gd name="connsiteY5" fmla="*/ 3275009 h 4088666"/>
              <a:gd name="connsiteX6" fmla="*/ 690093 w 4808302"/>
              <a:gd name="connsiteY6" fmla="*/ 4088666 h 4088666"/>
              <a:gd name="connsiteX7" fmla="*/ 548991 w 4808302"/>
              <a:gd name="connsiteY7" fmla="*/ 3933414 h 4088666"/>
              <a:gd name="connsiteX8" fmla="*/ 48844 w 4808302"/>
              <a:gd name="connsiteY8" fmla="*/ 2888671 h 40886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08302" h="4088666">
                <a:moveTo>
                  <a:pt x="48844" y="2888671"/>
                </a:moveTo>
                <a:cubicBezTo>
                  <a:pt x="16818" y="2732167"/>
                  <a:pt x="0" y="2570123"/>
                  <a:pt x="0" y="2404151"/>
                </a:cubicBezTo>
                <a:cubicBezTo>
                  <a:pt x="0" y="1076375"/>
                  <a:pt x="1076375" y="0"/>
                  <a:pt x="2404151" y="0"/>
                </a:cubicBezTo>
                <a:cubicBezTo>
                  <a:pt x="3731927" y="0"/>
                  <a:pt x="4808302" y="1076375"/>
                  <a:pt x="4808302" y="2404151"/>
                </a:cubicBezTo>
                <a:cubicBezTo>
                  <a:pt x="4808302" y="2653109"/>
                  <a:pt x="4770461" y="2893229"/>
                  <a:pt x="4700216" y="3119072"/>
                </a:cubicBezTo>
                <a:lnTo>
                  <a:pt x="4643143" y="3275009"/>
                </a:lnTo>
                <a:lnTo>
                  <a:pt x="690093" y="4088666"/>
                </a:lnTo>
                <a:lnTo>
                  <a:pt x="548991" y="3933414"/>
                </a:lnTo>
                <a:cubicBezTo>
                  <a:pt x="304015" y="3636572"/>
                  <a:pt x="128908" y="3279932"/>
                  <a:pt x="48844" y="2888671"/>
                </a:cubicBezTo>
                <a:close/>
              </a:path>
            </a:pathLst>
          </a:custGeom>
          <a:gradFill>
            <a:gsLst>
              <a:gs pos="39000">
                <a:schemeClr val="accent1">
                  <a:lumMod val="60000"/>
                  <a:lumOff val="40000"/>
                  <a:alpha val="0"/>
                </a:schemeClr>
              </a:gs>
              <a:gs pos="100000">
                <a:schemeClr val="accent1">
                  <a:lumMod val="75000"/>
                  <a:alpha val="26000"/>
                </a:schemeClr>
              </a:gs>
            </a:gsLst>
            <a:lin ang="18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 name="Title 1">
            <a:extLst>
              <a:ext uri="{FF2B5EF4-FFF2-40B4-BE49-F238E27FC236}">
                <a16:creationId xmlns:a16="http://schemas.microsoft.com/office/drawing/2014/main" id="{A6C1DC34-B3BA-FA1C-459B-AF6802C1FB49}"/>
              </a:ext>
            </a:extLst>
          </p:cNvPr>
          <p:cNvSpPr>
            <a:spLocks noGrp="1"/>
          </p:cNvSpPr>
          <p:nvPr>
            <p:ph type="title"/>
          </p:nvPr>
        </p:nvSpPr>
        <p:spPr>
          <a:xfrm>
            <a:off x="660041" y="2767106"/>
            <a:ext cx="2880828" cy="3071906"/>
          </a:xfrm>
        </p:spPr>
        <p:txBody>
          <a:bodyPr vert="horz" lIns="91440" tIns="45720" rIns="91440" bIns="45720" rtlCol="0" anchor="t">
            <a:normAutofit/>
          </a:bodyPr>
          <a:lstStyle/>
          <a:p>
            <a:r>
              <a:rPr lang="en-US" sz="4000" kern="1200">
                <a:solidFill>
                  <a:srgbClr val="FFFFFF"/>
                </a:solidFill>
                <a:latin typeface="+mj-lt"/>
                <a:ea typeface="+mj-ea"/>
                <a:cs typeface="+mj-cs"/>
              </a:rPr>
              <a:t>Cryoablation in AF</a:t>
            </a:r>
          </a:p>
        </p:txBody>
      </p:sp>
      <p:pic>
        <p:nvPicPr>
          <p:cNvPr id="4" name="Content Placeholder 3">
            <a:extLst>
              <a:ext uri="{FF2B5EF4-FFF2-40B4-BE49-F238E27FC236}">
                <a16:creationId xmlns:a16="http://schemas.microsoft.com/office/drawing/2014/main" id="{EB92B0E7-DC62-F07C-4320-57B16568A100}"/>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502428" y="1519407"/>
            <a:ext cx="7225748" cy="3819186"/>
          </a:xfrm>
          <a:prstGeom prst="rect">
            <a:avLst/>
          </a:prstGeom>
        </p:spPr>
      </p:pic>
      <p:sp>
        <p:nvSpPr>
          <p:cNvPr id="5" name="Text Placeholder 2">
            <a:extLst>
              <a:ext uri="{FF2B5EF4-FFF2-40B4-BE49-F238E27FC236}">
                <a16:creationId xmlns:a16="http://schemas.microsoft.com/office/drawing/2014/main" id="{C22F9D7B-63A9-6C43-D4F0-5A9F4DCF8B15}"/>
              </a:ext>
            </a:extLst>
          </p:cNvPr>
          <p:cNvSpPr txBox="1">
            <a:spLocks/>
          </p:cNvSpPr>
          <p:nvPr/>
        </p:nvSpPr>
        <p:spPr>
          <a:xfrm>
            <a:off x="660042" y="806824"/>
            <a:ext cx="2919738" cy="1494117"/>
          </a:xfrm>
          <a:prstGeom prst="rect">
            <a:avLst/>
          </a:prstGeom>
        </p:spPr>
        <p:txBody>
          <a:bodyPr vert="horz" lIns="91440" tIns="45720" rIns="91440" bIns="45720" rtlCol="0" anchor="b">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2000" dirty="0">
                <a:solidFill>
                  <a:srgbClr val="FFFFFF"/>
                </a:solidFill>
              </a:rPr>
              <a:t>Has </a:t>
            </a:r>
            <a:r>
              <a:rPr lang="en-US" sz="2000" dirty="0" err="1">
                <a:solidFill>
                  <a:srgbClr val="FFFFFF"/>
                </a:solidFill>
              </a:rPr>
              <a:t>cryo</a:t>
            </a:r>
            <a:r>
              <a:rPr lang="en-US" sz="2000" dirty="0">
                <a:solidFill>
                  <a:srgbClr val="FFFFFF"/>
                </a:solidFill>
              </a:rPr>
              <a:t> peaked?</a:t>
            </a:r>
          </a:p>
        </p:txBody>
      </p:sp>
    </p:spTree>
    <p:extLst>
      <p:ext uri="{BB962C8B-B14F-4D97-AF65-F5344CB8AC3E}">
        <p14:creationId xmlns:p14="http://schemas.microsoft.com/office/powerpoint/2010/main" val="1098883338"/>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8C790BE2-4E4F-4AAF-81A2-4A6F4885EBE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D28B54C3-B57B-472A-B96E-1FCB67093DC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0"/>
            <a:ext cx="12191999" cy="6858000"/>
          </a:xfrm>
          <a:prstGeom prst="rect">
            <a:avLst/>
          </a:prstGeom>
          <a:gradFill>
            <a:gsLst>
              <a:gs pos="0">
                <a:schemeClr val="accent1">
                  <a:lumMod val="50000"/>
                </a:schemeClr>
              </a:gs>
              <a:gs pos="100000">
                <a:srgbClr val="000000"/>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7DB3C429-F8DA-49B9-AF84-21996FCF78B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4"/>
            <a:ext cx="12192000" cy="6402581"/>
          </a:xfrm>
          <a:prstGeom prst="rect">
            <a:avLst/>
          </a:prstGeom>
          <a:gradFill>
            <a:gsLst>
              <a:gs pos="1000">
                <a:schemeClr val="accent1">
                  <a:lumMod val="75000"/>
                  <a:alpha val="59000"/>
                </a:schemeClr>
              </a:gs>
              <a:gs pos="100000">
                <a:srgbClr val="000000"/>
              </a:gs>
            </a:gsLst>
            <a:lin ang="15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E12088DD-B1AD-40E0-8B86-1D87A2CCD9B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2663054" y="-2653923"/>
            <a:ext cx="6858001" cy="12165846"/>
          </a:xfrm>
          <a:prstGeom prst="rect">
            <a:avLst/>
          </a:prstGeom>
          <a:gradFill>
            <a:gsLst>
              <a:gs pos="13000">
                <a:schemeClr val="accent1">
                  <a:lumMod val="50000"/>
                  <a:alpha val="0"/>
                </a:schemeClr>
              </a:gs>
              <a:gs pos="99000">
                <a:srgbClr val="000000">
                  <a:alpha val="28000"/>
                </a:srgb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Rectangle 15">
            <a:extLst>
              <a:ext uri="{FF2B5EF4-FFF2-40B4-BE49-F238E27FC236}">
                <a16:creationId xmlns:a16="http://schemas.microsoft.com/office/drawing/2014/main" id="{C4C9F2B0-1044-46EB-8AEB-C3BFFDE6C2C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094763" y="0"/>
            <a:ext cx="6096001" cy="6858000"/>
          </a:xfrm>
          <a:prstGeom prst="rect">
            <a:avLst/>
          </a:prstGeom>
          <a:gradFill>
            <a:gsLst>
              <a:gs pos="13000">
                <a:schemeClr val="accent1">
                  <a:lumMod val="50000"/>
                  <a:alpha val="0"/>
                </a:schemeClr>
              </a:gs>
              <a:gs pos="99000">
                <a:schemeClr val="accent1">
                  <a:lumMod val="75000"/>
                  <a:alpha val="50000"/>
                </a:schemeClr>
              </a:gs>
            </a:gsLst>
            <a:lin ang="6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Rectangle 17">
            <a:extLst>
              <a:ext uri="{FF2B5EF4-FFF2-40B4-BE49-F238E27FC236}">
                <a16:creationId xmlns:a16="http://schemas.microsoft.com/office/drawing/2014/main" id="{0C395952-4E26-45A2-8756-2ADFD6E53C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 y="-3"/>
            <a:ext cx="12182871" cy="6871922"/>
          </a:xfrm>
          <a:prstGeom prst="rect">
            <a:avLst/>
          </a:prstGeom>
          <a:gradFill>
            <a:gsLst>
              <a:gs pos="13000">
                <a:srgbClr val="000000">
                  <a:alpha val="35000"/>
                </a:srgbClr>
              </a:gs>
              <a:gs pos="99000">
                <a:schemeClr val="accent1">
                  <a:lumMod val="75000"/>
                  <a:alpha val="0"/>
                </a:schemeClr>
              </a:gs>
            </a:gsLst>
            <a:lin ang="4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Freeform: Shape 19">
            <a:extLst>
              <a:ext uri="{FF2B5EF4-FFF2-40B4-BE49-F238E27FC236}">
                <a16:creationId xmlns:a16="http://schemas.microsoft.com/office/drawing/2014/main" id="{4734BADF-9461-4621-B112-2D7BABEA7D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87713" y="4049"/>
            <a:ext cx="10216576" cy="4729040"/>
          </a:xfrm>
          <a:custGeom>
            <a:avLst/>
            <a:gdLst>
              <a:gd name="connsiteX0" fmla="*/ 0 w 10216576"/>
              <a:gd name="connsiteY0" fmla="*/ 0 h 4729040"/>
              <a:gd name="connsiteX1" fmla="*/ 10216576 w 10216576"/>
              <a:gd name="connsiteY1" fmla="*/ 0 h 4729040"/>
              <a:gd name="connsiteX2" fmla="*/ 10210268 w 10216576"/>
              <a:gd name="connsiteY2" fmla="*/ 124944 h 4729040"/>
              <a:gd name="connsiteX3" fmla="*/ 5108288 w 10216576"/>
              <a:gd name="connsiteY3" fmla="*/ 4729040 h 4729040"/>
              <a:gd name="connsiteX4" fmla="*/ 6309 w 10216576"/>
              <a:gd name="connsiteY4" fmla="*/ 124944 h 47290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16576" h="4729040">
                <a:moveTo>
                  <a:pt x="0" y="0"/>
                </a:moveTo>
                <a:lnTo>
                  <a:pt x="10216576" y="0"/>
                </a:lnTo>
                <a:lnTo>
                  <a:pt x="10210268" y="124944"/>
                </a:lnTo>
                <a:cubicBezTo>
                  <a:pt x="9947637" y="2710997"/>
                  <a:pt x="7763635" y="4729040"/>
                  <a:pt x="5108288" y="4729040"/>
                </a:cubicBezTo>
                <a:cubicBezTo>
                  <a:pt x="2452942" y="4729040"/>
                  <a:pt x="268937" y="2710997"/>
                  <a:pt x="6309" y="124944"/>
                </a:cubicBezTo>
                <a:close/>
              </a:path>
            </a:pathLst>
          </a:custGeom>
          <a:gradFill>
            <a:gsLst>
              <a:gs pos="7000">
                <a:schemeClr val="accent1">
                  <a:lumMod val="50000"/>
                  <a:alpha val="4000"/>
                </a:schemeClr>
              </a:gs>
              <a:gs pos="99000">
                <a:schemeClr val="accent1">
                  <a:alpha val="24000"/>
                </a:schemeClr>
              </a:gs>
            </a:gsLst>
            <a:lin ang="10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itle 1">
            <a:extLst>
              <a:ext uri="{FF2B5EF4-FFF2-40B4-BE49-F238E27FC236}">
                <a16:creationId xmlns:a16="http://schemas.microsoft.com/office/drawing/2014/main" id="{EFB1F69C-CC7C-739E-F5A9-55FA201D1D4E}"/>
              </a:ext>
            </a:extLst>
          </p:cNvPr>
          <p:cNvSpPr>
            <a:spLocks noGrp="1"/>
          </p:cNvSpPr>
          <p:nvPr>
            <p:ph type="title"/>
          </p:nvPr>
        </p:nvSpPr>
        <p:spPr>
          <a:xfrm>
            <a:off x="2026693" y="1030406"/>
            <a:ext cx="8147713" cy="3081242"/>
          </a:xfrm>
        </p:spPr>
        <p:txBody>
          <a:bodyPr vert="horz" lIns="91440" tIns="45720" rIns="91440" bIns="45720" rtlCol="0" anchor="ctr">
            <a:normAutofit/>
          </a:bodyPr>
          <a:lstStyle/>
          <a:p>
            <a:pPr algn="ctr"/>
            <a:r>
              <a:rPr lang="en-US" sz="4800" kern="1200" dirty="0">
                <a:solidFill>
                  <a:srgbClr val="FFFFFF"/>
                </a:solidFill>
                <a:latin typeface="+mj-lt"/>
                <a:ea typeface="+mj-ea"/>
                <a:cs typeface="+mj-cs"/>
              </a:rPr>
              <a:t>No data on pulsed field ablation</a:t>
            </a:r>
          </a:p>
        </p:txBody>
      </p:sp>
    </p:spTree>
    <p:extLst>
      <p:ext uri="{BB962C8B-B14F-4D97-AF65-F5344CB8AC3E}">
        <p14:creationId xmlns:p14="http://schemas.microsoft.com/office/powerpoint/2010/main" val="31018867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736CAB1F-557E-4FA4-81CC-DC491EF8344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
            <a:ext cx="12192000" cy="685799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AA065953-3D69-4CD4-80C3-DF10DEB4C76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430"/>
            <a:ext cx="8104091" cy="6857571"/>
          </a:xfrm>
          <a:prstGeom prst="rect">
            <a:avLst/>
          </a:prstGeom>
          <a:gradFill>
            <a:gsLst>
              <a:gs pos="0">
                <a:schemeClr val="accent1">
                  <a:lumMod val="75000"/>
                </a:schemeClr>
              </a:gs>
              <a:gs pos="100000">
                <a:srgbClr val="000000"/>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2AB36DB5-F10D-4EDB-87E2-ECB9301FFC6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1874250" y="627728"/>
            <a:ext cx="4355593" cy="8104092"/>
          </a:xfrm>
          <a:prstGeom prst="rect">
            <a:avLst/>
          </a:prstGeom>
          <a:gradFill>
            <a:gsLst>
              <a:gs pos="0">
                <a:schemeClr val="accent1">
                  <a:lumMod val="50000"/>
                </a:schemeClr>
              </a:gs>
              <a:gs pos="91000">
                <a:schemeClr val="tx2">
                  <a:lumMod val="50000"/>
                  <a:alpha val="13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446F195D-95DC-419E-BBC1-E2B601A6067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7200" y="-1"/>
            <a:ext cx="7646891" cy="6858001"/>
          </a:xfrm>
          <a:prstGeom prst="rect">
            <a:avLst/>
          </a:prstGeom>
          <a:gradFill>
            <a:gsLst>
              <a:gs pos="41000">
                <a:schemeClr val="accent1">
                  <a:lumMod val="75000"/>
                  <a:alpha val="52000"/>
                </a:schemeClr>
              </a:gs>
              <a:gs pos="95000">
                <a:srgbClr val="000000">
                  <a:alpha val="68000"/>
                </a:srgbClr>
              </a:gs>
            </a:gsLst>
            <a:lin ang="14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55550980-2AB6-4DE5-86DD-064ADF160E4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2501118"/>
            <a:ext cx="8091784" cy="4331436"/>
          </a:xfrm>
          <a:prstGeom prst="rect">
            <a:avLst/>
          </a:prstGeom>
          <a:gradFill>
            <a:gsLst>
              <a:gs pos="0">
                <a:srgbClr val="000000">
                  <a:alpha val="16000"/>
                </a:srgbClr>
              </a:gs>
              <a:gs pos="91000">
                <a:schemeClr val="accent1">
                  <a:alpha val="30000"/>
                </a:schemeClr>
              </a:gs>
            </a:gsLst>
            <a:lin ang="16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EDF4B167-8E82-4458-AE55-88B683EBF69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11595" y="-3"/>
            <a:ext cx="8091784" cy="6857999"/>
          </a:xfrm>
          <a:prstGeom prst="rect">
            <a:avLst/>
          </a:prstGeom>
          <a:gradFill>
            <a:gsLst>
              <a:gs pos="0">
                <a:schemeClr val="accent1">
                  <a:lumMod val="75000"/>
                  <a:alpha val="6000"/>
                </a:schemeClr>
              </a:gs>
              <a:gs pos="99000">
                <a:srgbClr val="000000">
                  <a:alpha val="57000"/>
                </a:srgbClr>
              </a:gs>
            </a:gsLst>
            <a:lin ang="15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 20">
            <a:extLst>
              <a:ext uri="{FF2B5EF4-FFF2-40B4-BE49-F238E27FC236}">
                <a16:creationId xmlns:a16="http://schemas.microsoft.com/office/drawing/2014/main" id="{55993D72-5628-4E5E-BB9F-96066414EE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6097846">
            <a:off x="2101742" y="699966"/>
            <a:ext cx="5121259" cy="5458067"/>
          </a:xfrm>
          <a:prstGeom prst="ellipse">
            <a:avLst/>
          </a:prstGeom>
          <a:gradFill>
            <a:gsLst>
              <a:gs pos="3000">
                <a:schemeClr val="accent1">
                  <a:lumMod val="50000"/>
                  <a:alpha val="0"/>
                </a:schemeClr>
              </a:gs>
              <a:gs pos="100000">
                <a:schemeClr val="accent1">
                  <a:lumMod val="60000"/>
                  <a:lumOff val="40000"/>
                  <a:alpha val="17000"/>
                </a:schemeClr>
              </a:gs>
            </a:gsLst>
            <a:lin ang="17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mc:AlternateContent xmlns:mc="http://schemas.openxmlformats.org/markup-compatibility/2006">
        <mc:Choice xmlns:a14="http://schemas.microsoft.com/office/drawing/2010/main" Requires="a14">
          <p:sp>
            <p:nvSpPr>
              <p:cNvPr id="2" name="Title 1">
                <a:extLst>
                  <a:ext uri="{FF2B5EF4-FFF2-40B4-BE49-F238E27FC236}">
                    <a16:creationId xmlns:a16="http://schemas.microsoft.com/office/drawing/2014/main" id="{66595530-B3C7-693D-26CC-839E4047F344}"/>
                  </a:ext>
                </a:extLst>
              </p:cNvPr>
              <p:cNvSpPr>
                <a:spLocks noGrp="1"/>
              </p:cNvSpPr>
              <p:nvPr>
                <p:ph type="title"/>
              </p:nvPr>
            </p:nvSpPr>
            <p:spPr>
              <a:xfrm>
                <a:off x="1169125" y="2920878"/>
                <a:ext cx="5853227" cy="2992576"/>
              </a:xfrm>
            </p:spPr>
            <p:txBody>
              <a:bodyPr vert="horz" lIns="91440" tIns="45720" rIns="91440" bIns="45720" rtlCol="0" anchor="t">
                <a:normAutofit/>
              </a:bodyPr>
              <a:lstStyle/>
              <a:p>
                <a:r>
                  <a:rPr lang="en-US" sz="4800" dirty="0">
                    <a:solidFill>
                      <a:srgbClr val="FFFFFF"/>
                    </a:solidFill>
                  </a:rPr>
                  <a:t>Data Completeness –  Devices</a:t>
                </a:r>
                <a:br>
                  <a:rPr lang="en-US" sz="4800" dirty="0">
                    <a:solidFill>
                      <a:srgbClr val="FFFFFF"/>
                    </a:solidFill>
                  </a:rPr>
                </a:br>
                <a:r>
                  <a:rPr lang="en-US" sz="4800" dirty="0">
                    <a:solidFill>
                      <a:srgbClr val="FFFFFF"/>
                    </a:solidFill>
                  </a:rPr>
                  <a:t> </a:t>
                </a:r>
                <a:br>
                  <a:rPr lang="en-US" sz="4800" dirty="0">
                    <a:solidFill>
                      <a:srgbClr val="FFFFFF"/>
                    </a:solidFill>
                  </a:rPr>
                </a:br>
                <a:r>
                  <a:rPr lang="en-US" sz="4800" kern="1200" dirty="0">
                    <a:solidFill>
                      <a:srgbClr val="FFFFFF"/>
                    </a:solidFill>
                    <a:latin typeface="+mj-lt"/>
                    <a:ea typeface="+mj-ea"/>
                    <a:cs typeface="+mj-cs"/>
                  </a:rPr>
                  <a:t>Target = </a:t>
                </a:r>
                <a14:m>
                  <m:oMath xmlns:m="http://schemas.openxmlformats.org/officeDocument/2006/math">
                    <m:r>
                      <a:rPr lang="en-US" sz="4800" i="1" kern="1200" smtClean="0">
                        <a:solidFill>
                          <a:srgbClr val="FFFFFF"/>
                        </a:solidFill>
                        <a:latin typeface="Cambria Math" panose="02040503050406030204" pitchFamily="18" charset="0"/>
                        <a:ea typeface="Cambria Math" panose="02040503050406030204" pitchFamily="18" charset="0"/>
                      </a:rPr>
                      <m:t>≥</m:t>
                    </m:r>
                  </m:oMath>
                </a14:m>
                <a:r>
                  <a:rPr lang="en-US" sz="4800" kern="1200" dirty="0">
                    <a:solidFill>
                      <a:srgbClr val="FFFFFF"/>
                    </a:solidFill>
                    <a:latin typeface="+mj-lt"/>
                    <a:ea typeface="+mj-ea"/>
                    <a:cs typeface="+mj-cs"/>
                  </a:rPr>
                  <a:t>90%</a:t>
                </a:r>
                <a:endParaRPr lang="en-US" sz="4800" dirty="0">
                  <a:solidFill>
                    <a:srgbClr val="FFFFFF"/>
                  </a:solidFill>
                </a:endParaRPr>
              </a:p>
            </p:txBody>
          </p:sp>
        </mc:Choice>
        <mc:Fallback>
          <p:sp>
            <p:nvSpPr>
              <p:cNvPr id="2" name="Title 1">
                <a:extLst>
                  <a:ext uri="{FF2B5EF4-FFF2-40B4-BE49-F238E27FC236}">
                    <a16:creationId xmlns:a16="http://schemas.microsoft.com/office/drawing/2014/main" id="{66595530-B3C7-693D-26CC-839E4047F344}"/>
                  </a:ext>
                </a:extLst>
              </p:cNvPr>
              <p:cNvSpPr>
                <a:spLocks noGrp="1" noRot="1" noChangeAspect="1" noMove="1" noResize="1" noEditPoints="1" noAdjustHandles="1" noChangeArrowheads="1" noChangeShapeType="1" noTextEdit="1"/>
              </p:cNvSpPr>
              <p:nvPr>
                <p:ph type="title"/>
              </p:nvPr>
            </p:nvSpPr>
            <p:spPr>
              <a:xfrm>
                <a:off x="1169125" y="2920878"/>
                <a:ext cx="5853227" cy="2992576"/>
              </a:xfrm>
              <a:blipFill>
                <a:blip r:embed="rId2"/>
                <a:stretch>
                  <a:fillRect l="-4792" t="-6925" b="-2037"/>
                </a:stretch>
              </a:blipFill>
            </p:spPr>
            <p:txBody>
              <a:bodyPr/>
              <a:lstStyle/>
              <a:p>
                <a:r>
                  <a:rPr lang="en-GB">
                    <a:noFill/>
                  </a:rPr>
                  <a:t> </a:t>
                </a:r>
              </a:p>
            </p:txBody>
          </p:sp>
        </mc:Fallback>
      </mc:AlternateContent>
      <p:pic>
        <p:nvPicPr>
          <p:cNvPr id="5" name="Picture 4" descr="3D abstract blue and gold cube illustration">
            <a:extLst>
              <a:ext uri="{FF2B5EF4-FFF2-40B4-BE49-F238E27FC236}">
                <a16:creationId xmlns:a16="http://schemas.microsoft.com/office/drawing/2014/main" id="{F77F8DCA-238F-2973-69A6-8B92A58E4D8F}"/>
              </a:ext>
            </a:extLst>
          </p:cNvPr>
          <p:cNvPicPr>
            <a:picLocks noChangeAspect="1"/>
          </p:cNvPicPr>
          <p:nvPr/>
        </p:nvPicPr>
        <p:blipFill rotWithShape="1">
          <a:blip r:embed="rId3"/>
          <a:srcRect l="23630" r="40500"/>
          <a:stretch/>
        </p:blipFill>
        <p:spPr>
          <a:xfrm>
            <a:off x="8104092" y="10"/>
            <a:ext cx="4099858" cy="6857990"/>
          </a:xfrm>
          <a:prstGeom prst="rect">
            <a:avLst/>
          </a:prstGeom>
        </p:spPr>
      </p:pic>
    </p:spTree>
    <p:extLst>
      <p:ext uri="{BB962C8B-B14F-4D97-AF65-F5344CB8AC3E}">
        <p14:creationId xmlns:p14="http://schemas.microsoft.com/office/powerpoint/2010/main" val="2807967708"/>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BACC6370-2D7E-4714-9D71-7542949D7D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F68B3F68-107C-434F-AA38-110D5EA91B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2" y="0"/>
            <a:ext cx="12191998" cy="1575955"/>
          </a:xfrm>
          <a:prstGeom prst="rect">
            <a:avLst/>
          </a:prstGeom>
          <a:gradFill>
            <a:gsLst>
              <a:gs pos="0">
                <a:srgbClr val="000000">
                  <a:alpha val="96000"/>
                </a:srgbClr>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AAD0DBB9-1A4B-4391-81D4-CB19F9AB91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8128857" y="0"/>
            <a:ext cx="4063143" cy="1576412"/>
          </a:xfrm>
          <a:prstGeom prst="rect">
            <a:avLst/>
          </a:prstGeom>
          <a:gradFill>
            <a:gsLst>
              <a:gs pos="19000">
                <a:schemeClr val="accent1">
                  <a:lumMod val="50000"/>
                  <a:alpha val="68000"/>
                </a:schemeClr>
              </a:gs>
              <a:gs pos="100000">
                <a:schemeClr val="accent1">
                  <a:alpha val="79000"/>
                </a:schemeClr>
              </a:gs>
            </a:gsLst>
            <a:lin ang="19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063BBA22-50EA-4C4D-BE05-F1CE4E63AA5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5307777" y="-5307778"/>
            <a:ext cx="1576446" cy="12192002"/>
          </a:xfrm>
          <a:prstGeom prst="rect">
            <a:avLst/>
          </a:prstGeom>
          <a:gradFill>
            <a:gsLst>
              <a:gs pos="23000">
                <a:schemeClr val="accent1">
                  <a:alpha val="0"/>
                </a:schemeClr>
              </a:gs>
              <a:gs pos="99000">
                <a:srgbClr val="000000">
                  <a:alpha val="74000"/>
                </a:srgbClr>
              </a:gs>
            </a:gsLst>
            <a:lin ang="20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1C33B36A-5B9C-AED4-09C8-D09F410549AC}"/>
              </a:ext>
            </a:extLst>
          </p:cNvPr>
          <p:cNvSpPr>
            <a:spLocks noGrp="1"/>
          </p:cNvSpPr>
          <p:nvPr>
            <p:ph type="title"/>
          </p:nvPr>
        </p:nvSpPr>
        <p:spPr>
          <a:xfrm>
            <a:off x="1371597" y="348865"/>
            <a:ext cx="10044023" cy="877729"/>
          </a:xfrm>
        </p:spPr>
        <p:txBody>
          <a:bodyPr vert="horz" lIns="91440" tIns="45720" rIns="91440" bIns="45720" rtlCol="0" anchor="ctr">
            <a:normAutofit/>
          </a:bodyPr>
          <a:lstStyle/>
          <a:p>
            <a:r>
              <a:rPr lang="en-US" sz="4000" kern="1200" dirty="0">
                <a:solidFill>
                  <a:srgbClr val="FFFFFF"/>
                </a:solidFill>
                <a:latin typeface="+mj-lt"/>
                <a:ea typeface="+mj-ea"/>
                <a:cs typeface="+mj-cs"/>
              </a:rPr>
              <a:t>Data Completeness - Devices</a:t>
            </a:r>
          </a:p>
        </p:txBody>
      </p:sp>
      <p:graphicFrame>
        <p:nvGraphicFramePr>
          <p:cNvPr id="8" name="Content Placeholder 4">
            <a:extLst>
              <a:ext uri="{FF2B5EF4-FFF2-40B4-BE49-F238E27FC236}">
                <a16:creationId xmlns:a16="http://schemas.microsoft.com/office/drawing/2014/main" id="{B0C72442-BBCD-5AA9-3EF0-162D6875B9E7}"/>
              </a:ext>
            </a:extLst>
          </p:cNvPr>
          <p:cNvGraphicFramePr>
            <a:graphicFrameLocks noGrp="1"/>
          </p:cNvGraphicFramePr>
          <p:nvPr>
            <p:ph sz="half" idx="2"/>
            <p:extLst>
              <p:ext uri="{D42A27DB-BD31-4B8C-83A1-F6EECF244321}">
                <p14:modId xmlns:p14="http://schemas.microsoft.com/office/powerpoint/2010/main" val="2813411539"/>
              </p:ext>
            </p:extLst>
          </p:nvPr>
        </p:nvGraphicFramePr>
        <p:xfrm>
          <a:off x="1019899" y="1855221"/>
          <a:ext cx="4980733" cy="4807703"/>
        </p:xfrm>
        <a:graphic>
          <a:graphicData uri="http://schemas.openxmlformats.org/drawingml/2006/table">
            <a:tbl>
              <a:tblPr/>
              <a:tblGrid>
                <a:gridCol w="1948421">
                  <a:extLst>
                    <a:ext uri="{9D8B030D-6E8A-4147-A177-3AD203B41FA5}">
                      <a16:colId xmlns:a16="http://schemas.microsoft.com/office/drawing/2014/main" val="4123656363"/>
                    </a:ext>
                  </a:extLst>
                </a:gridCol>
                <a:gridCol w="1082488">
                  <a:extLst>
                    <a:ext uri="{9D8B030D-6E8A-4147-A177-3AD203B41FA5}">
                      <a16:colId xmlns:a16="http://schemas.microsoft.com/office/drawing/2014/main" val="540543383"/>
                    </a:ext>
                  </a:extLst>
                </a:gridCol>
                <a:gridCol w="376518">
                  <a:extLst>
                    <a:ext uri="{9D8B030D-6E8A-4147-A177-3AD203B41FA5}">
                      <a16:colId xmlns:a16="http://schemas.microsoft.com/office/drawing/2014/main" val="3627048747"/>
                    </a:ext>
                  </a:extLst>
                </a:gridCol>
                <a:gridCol w="353103">
                  <a:extLst>
                    <a:ext uri="{9D8B030D-6E8A-4147-A177-3AD203B41FA5}">
                      <a16:colId xmlns:a16="http://schemas.microsoft.com/office/drawing/2014/main" val="395806059"/>
                    </a:ext>
                  </a:extLst>
                </a:gridCol>
                <a:gridCol w="1220203">
                  <a:extLst>
                    <a:ext uri="{9D8B030D-6E8A-4147-A177-3AD203B41FA5}">
                      <a16:colId xmlns:a16="http://schemas.microsoft.com/office/drawing/2014/main" val="563225488"/>
                    </a:ext>
                  </a:extLst>
                </a:gridCol>
              </a:tblGrid>
              <a:tr h="154029">
                <a:tc>
                  <a:txBody>
                    <a:bodyPr/>
                    <a:lstStyle/>
                    <a:p>
                      <a:pPr algn="l" fontAlgn="b">
                        <a:spcBef>
                          <a:spcPts val="0"/>
                        </a:spcBef>
                        <a:spcAft>
                          <a:spcPts val="0"/>
                        </a:spcAft>
                      </a:pPr>
                      <a:r>
                        <a:rPr lang="en-GB" sz="700" b="1" i="0" u="none" strike="noStrike" dirty="0">
                          <a:solidFill>
                            <a:srgbClr val="000000"/>
                          </a:solidFill>
                          <a:effectLst/>
                          <a:latin typeface="Calibri" panose="020F0502020204030204" pitchFamily="34" charset="0"/>
                        </a:rPr>
                        <a:t>Data Completeness</a:t>
                      </a:r>
                      <a:endParaRPr lang="en-GB" sz="1000" b="0" i="0" u="none" strike="noStrike" dirty="0">
                        <a:effectLst/>
                        <a:latin typeface="Arial" panose="020B0604020202020204" pitchFamily="34" charset="0"/>
                      </a:endParaRPr>
                    </a:p>
                  </a:txBody>
                  <a:tcPr marL="5403" marR="5403" marT="5403" marB="0" anchor="b">
                    <a:lnL>
                      <a:noFill/>
                    </a:lnL>
                    <a:lnR>
                      <a:noFill/>
                    </a:lnR>
                    <a:lnT>
                      <a:noFill/>
                    </a:lnT>
                    <a:lnB>
                      <a:noFill/>
                    </a:lnB>
                  </a:tcPr>
                </a:tc>
                <a:tc>
                  <a:txBody>
                    <a:bodyPr/>
                    <a:lstStyle/>
                    <a:p>
                      <a:pPr algn="l" fontAlgn="b">
                        <a:spcBef>
                          <a:spcPts val="0"/>
                        </a:spcBef>
                        <a:spcAft>
                          <a:spcPts val="0"/>
                        </a:spcAft>
                      </a:pPr>
                      <a:endParaRPr lang="en-GB" sz="1000" b="0" i="0" u="none" strike="noStrike" dirty="0">
                        <a:effectLst/>
                        <a:latin typeface="Arial" panose="020B0604020202020204" pitchFamily="34" charset="0"/>
                      </a:endParaRPr>
                    </a:p>
                  </a:txBody>
                  <a:tcPr marL="5403" marR="5403" marT="5403" marB="0" anchor="b">
                    <a:lnL>
                      <a:noFill/>
                    </a:lnL>
                    <a:lnR>
                      <a:noFill/>
                    </a:lnR>
                    <a:lnT>
                      <a:noFill/>
                    </a:lnT>
                    <a:lnB>
                      <a:noFill/>
                    </a:lnB>
                  </a:tcPr>
                </a:tc>
                <a:tc>
                  <a:txBody>
                    <a:bodyPr/>
                    <a:lstStyle/>
                    <a:p>
                      <a:pPr algn="l" fontAlgn="b">
                        <a:spcBef>
                          <a:spcPts val="0"/>
                        </a:spcBef>
                        <a:spcAft>
                          <a:spcPts val="0"/>
                        </a:spcAft>
                      </a:pPr>
                      <a:endParaRPr lang="en-GB" sz="1000" b="0" i="0" u="none" strike="noStrike">
                        <a:effectLst/>
                        <a:latin typeface="Arial" panose="020B0604020202020204" pitchFamily="34" charset="0"/>
                      </a:endParaRPr>
                    </a:p>
                  </a:txBody>
                  <a:tcPr marL="5403" marR="5403" marT="5403" marB="0" anchor="b">
                    <a:lnL>
                      <a:noFill/>
                    </a:lnL>
                    <a:lnR>
                      <a:noFill/>
                    </a:lnR>
                    <a:lnT>
                      <a:noFill/>
                    </a:lnT>
                    <a:lnB>
                      <a:noFill/>
                    </a:lnB>
                  </a:tcPr>
                </a:tc>
                <a:tc>
                  <a:txBody>
                    <a:bodyPr/>
                    <a:lstStyle/>
                    <a:p>
                      <a:pPr algn="l" fontAlgn="b">
                        <a:spcBef>
                          <a:spcPts val="0"/>
                        </a:spcBef>
                        <a:spcAft>
                          <a:spcPts val="0"/>
                        </a:spcAft>
                      </a:pPr>
                      <a:endParaRPr lang="en-GB" sz="1000" b="0" i="0" u="none" strike="noStrike" dirty="0">
                        <a:effectLst/>
                        <a:latin typeface="Arial" panose="020B0604020202020204" pitchFamily="34" charset="0"/>
                      </a:endParaRPr>
                    </a:p>
                  </a:txBody>
                  <a:tcPr marL="5403" marR="5403" marT="5403" marB="0" anchor="b">
                    <a:lnL>
                      <a:noFill/>
                    </a:lnL>
                    <a:lnR>
                      <a:noFill/>
                    </a:lnR>
                    <a:lnT>
                      <a:noFill/>
                    </a:lnT>
                    <a:lnB>
                      <a:noFill/>
                    </a:lnB>
                  </a:tcPr>
                </a:tc>
                <a:tc>
                  <a:txBody>
                    <a:bodyPr/>
                    <a:lstStyle/>
                    <a:p>
                      <a:pPr algn="l" fontAlgn="b">
                        <a:spcBef>
                          <a:spcPts val="0"/>
                        </a:spcBef>
                        <a:spcAft>
                          <a:spcPts val="0"/>
                        </a:spcAft>
                      </a:pPr>
                      <a:endParaRPr lang="en-GB" sz="1000" b="0" i="0" u="none" strike="noStrike">
                        <a:effectLst/>
                        <a:latin typeface="Arial" panose="020B0604020202020204" pitchFamily="34" charset="0"/>
                      </a:endParaRPr>
                    </a:p>
                  </a:txBody>
                  <a:tcPr marL="5403" marR="5403" marT="5403" marB="0" anchor="b">
                    <a:lnL>
                      <a:noFill/>
                    </a:lnL>
                    <a:lnR>
                      <a:noFill/>
                    </a:lnR>
                    <a:lnT>
                      <a:noFill/>
                    </a:lnT>
                    <a:lnB>
                      <a:noFill/>
                    </a:lnB>
                  </a:tcPr>
                </a:tc>
                <a:extLst>
                  <a:ext uri="{0D108BD9-81ED-4DB2-BD59-A6C34878D82A}">
                    <a16:rowId xmlns:a16="http://schemas.microsoft.com/office/drawing/2014/main" val="2460805266"/>
                  </a:ext>
                </a:extLst>
              </a:tr>
              <a:tr h="154029">
                <a:tc>
                  <a:txBody>
                    <a:bodyPr/>
                    <a:lstStyle/>
                    <a:p>
                      <a:pPr algn="l" fontAlgn="b">
                        <a:spcBef>
                          <a:spcPts val="0"/>
                        </a:spcBef>
                        <a:spcAft>
                          <a:spcPts val="0"/>
                        </a:spcAft>
                      </a:pPr>
                      <a:endParaRPr lang="en-GB" sz="1000" b="0" i="0" u="none" strike="noStrike">
                        <a:effectLst/>
                        <a:latin typeface="Arial" panose="020B0604020202020204" pitchFamily="34" charset="0"/>
                      </a:endParaRPr>
                    </a:p>
                  </a:txBody>
                  <a:tcPr marL="5403" marR="5403" marT="5403" marB="0" anchor="b">
                    <a:lnL>
                      <a:noFill/>
                    </a:lnL>
                    <a:lnR>
                      <a:noFill/>
                    </a:lnR>
                    <a:lnT>
                      <a:noFill/>
                    </a:lnT>
                    <a:lnB>
                      <a:noFill/>
                    </a:lnB>
                  </a:tcPr>
                </a:tc>
                <a:tc>
                  <a:txBody>
                    <a:bodyPr/>
                    <a:lstStyle/>
                    <a:p>
                      <a:pPr algn="l" fontAlgn="b">
                        <a:spcBef>
                          <a:spcPts val="0"/>
                        </a:spcBef>
                        <a:spcAft>
                          <a:spcPts val="0"/>
                        </a:spcAft>
                      </a:pPr>
                      <a:endParaRPr lang="en-GB" sz="1000" b="0" i="0" u="none" strike="noStrike" dirty="0">
                        <a:effectLst/>
                        <a:latin typeface="Arial" panose="020B0604020202020204" pitchFamily="34" charset="0"/>
                      </a:endParaRPr>
                    </a:p>
                  </a:txBody>
                  <a:tcPr marL="5403" marR="5403" marT="5403" marB="0" anchor="b">
                    <a:lnL>
                      <a:noFill/>
                    </a:lnL>
                    <a:lnR>
                      <a:noFill/>
                    </a:lnR>
                    <a:lnT>
                      <a:noFill/>
                    </a:lnT>
                    <a:lnB>
                      <a:noFill/>
                    </a:lnB>
                  </a:tcPr>
                </a:tc>
                <a:tc>
                  <a:txBody>
                    <a:bodyPr/>
                    <a:lstStyle/>
                    <a:p>
                      <a:pPr algn="ctr" fontAlgn="b">
                        <a:spcBef>
                          <a:spcPts val="0"/>
                        </a:spcBef>
                        <a:spcAft>
                          <a:spcPts val="0"/>
                        </a:spcAft>
                      </a:pPr>
                      <a:r>
                        <a:rPr lang="en-GB" sz="700" b="1" i="0" u="none" strike="noStrike" dirty="0">
                          <a:solidFill>
                            <a:srgbClr val="000000"/>
                          </a:solidFill>
                          <a:effectLst/>
                          <a:latin typeface="Calibri" panose="020F0502020204030204" pitchFamily="34" charset="0"/>
                        </a:rPr>
                        <a:t>England</a:t>
                      </a:r>
                      <a:endParaRPr lang="en-GB" sz="1000" b="0" i="0" u="none" strike="noStrike" dirty="0">
                        <a:effectLst/>
                        <a:latin typeface="Arial" panose="020B0604020202020204" pitchFamily="34" charset="0"/>
                      </a:endParaRPr>
                    </a:p>
                  </a:txBody>
                  <a:tcPr marL="5403" marR="5403" marT="5403" marB="0" anchor="b">
                    <a:lnL>
                      <a:noFill/>
                    </a:lnL>
                    <a:lnR>
                      <a:noFill/>
                    </a:lnR>
                    <a:lnT>
                      <a:noFill/>
                    </a:lnT>
                    <a:lnB>
                      <a:noFill/>
                    </a:lnB>
                  </a:tcPr>
                </a:tc>
                <a:tc>
                  <a:txBody>
                    <a:bodyPr/>
                    <a:lstStyle/>
                    <a:p>
                      <a:pPr algn="ctr" fontAlgn="b">
                        <a:spcBef>
                          <a:spcPts val="0"/>
                        </a:spcBef>
                        <a:spcAft>
                          <a:spcPts val="0"/>
                        </a:spcAft>
                      </a:pPr>
                      <a:r>
                        <a:rPr lang="en-GB" sz="700" b="1" i="0" u="none" strike="noStrike">
                          <a:solidFill>
                            <a:srgbClr val="000000"/>
                          </a:solidFill>
                          <a:effectLst/>
                          <a:latin typeface="Calibri" panose="020F0502020204030204" pitchFamily="34" charset="0"/>
                        </a:rPr>
                        <a:t>Wales</a:t>
                      </a:r>
                      <a:endParaRPr lang="en-GB" sz="1000" b="0" i="0" u="none" strike="noStrike">
                        <a:effectLst/>
                        <a:latin typeface="Arial" panose="020B0604020202020204" pitchFamily="34" charset="0"/>
                      </a:endParaRPr>
                    </a:p>
                  </a:txBody>
                  <a:tcPr marL="5403" marR="5403" marT="5403" marB="0" anchor="b">
                    <a:lnL>
                      <a:noFill/>
                    </a:lnL>
                    <a:lnR>
                      <a:noFill/>
                    </a:lnR>
                    <a:lnT>
                      <a:noFill/>
                    </a:lnT>
                    <a:lnB>
                      <a:noFill/>
                    </a:lnB>
                  </a:tcPr>
                </a:tc>
                <a:tc>
                  <a:txBody>
                    <a:bodyPr/>
                    <a:lstStyle/>
                    <a:p>
                      <a:pPr algn="l" fontAlgn="b">
                        <a:spcBef>
                          <a:spcPts val="0"/>
                        </a:spcBef>
                        <a:spcAft>
                          <a:spcPts val="0"/>
                        </a:spcAft>
                      </a:pPr>
                      <a:endParaRPr lang="en-GB" sz="1000" b="0" i="0" u="none" strike="noStrike">
                        <a:effectLst/>
                        <a:latin typeface="Arial" panose="020B0604020202020204" pitchFamily="34" charset="0"/>
                      </a:endParaRPr>
                    </a:p>
                  </a:txBody>
                  <a:tcPr marL="5403" marR="5403" marT="5403" marB="0" anchor="b">
                    <a:lnL>
                      <a:noFill/>
                    </a:lnL>
                    <a:lnR>
                      <a:noFill/>
                    </a:lnR>
                    <a:lnT>
                      <a:noFill/>
                    </a:lnT>
                    <a:lnB>
                      <a:noFill/>
                    </a:lnB>
                  </a:tcPr>
                </a:tc>
                <a:extLst>
                  <a:ext uri="{0D108BD9-81ED-4DB2-BD59-A6C34878D82A}">
                    <a16:rowId xmlns:a16="http://schemas.microsoft.com/office/drawing/2014/main" val="2698902389"/>
                  </a:ext>
                </a:extLst>
              </a:tr>
              <a:tr h="154029">
                <a:tc>
                  <a:txBody>
                    <a:bodyPr/>
                    <a:lstStyle/>
                    <a:p>
                      <a:pPr algn="l" fontAlgn="b">
                        <a:spcBef>
                          <a:spcPts val="0"/>
                        </a:spcBef>
                        <a:spcAft>
                          <a:spcPts val="0"/>
                        </a:spcAft>
                      </a:pPr>
                      <a:r>
                        <a:rPr lang="en-GB" sz="700" b="1" i="0" u="none" strike="noStrike">
                          <a:solidFill>
                            <a:srgbClr val="000000"/>
                          </a:solidFill>
                          <a:effectLst/>
                          <a:latin typeface="Calibri" panose="020F0502020204030204" pitchFamily="34" charset="0"/>
                        </a:rPr>
                        <a:t>Demographics</a:t>
                      </a:r>
                      <a:endParaRPr lang="en-GB" sz="1000" b="0" i="0" u="none" strike="noStrike">
                        <a:effectLst/>
                        <a:latin typeface="Arial" panose="020B0604020202020204" pitchFamily="34" charset="0"/>
                      </a:endParaRPr>
                    </a:p>
                  </a:txBody>
                  <a:tcPr marL="5403" marR="5403" marT="5403" marB="0" anchor="b">
                    <a:lnL>
                      <a:noFill/>
                    </a:lnL>
                    <a:lnR>
                      <a:noFill/>
                    </a:lnR>
                    <a:lnT>
                      <a:noFill/>
                    </a:lnT>
                    <a:lnB>
                      <a:noFill/>
                    </a:lnB>
                  </a:tcPr>
                </a:tc>
                <a:tc>
                  <a:txBody>
                    <a:bodyPr/>
                    <a:lstStyle/>
                    <a:p>
                      <a:pPr algn="l" fontAlgn="b">
                        <a:spcBef>
                          <a:spcPts val="0"/>
                        </a:spcBef>
                        <a:spcAft>
                          <a:spcPts val="0"/>
                        </a:spcAft>
                      </a:pPr>
                      <a:endParaRPr lang="en-GB" sz="1000" b="0" i="0" u="none" strike="noStrike" dirty="0">
                        <a:effectLst/>
                        <a:latin typeface="Arial" panose="020B0604020202020204" pitchFamily="34" charset="0"/>
                      </a:endParaRPr>
                    </a:p>
                  </a:txBody>
                  <a:tcPr marL="5403" marR="5403" marT="5403" marB="0" anchor="b">
                    <a:lnL>
                      <a:noFill/>
                    </a:lnL>
                    <a:lnR>
                      <a:noFill/>
                    </a:lnR>
                    <a:lnT>
                      <a:noFill/>
                    </a:lnT>
                    <a:lnB>
                      <a:noFill/>
                    </a:lnB>
                  </a:tcPr>
                </a:tc>
                <a:tc>
                  <a:txBody>
                    <a:bodyPr/>
                    <a:lstStyle/>
                    <a:p>
                      <a:pPr algn="ctr" fontAlgn="b">
                        <a:spcBef>
                          <a:spcPts val="0"/>
                        </a:spcBef>
                        <a:spcAft>
                          <a:spcPts val="0"/>
                        </a:spcAft>
                      </a:pPr>
                      <a:endParaRPr lang="en-GB" sz="1000" b="0" i="0" u="none" strike="noStrike" dirty="0">
                        <a:effectLst/>
                        <a:latin typeface="Arial" panose="020B0604020202020204" pitchFamily="34" charset="0"/>
                      </a:endParaRPr>
                    </a:p>
                  </a:txBody>
                  <a:tcPr marL="5403" marR="5403" marT="5403" marB="0" anchor="b">
                    <a:lnL>
                      <a:noFill/>
                    </a:lnL>
                    <a:lnR>
                      <a:noFill/>
                    </a:lnR>
                    <a:lnT>
                      <a:noFill/>
                    </a:lnT>
                    <a:lnB>
                      <a:noFill/>
                    </a:lnB>
                  </a:tcPr>
                </a:tc>
                <a:tc>
                  <a:txBody>
                    <a:bodyPr/>
                    <a:lstStyle/>
                    <a:p>
                      <a:pPr algn="ctr" fontAlgn="b">
                        <a:spcBef>
                          <a:spcPts val="0"/>
                        </a:spcBef>
                        <a:spcAft>
                          <a:spcPts val="0"/>
                        </a:spcAft>
                      </a:pPr>
                      <a:endParaRPr lang="en-GB" sz="1000" b="0" i="0" u="none" strike="noStrike">
                        <a:effectLst/>
                        <a:latin typeface="Arial" panose="020B0604020202020204" pitchFamily="34" charset="0"/>
                      </a:endParaRPr>
                    </a:p>
                  </a:txBody>
                  <a:tcPr marL="5403" marR="5403" marT="5403" marB="0" anchor="b">
                    <a:lnL>
                      <a:noFill/>
                    </a:lnL>
                    <a:lnR>
                      <a:noFill/>
                    </a:lnR>
                    <a:lnT>
                      <a:noFill/>
                    </a:lnT>
                    <a:lnB>
                      <a:noFill/>
                    </a:lnB>
                  </a:tcPr>
                </a:tc>
                <a:tc>
                  <a:txBody>
                    <a:bodyPr/>
                    <a:lstStyle/>
                    <a:p>
                      <a:pPr algn="l" fontAlgn="b">
                        <a:spcBef>
                          <a:spcPts val="0"/>
                        </a:spcBef>
                        <a:spcAft>
                          <a:spcPts val="0"/>
                        </a:spcAft>
                      </a:pPr>
                      <a:endParaRPr lang="en-GB" sz="1000" b="0" i="0" u="none" strike="noStrike">
                        <a:effectLst/>
                        <a:latin typeface="Arial" panose="020B0604020202020204" pitchFamily="34" charset="0"/>
                      </a:endParaRPr>
                    </a:p>
                  </a:txBody>
                  <a:tcPr marL="5403" marR="5403" marT="5403" marB="0" anchor="b">
                    <a:lnL>
                      <a:noFill/>
                    </a:lnL>
                    <a:lnR>
                      <a:noFill/>
                    </a:lnR>
                    <a:lnT>
                      <a:noFill/>
                    </a:lnT>
                    <a:lnB>
                      <a:noFill/>
                    </a:lnB>
                  </a:tcPr>
                </a:tc>
                <a:extLst>
                  <a:ext uri="{0D108BD9-81ED-4DB2-BD59-A6C34878D82A}">
                    <a16:rowId xmlns:a16="http://schemas.microsoft.com/office/drawing/2014/main" val="1078788492"/>
                  </a:ext>
                </a:extLst>
              </a:tr>
              <a:tr h="154029">
                <a:tc>
                  <a:txBody>
                    <a:bodyPr/>
                    <a:lstStyle/>
                    <a:p>
                      <a:pPr algn="r" fontAlgn="b">
                        <a:spcBef>
                          <a:spcPts val="0"/>
                        </a:spcBef>
                        <a:spcAft>
                          <a:spcPts val="0"/>
                        </a:spcAft>
                      </a:pPr>
                      <a:r>
                        <a:rPr lang="en-GB" sz="700" b="0" i="0" u="none" strike="noStrike" dirty="0">
                          <a:solidFill>
                            <a:srgbClr val="000000"/>
                          </a:solidFill>
                          <a:effectLst/>
                          <a:latin typeface="Calibri" panose="020F0502020204030204" pitchFamily="34" charset="0"/>
                        </a:rPr>
                        <a:t>1.03 </a:t>
                      </a:r>
                      <a:endParaRPr lang="en-GB" sz="1000" b="0" i="0" u="none" strike="noStrike" dirty="0">
                        <a:effectLst/>
                        <a:latin typeface="Arial" panose="020B0604020202020204" pitchFamily="34" charset="0"/>
                      </a:endParaRPr>
                    </a:p>
                  </a:txBody>
                  <a:tcPr marL="5403" marR="5403" marT="5403" marB="0" anchor="b">
                    <a:lnL>
                      <a:noFill/>
                    </a:lnL>
                    <a:lnR>
                      <a:noFill/>
                    </a:lnR>
                    <a:lnT>
                      <a:noFill/>
                    </a:lnT>
                    <a:lnB>
                      <a:noFill/>
                    </a:lnB>
                  </a:tcPr>
                </a:tc>
                <a:tc>
                  <a:txBody>
                    <a:bodyPr/>
                    <a:lstStyle/>
                    <a:p>
                      <a:pPr algn="l" fontAlgn="b">
                        <a:spcBef>
                          <a:spcPts val="0"/>
                        </a:spcBef>
                        <a:spcAft>
                          <a:spcPts val="0"/>
                        </a:spcAft>
                      </a:pPr>
                      <a:r>
                        <a:rPr lang="en-GB" sz="700" b="0" i="0" u="none" strike="noStrike" dirty="0">
                          <a:solidFill>
                            <a:srgbClr val="000000"/>
                          </a:solidFill>
                          <a:effectLst/>
                          <a:latin typeface="Calibri" panose="020F0502020204030204" pitchFamily="34" charset="0"/>
                        </a:rPr>
                        <a:t> NHS Number</a:t>
                      </a:r>
                      <a:endParaRPr lang="en-GB" sz="1000" b="0" i="0" u="none" strike="noStrike" dirty="0">
                        <a:effectLst/>
                        <a:latin typeface="Arial" panose="020B0604020202020204" pitchFamily="34" charset="0"/>
                      </a:endParaRPr>
                    </a:p>
                  </a:txBody>
                  <a:tcPr marL="5403" marR="5403" marT="5403" marB="0" anchor="b">
                    <a:lnL>
                      <a:noFill/>
                    </a:lnL>
                    <a:lnR>
                      <a:noFill/>
                    </a:lnR>
                    <a:lnT>
                      <a:noFill/>
                    </a:lnT>
                    <a:lnB>
                      <a:noFill/>
                    </a:lnB>
                  </a:tcPr>
                </a:tc>
                <a:tc>
                  <a:txBody>
                    <a:bodyPr/>
                    <a:lstStyle/>
                    <a:p>
                      <a:pPr algn="ctr" fontAlgn="b">
                        <a:spcBef>
                          <a:spcPts val="0"/>
                        </a:spcBef>
                        <a:spcAft>
                          <a:spcPts val="0"/>
                        </a:spcAft>
                      </a:pPr>
                      <a:r>
                        <a:rPr lang="en-GB" sz="700" b="0" i="0" u="none" strike="noStrike" dirty="0">
                          <a:solidFill>
                            <a:srgbClr val="006100"/>
                          </a:solidFill>
                          <a:effectLst/>
                          <a:latin typeface="Calibri" panose="020F0502020204030204" pitchFamily="34" charset="0"/>
                        </a:rPr>
                        <a:t>98.7</a:t>
                      </a:r>
                      <a:endParaRPr lang="en-GB" sz="1000" b="0" i="0" u="none" strike="noStrike" dirty="0">
                        <a:effectLst/>
                        <a:latin typeface="Arial" panose="020B0604020202020204" pitchFamily="34" charset="0"/>
                      </a:endParaRPr>
                    </a:p>
                  </a:txBody>
                  <a:tcPr marL="5403" marR="5403" marT="5403" marB="0" anchor="b">
                    <a:lnL>
                      <a:noFill/>
                    </a:lnL>
                    <a:lnR>
                      <a:noFill/>
                    </a:lnR>
                    <a:lnT>
                      <a:noFill/>
                    </a:lnT>
                    <a:lnB>
                      <a:noFill/>
                    </a:lnB>
                    <a:solidFill>
                      <a:srgbClr val="C6EFCE"/>
                    </a:solidFill>
                  </a:tcPr>
                </a:tc>
                <a:tc>
                  <a:txBody>
                    <a:bodyPr/>
                    <a:lstStyle/>
                    <a:p>
                      <a:pPr algn="ctr" fontAlgn="b">
                        <a:spcBef>
                          <a:spcPts val="0"/>
                        </a:spcBef>
                        <a:spcAft>
                          <a:spcPts val="0"/>
                        </a:spcAft>
                      </a:pPr>
                      <a:r>
                        <a:rPr lang="en-GB" sz="700" b="0" i="0" u="none" strike="noStrike">
                          <a:solidFill>
                            <a:srgbClr val="006100"/>
                          </a:solidFill>
                          <a:effectLst/>
                          <a:latin typeface="Calibri" panose="020F0502020204030204" pitchFamily="34" charset="0"/>
                        </a:rPr>
                        <a:t>97.6</a:t>
                      </a:r>
                      <a:endParaRPr lang="en-GB" sz="1000" b="0" i="0" u="none" strike="noStrike">
                        <a:effectLst/>
                        <a:latin typeface="Arial" panose="020B0604020202020204" pitchFamily="34" charset="0"/>
                      </a:endParaRPr>
                    </a:p>
                  </a:txBody>
                  <a:tcPr marL="5403" marR="5403" marT="5403" marB="0" anchor="b">
                    <a:lnL>
                      <a:noFill/>
                    </a:lnL>
                    <a:lnR>
                      <a:noFill/>
                    </a:lnR>
                    <a:lnT>
                      <a:noFill/>
                    </a:lnT>
                    <a:lnB>
                      <a:noFill/>
                    </a:lnB>
                    <a:solidFill>
                      <a:srgbClr val="C6EFCE"/>
                    </a:solidFill>
                  </a:tcPr>
                </a:tc>
                <a:tc>
                  <a:txBody>
                    <a:bodyPr/>
                    <a:lstStyle/>
                    <a:p>
                      <a:pPr algn="l" fontAlgn="b">
                        <a:spcBef>
                          <a:spcPts val="0"/>
                        </a:spcBef>
                        <a:spcAft>
                          <a:spcPts val="0"/>
                        </a:spcAft>
                      </a:pPr>
                      <a:endParaRPr lang="en-GB" sz="1000" b="0" i="0" u="none" strike="noStrike">
                        <a:effectLst/>
                        <a:latin typeface="Arial" panose="020B0604020202020204" pitchFamily="34" charset="0"/>
                      </a:endParaRPr>
                    </a:p>
                  </a:txBody>
                  <a:tcPr marL="5403" marR="5403" marT="5403" marB="0" anchor="b">
                    <a:lnL>
                      <a:noFill/>
                    </a:lnL>
                    <a:lnR>
                      <a:noFill/>
                    </a:lnR>
                    <a:lnT>
                      <a:noFill/>
                    </a:lnT>
                    <a:lnB>
                      <a:noFill/>
                    </a:lnB>
                  </a:tcPr>
                </a:tc>
                <a:extLst>
                  <a:ext uri="{0D108BD9-81ED-4DB2-BD59-A6C34878D82A}">
                    <a16:rowId xmlns:a16="http://schemas.microsoft.com/office/drawing/2014/main" val="2014315933"/>
                  </a:ext>
                </a:extLst>
              </a:tr>
              <a:tr h="154029">
                <a:tc>
                  <a:txBody>
                    <a:bodyPr/>
                    <a:lstStyle/>
                    <a:p>
                      <a:pPr algn="r" fontAlgn="b">
                        <a:spcBef>
                          <a:spcPts val="0"/>
                        </a:spcBef>
                        <a:spcAft>
                          <a:spcPts val="0"/>
                        </a:spcAft>
                      </a:pPr>
                      <a:r>
                        <a:rPr lang="en-GB" sz="700" b="0" i="0" u="none" strike="noStrike" dirty="0">
                          <a:solidFill>
                            <a:srgbClr val="000000"/>
                          </a:solidFill>
                          <a:effectLst/>
                          <a:latin typeface="Calibri" panose="020F0502020204030204" pitchFamily="34" charset="0"/>
                        </a:rPr>
                        <a:t>1.04 </a:t>
                      </a:r>
                      <a:endParaRPr lang="en-GB" sz="1000" b="0" i="0" u="none" strike="noStrike" dirty="0">
                        <a:effectLst/>
                        <a:latin typeface="Arial" panose="020B0604020202020204" pitchFamily="34" charset="0"/>
                      </a:endParaRPr>
                    </a:p>
                  </a:txBody>
                  <a:tcPr marL="5403" marR="5403" marT="5403" marB="0" anchor="b">
                    <a:lnL>
                      <a:noFill/>
                    </a:lnL>
                    <a:lnR>
                      <a:noFill/>
                    </a:lnR>
                    <a:lnT>
                      <a:noFill/>
                    </a:lnT>
                    <a:lnB>
                      <a:noFill/>
                    </a:lnB>
                  </a:tcPr>
                </a:tc>
                <a:tc>
                  <a:txBody>
                    <a:bodyPr/>
                    <a:lstStyle/>
                    <a:p>
                      <a:pPr algn="l" fontAlgn="b">
                        <a:spcBef>
                          <a:spcPts val="0"/>
                        </a:spcBef>
                        <a:spcAft>
                          <a:spcPts val="0"/>
                        </a:spcAft>
                      </a:pPr>
                      <a:r>
                        <a:rPr lang="en-GB" sz="700" b="0" i="0" u="none" strike="noStrike" dirty="0">
                          <a:solidFill>
                            <a:srgbClr val="000000"/>
                          </a:solidFill>
                          <a:effectLst/>
                          <a:latin typeface="Calibri" panose="020F0502020204030204" pitchFamily="34" charset="0"/>
                        </a:rPr>
                        <a:t> Surname</a:t>
                      </a:r>
                      <a:endParaRPr lang="en-GB" sz="1000" b="0" i="0" u="none" strike="noStrike" dirty="0">
                        <a:effectLst/>
                        <a:latin typeface="Arial" panose="020B0604020202020204" pitchFamily="34" charset="0"/>
                      </a:endParaRPr>
                    </a:p>
                  </a:txBody>
                  <a:tcPr marL="5403" marR="5403" marT="5403" marB="0" anchor="b">
                    <a:lnL>
                      <a:noFill/>
                    </a:lnL>
                    <a:lnR>
                      <a:noFill/>
                    </a:lnR>
                    <a:lnT>
                      <a:noFill/>
                    </a:lnT>
                    <a:lnB>
                      <a:noFill/>
                    </a:lnB>
                  </a:tcPr>
                </a:tc>
                <a:tc>
                  <a:txBody>
                    <a:bodyPr/>
                    <a:lstStyle/>
                    <a:p>
                      <a:pPr algn="ctr" fontAlgn="b">
                        <a:spcBef>
                          <a:spcPts val="0"/>
                        </a:spcBef>
                        <a:spcAft>
                          <a:spcPts val="0"/>
                        </a:spcAft>
                      </a:pPr>
                      <a:r>
                        <a:rPr lang="en-GB" sz="700" b="0" i="0" u="none" strike="noStrike">
                          <a:solidFill>
                            <a:srgbClr val="006100"/>
                          </a:solidFill>
                          <a:effectLst/>
                          <a:latin typeface="Calibri" panose="020F0502020204030204" pitchFamily="34" charset="0"/>
                        </a:rPr>
                        <a:t>100.0</a:t>
                      </a:r>
                      <a:endParaRPr lang="en-GB" sz="1000" b="0" i="0" u="none" strike="noStrike">
                        <a:effectLst/>
                        <a:latin typeface="Arial" panose="020B0604020202020204" pitchFamily="34" charset="0"/>
                      </a:endParaRPr>
                    </a:p>
                  </a:txBody>
                  <a:tcPr marL="5403" marR="5403" marT="5403" marB="0" anchor="b">
                    <a:lnL>
                      <a:noFill/>
                    </a:lnL>
                    <a:lnR>
                      <a:noFill/>
                    </a:lnR>
                    <a:lnT>
                      <a:noFill/>
                    </a:lnT>
                    <a:lnB>
                      <a:noFill/>
                    </a:lnB>
                    <a:solidFill>
                      <a:srgbClr val="C6EFCE"/>
                    </a:solidFill>
                  </a:tcPr>
                </a:tc>
                <a:tc>
                  <a:txBody>
                    <a:bodyPr/>
                    <a:lstStyle/>
                    <a:p>
                      <a:pPr algn="ctr" fontAlgn="b">
                        <a:spcBef>
                          <a:spcPts val="0"/>
                        </a:spcBef>
                        <a:spcAft>
                          <a:spcPts val="0"/>
                        </a:spcAft>
                      </a:pPr>
                      <a:r>
                        <a:rPr lang="en-GB" sz="700" b="0" i="0" u="none" strike="noStrike">
                          <a:solidFill>
                            <a:srgbClr val="006100"/>
                          </a:solidFill>
                          <a:effectLst/>
                          <a:latin typeface="Calibri" panose="020F0502020204030204" pitchFamily="34" charset="0"/>
                        </a:rPr>
                        <a:t>100</a:t>
                      </a:r>
                      <a:endParaRPr lang="en-GB" sz="1000" b="0" i="0" u="none" strike="noStrike">
                        <a:effectLst/>
                        <a:latin typeface="Arial" panose="020B0604020202020204" pitchFamily="34" charset="0"/>
                      </a:endParaRPr>
                    </a:p>
                  </a:txBody>
                  <a:tcPr marL="5403" marR="5403" marT="5403" marB="0" anchor="b">
                    <a:lnL>
                      <a:noFill/>
                    </a:lnL>
                    <a:lnR>
                      <a:noFill/>
                    </a:lnR>
                    <a:lnT>
                      <a:noFill/>
                    </a:lnT>
                    <a:lnB>
                      <a:noFill/>
                    </a:lnB>
                    <a:solidFill>
                      <a:srgbClr val="C6EFCE"/>
                    </a:solidFill>
                  </a:tcPr>
                </a:tc>
                <a:tc>
                  <a:txBody>
                    <a:bodyPr/>
                    <a:lstStyle/>
                    <a:p>
                      <a:pPr algn="l" fontAlgn="b">
                        <a:spcBef>
                          <a:spcPts val="0"/>
                        </a:spcBef>
                        <a:spcAft>
                          <a:spcPts val="0"/>
                        </a:spcAft>
                      </a:pPr>
                      <a:endParaRPr lang="en-GB" sz="1000" b="0" i="0" u="none" strike="noStrike" dirty="0">
                        <a:effectLst/>
                        <a:latin typeface="Arial" panose="020B0604020202020204" pitchFamily="34" charset="0"/>
                      </a:endParaRPr>
                    </a:p>
                  </a:txBody>
                  <a:tcPr marL="5403" marR="5403" marT="5403" marB="0" anchor="b">
                    <a:lnL>
                      <a:noFill/>
                    </a:lnL>
                    <a:lnR>
                      <a:noFill/>
                    </a:lnR>
                    <a:lnT>
                      <a:noFill/>
                    </a:lnT>
                    <a:lnB>
                      <a:noFill/>
                    </a:lnB>
                  </a:tcPr>
                </a:tc>
                <a:extLst>
                  <a:ext uri="{0D108BD9-81ED-4DB2-BD59-A6C34878D82A}">
                    <a16:rowId xmlns:a16="http://schemas.microsoft.com/office/drawing/2014/main" val="4183251564"/>
                  </a:ext>
                </a:extLst>
              </a:tr>
              <a:tr h="154029">
                <a:tc>
                  <a:txBody>
                    <a:bodyPr/>
                    <a:lstStyle/>
                    <a:p>
                      <a:pPr algn="r" fontAlgn="b">
                        <a:spcBef>
                          <a:spcPts val="0"/>
                        </a:spcBef>
                        <a:spcAft>
                          <a:spcPts val="0"/>
                        </a:spcAft>
                      </a:pPr>
                      <a:r>
                        <a:rPr lang="en-GB" sz="700" b="0" i="0" u="none" strike="noStrike" dirty="0">
                          <a:solidFill>
                            <a:srgbClr val="000000"/>
                          </a:solidFill>
                          <a:effectLst/>
                          <a:latin typeface="Calibri" panose="020F0502020204030204" pitchFamily="34" charset="0"/>
                        </a:rPr>
                        <a:t>1.05 </a:t>
                      </a:r>
                      <a:endParaRPr lang="en-GB" sz="1000" b="0" i="0" u="none" strike="noStrike" dirty="0">
                        <a:effectLst/>
                        <a:latin typeface="Arial" panose="020B0604020202020204" pitchFamily="34" charset="0"/>
                      </a:endParaRPr>
                    </a:p>
                  </a:txBody>
                  <a:tcPr marL="5403" marR="5403" marT="5403" marB="0" anchor="b">
                    <a:lnL>
                      <a:noFill/>
                    </a:lnL>
                    <a:lnR>
                      <a:noFill/>
                    </a:lnR>
                    <a:lnT>
                      <a:noFill/>
                    </a:lnT>
                    <a:lnB>
                      <a:noFill/>
                    </a:lnB>
                  </a:tcPr>
                </a:tc>
                <a:tc>
                  <a:txBody>
                    <a:bodyPr/>
                    <a:lstStyle/>
                    <a:p>
                      <a:pPr algn="l" fontAlgn="b">
                        <a:spcBef>
                          <a:spcPts val="0"/>
                        </a:spcBef>
                        <a:spcAft>
                          <a:spcPts val="0"/>
                        </a:spcAft>
                      </a:pPr>
                      <a:r>
                        <a:rPr lang="en-GB" sz="700" b="0" i="0" u="none" strike="noStrike" dirty="0">
                          <a:solidFill>
                            <a:srgbClr val="000000"/>
                          </a:solidFill>
                          <a:effectLst/>
                          <a:latin typeface="Calibri" panose="020F0502020204030204" pitchFamily="34" charset="0"/>
                        </a:rPr>
                        <a:t> Forename</a:t>
                      </a:r>
                      <a:endParaRPr lang="en-GB" sz="1000" b="0" i="0" u="none" strike="noStrike" dirty="0">
                        <a:effectLst/>
                        <a:latin typeface="Arial" panose="020B0604020202020204" pitchFamily="34" charset="0"/>
                      </a:endParaRPr>
                    </a:p>
                  </a:txBody>
                  <a:tcPr marL="5403" marR="5403" marT="5403" marB="0" anchor="b">
                    <a:lnL>
                      <a:noFill/>
                    </a:lnL>
                    <a:lnR>
                      <a:noFill/>
                    </a:lnR>
                    <a:lnT>
                      <a:noFill/>
                    </a:lnT>
                    <a:lnB>
                      <a:noFill/>
                    </a:lnB>
                  </a:tcPr>
                </a:tc>
                <a:tc>
                  <a:txBody>
                    <a:bodyPr/>
                    <a:lstStyle/>
                    <a:p>
                      <a:pPr algn="ctr" fontAlgn="b">
                        <a:spcBef>
                          <a:spcPts val="0"/>
                        </a:spcBef>
                        <a:spcAft>
                          <a:spcPts val="0"/>
                        </a:spcAft>
                      </a:pPr>
                      <a:r>
                        <a:rPr lang="en-GB" sz="700" b="0" i="0" u="none" strike="noStrike" dirty="0">
                          <a:solidFill>
                            <a:srgbClr val="006100"/>
                          </a:solidFill>
                          <a:effectLst/>
                          <a:latin typeface="Calibri" panose="020F0502020204030204" pitchFamily="34" charset="0"/>
                        </a:rPr>
                        <a:t>100.0</a:t>
                      </a:r>
                      <a:endParaRPr lang="en-GB" sz="1000" b="0" i="0" u="none" strike="noStrike" dirty="0">
                        <a:effectLst/>
                        <a:latin typeface="Arial" panose="020B0604020202020204" pitchFamily="34" charset="0"/>
                      </a:endParaRPr>
                    </a:p>
                  </a:txBody>
                  <a:tcPr marL="5403" marR="5403" marT="5403" marB="0" anchor="b">
                    <a:lnL>
                      <a:noFill/>
                    </a:lnL>
                    <a:lnR>
                      <a:noFill/>
                    </a:lnR>
                    <a:lnT>
                      <a:noFill/>
                    </a:lnT>
                    <a:lnB>
                      <a:noFill/>
                    </a:lnB>
                    <a:solidFill>
                      <a:srgbClr val="C6EFCE"/>
                    </a:solidFill>
                  </a:tcPr>
                </a:tc>
                <a:tc>
                  <a:txBody>
                    <a:bodyPr/>
                    <a:lstStyle/>
                    <a:p>
                      <a:pPr algn="ctr" fontAlgn="b">
                        <a:spcBef>
                          <a:spcPts val="0"/>
                        </a:spcBef>
                        <a:spcAft>
                          <a:spcPts val="0"/>
                        </a:spcAft>
                      </a:pPr>
                      <a:r>
                        <a:rPr lang="en-GB" sz="700" b="0" i="0" u="none" strike="noStrike">
                          <a:solidFill>
                            <a:srgbClr val="006100"/>
                          </a:solidFill>
                          <a:effectLst/>
                          <a:latin typeface="Calibri" panose="020F0502020204030204" pitchFamily="34" charset="0"/>
                        </a:rPr>
                        <a:t>100</a:t>
                      </a:r>
                      <a:endParaRPr lang="en-GB" sz="1000" b="0" i="0" u="none" strike="noStrike">
                        <a:effectLst/>
                        <a:latin typeface="Arial" panose="020B0604020202020204" pitchFamily="34" charset="0"/>
                      </a:endParaRPr>
                    </a:p>
                  </a:txBody>
                  <a:tcPr marL="5403" marR="5403" marT="5403" marB="0" anchor="b">
                    <a:lnL>
                      <a:noFill/>
                    </a:lnL>
                    <a:lnR>
                      <a:noFill/>
                    </a:lnR>
                    <a:lnT>
                      <a:noFill/>
                    </a:lnT>
                    <a:lnB>
                      <a:noFill/>
                    </a:lnB>
                    <a:solidFill>
                      <a:srgbClr val="C6EFCE"/>
                    </a:solidFill>
                  </a:tcPr>
                </a:tc>
                <a:tc>
                  <a:txBody>
                    <a:bodyPr/>
                    <a:lstStyle/>
                    <a:p>
                      <a:pPr algn="l" fontAlgn="b">
                        <a:spcBef>
                          <a:spcPts val="0"/>
                        </a:spcBef>
                        <a:spcAft>
                          <a:spcPts val="0"/>
                        </a:spcAft>
                      </a:pPr>
                      <a:endParaRPr lang="en-GB" sz="1000" b="0" i="0" u="none" strike="noStrike">
                        <a:effectLst/>
                        <a:latin typeface="Arial" panose="020B0604020202020204" pitchFamily="34" charset="0"/>
                      </a:endParaRPr>
                    </a:p>
                  </a:txBody>
                  <a:tcPr marL="5403" marR="5403" marT="5403" marB="0" anchor="b">
                    <a:lnL>
                      <a:noFill/>
                    </a:lnL>
                    <a:lnR>
                      <a:noFill/>
                    </a:lnR>
                    <a:lnT>
                      <a:noFill/>
                    </a:lnT>
                    <a:lnB>
                      <a:noFill/>
                    </a:lnB>
                  </a:tcPr>
                </a:tc>
                <a:extLst>
                  <a:ext uri="{0D108BD9-81ED-4DB2-BD59-A6C34878D82A}">
                    <a16:rowId xmlns:a16="http://schemas.microsoft.com/office/drawing/2014/main" val="755357431"/>
                  </a:ext>
                </a:extLst>
              </a:tr>
              <a:tr h="154029">
                <a:tc>
                  <a:txBody>
                    <a:bodyPr/>
                    <a:lstStyle/>
                    <a:p>
                      <a:pPr algn="r" fontAlgn="b">
                        <a:spcBef>
                          <a:spcPts val="0"/>
                        </a:spcBef>
                        <a:spcAft>
                          <a:spcPts val="0"/>
                        </a:spcAft>
                      </a:pPr>
                      <a:r>
                        <a:rPr lang="en-GB" sz="700" b="0" i="0" u="none" strike="noStrike" dirty="0">
                          <a:solidFill>
                            <a:srgbClr val="000000"/>
                          </a:solidFill>
                          <a:effectLst/>
                          <a:latin typeface="Calibri" panose="020F0502020204030204" pitchFamily="34" charset="0"/>
                        </a:rPr>
                        <a:t>1.06 </a:t>
                      </a:r>
                      <a:endParaRPr lang="en-GB" sz="1000" b="0" i="0" u="none" strike="noStrike" dirty="0">
                        <a:effectLst/>
                        <a:latin typeface="Arial" panose="020B0604020202020204" pitchFamily="34" charset="0"/>
                      </a:endParaRPr>
                    </a:p>
                  </a:txBody>
                  <a:tcPr marL="5403" marR="5403" marT="5403" marB="0" anchor="b">
                    <a:lnL>
                      <a:noFill/>
                    </a:lnL>
                    <a:lnR>
                      <a:noFill/>
                    </a:lnR>
                    <a:lnT>
                      <a:noFill/>
                    </a:lnT>
                    <a:lnB>
                      <a:noFill/>
                    </a:lnB>
                  </a:tcPr>
                </a:tc>
                <a:tc>
                  <a:txBody>
                    <a:bodyPr/>
                    <a:lstStyle/>
                    <a:p>
                      <a:pPr algn="l" fontAlgn="b">
                        <a:spcBef>
                          <a:spcPts val="0"/>
                        </a:spcBef>
                        <a:spcAft>
                          <a:spcPts val="0"/>
                        </a:spcAft>
                      </a:pPr>
                      <a:r>
                        <a:rPr lang="en-GB" sz="700" b="0" i="0" u="none" strike="noStrike" dirty="0">
                          <a:solidFill>
                            <a:srgbClr val="000000"/>
                          </a:solidFill>
                          <a:effectLst/>
                          <a:latin typeface="Calibri" panose="020F0502020204030204" pitchFamily="34" charset="0"/>
                        </a:rPr>
                        <a:t> Date of Birth</a:t>
                      </a:r>
                      <a:endParaRPr lang="en-GB" sz="1000" b="0" i="0" u="none" strike="noStrike" dirty="0">
                        <a:effectLst/>
                        <a:latin typeface="Arial" panose="020B0604020202020204" pitchFamily="34" charset="0"/>
                      </a:endParaRPr>
                    </a:p>
                  </a:txBody>
                  <a:tcPr marL="5403" marR="5403" marT="5403" marB="0" anchor="b">
                    <a:lnL>
                      <a:noFill/>
                    </a:lnL>
                    <a:lnR>
                      <a:noFill/>
                    </a:lnR>
                    <a:lnT>
                      <a:noFill/>
                    </a:lnT>
                    <a:lnB>
                      <a:noFill/>
                    </a:lnB>
                  </a:tcPr>
                </a:tc>
                <a:tc>
                  <a:txBody>
                    <a:bodyPr/>
                    <a:lstStyle/>
                    <a:p>
                      <a:pPr algn="ctr" fontAlgn="b">
                        <a:spcBef>
                          <a:spcPts val="0"/>
                        </a:spcBef>
                        <a:spcAft>
                          <a:spcPts val="0"/>
                        </a:spcAft>
                      </a:pPr>
                      <a:r>
                        <a:rPr lang="en-GB" sz="700" b="0" i="0" u="none" strike="noStrike">
                          <a:solidFill>
                            <a:srgbClr val="006100"/>
                          </a:solidFill>
                          <a:effectLst/>
                          <a:latin typeface="Calibri" panose="020F0502020204030204" pitchFamily="34" charset="0"/>
                        </a:rPr>
                        <a:t>100.0</a:t>
                      </a:r>
                      <a:endParaRPr lang="en-GB" sz="1000" b="0" i="0" u="none" strike="noStrike">
                        <a:effectLst/>
                        <a:latin typeface="Arial" panose="020B0604020202020204" pitchFamily="34" charset="0"/>
                      </a:endParaRPr>
                    </a:p>
                  </a:txBody>
                  <a:tcPr marL="5403" marR="5403" marT="5403" marB="0" anchor="b">
                    <a:lnL>
                      <a:noFill/>
                    </a:lnL>
                    <a:lnR>
                      <a:noFill/>
                    </a:lnR>
                    <a:lnT>
                      <a:noFill/>
                    </a:lnT>
                    <a:lnB>
                      <a:noFill/>
                    </a:lnB>
                    <a:solidFill>
                      <a:srgbClr val="C6EFCE"/>
                    </a:solidFill>
                  </a:tcPr>
                </a:tc>
                <a:tc>
                  <a:txBody>
                    <a:bodyPr/>
                    <a:lstStyle/>
                    <a:p>
                      <a:pPr algn="ctr" fontAlgn="b">
                        <a:spcBef>
                          <a:spcPts val="0"/>
                        </a:spcBef>
                        <a:spcAft>
                          <a:spcPts val="0"/>
                        </a:spcAft>
                      </a:pPr>
                      <a:r>
                        <a:rPr lang="en-GB" sz="700" b="0" i="0" u="none" strike="noStrike">
                          <a:solidFill>
                            <a:srgbClr val="006100"/>
                          </a:solidFill>
                          <a:effectLst/>
                          <a:latin typeface="Calibri" panose="020F0502020204030204" pitchFamily="34" charset="0"/>
                        </a:rPr>
                        <a:t>100</a:t>
                      </a:r>
                      <a:endParaRPr lang="en-GB" sz="1000" b="0" i="0" u="none" strike="noStrike">
                        <a:effectLst/>
                        <a:latin typeface="Arial" panose="020B0604020202020204" pitchFamily="34" charset="0"/>
                      </a:endParaRPr>
                    </a:p>
                  </a:txBody>
                  <a:tcPr marL="5403" marR="5403" marT="5403" marB="0" anchor="b">
                    <a:lnL>
                      <a:noFill/>
                    </a:lnL>
                    <a:lnR>
                      <a:noFill/>
                    </a:lnR>
                    <a:lnT>
                      <a:noFill/>
                    </a:lnT>
                    <a:lnB>
                      <a:noFill/>
                    </a:lnB>
                    <a:solidFill>
                      <a:srgbClr val="C6EFCE"/>
                    </a:solidFill>
                  </a:tcPr>
                </a:tc>
                <a:tc>
                  <a:txBody>
                    <a:bodyPr/>
                    <a:lstStyle/>
                    <a:p>
                      <a:pPr algn="l" fontAlgn="b">
                        <a:spcBef>
                          <a:spcPts val="0"/>
                        </a:spcBef>
                        <a:spcAft>
                          <a:spcPts val="0"/>
                        </a:spcAft>
                      </a:pPr>
                      <a:endParaRPr lang="en-GB" sz="1000" b="0" i="0" u="none" strike="noStrike" dirty="0">
                        <a:effectLst/>
                        <a:latin typeface="Arial" panose="020B0604020202020204" pitchFamily="34" charset="0"/>
                      </a:endParaRPr>
                    </a:p>
                  </a:txBody>
                  <a:tcPr marL="5403" marR="5403" marT="5403" marB="0" anchor="b">
                    <a:lnL>
                      <a:noFill/>
                    </a:lnL>
                    <a:lnR>
                      <a:noFill/>
                    </a:lnR>
                    <a:lnT>
                      <a:noFill/>
                    </a:lnT>
                    <a:lnB>
                      <a:noFill/>
                    </a:lnB>
                  </a:tcPr>
                </a:tc>
                <a:extLst>
                  <a:ext uri="{0D108BD9-81ED-4DB2-BD59-A6C34878D82A}">
                    <a16:rowId xmlns:a16="http://schemas.microsoft.com/office/drawing/2014/main" val="2503993559"/>
                  </a:ext>
                </a:extLst>
              </a:tr>
              <a:tr h="154029">
                <a:tc>
                  <a:txBody>
                    <a:bodyPr/>
                    <a:lstStyle/>
                    <a:p>
                      <a:pPr algn="r" fontAlgn="b">
                        <a:spcBef>
                          <a:spcPts val="0"/>
                        </a:spcBef>
                        <a:spcAft>
                          <a:spcPts val="0"/>
                        </a:spcAft>
                      </a:pPr>
                      <a:r>
                        <a:rPr lang="en-GB" sz="700" b="0" i="0" u="none" strike="noStrike" dirty="0">
                          <a:solidFill>
                            <a:srgbClr val="000000"/>
                          </a:solidFill>
                          <a:effectLst/>
                          <a:latin typeface="Calibri" panose="020F0502020204030204" pitchFamily="34" charset="0"/>
                        </a:rPr>
                        <a:t>1.07 </a:t>
                      </a:r>
                      <a:endParaRPr lang="en-GB" sz="1000" b="0" i="0" u="none" strike="noStrike" dirty="0">
                        <a:effectLst/>
                        <a:latin typeface="Arial" panose="020B0604020202020204" pitchFamily="34" charset="0"/>
                      </a:endParaRPr>
                    </a:p>
                  </a:txBody>
                  <a:tcPr marL="5403" marR="5403" marT="5403" marB="0" anchor="b">
                    <a:lnL>
                      <a:noFill/>
                    </a:lnL>
                    <a:lnR>
                      <a:noFill/>
                    </a:lnR>
                    <a:lnT>
                      <a:noFill/>
                    </a:lnT>
                    <a:lnB>
                      <a:noFill/>
                    </a:lnB>
                  </a:tcPr>
                </a:tc>
                <a:tc>
                  <a:txBody>
                    <a:bodyPr/>
                    <a:lstStyle/>
                    <a:p>
                      <a:pPr algn="l" fontAlgn="b">
                        <a:spcBef>
                          <a:spcPts val="0"/>
                        </a:spcBef>
                        <a:spcAft>
                          <a:spcPts val="0"/>
                        </a:spcAft>
                      </a:pPr>
                      <a:r>
                        <a:rPr lang="en-GB" sz="700" b="0" i="0" u="none" strike="noStrike" dirty="0">
                          <a:solidFill>
                            <a:srgbClr val="000000"/>
                          </a:solidFill>
                          <a:effectLst/>
                          <a:latin typeface="Calibri" panose="020F0502020204030204" pitchFamily="34" charset="0"/>
                        </a:rPr>
                        <a:t> Sex</a:t>
                      </a:r>
                      <a:endParaRPr lang="en-GB" sz="1000" b="0" i="0" u="none" strike="noStrike" dirty="0">
                        <a:effectLst/>
                        <a:latin typeface="Arial" panose="020B0604020202020204" pitchFamily="34" charset="0"/>
                      </a:endParaRPr>
                    </a:p>
                  </a:txBody>
                  <a:tcPr marL="5403" marR="5403" marT="5403" marB="0" anchor="b">
                    <a:lnL>
                      <a:noFill/>
                    </a:lnL>
                    <a:lnR>
                      <a:noFill/>
                    </a:lnR>
                    <a:lnT>
                      <a:noFill/>
                    </a:lnT>
                    <a:lnB>
                      <a:noFill/>
                    </a:lnB>
                  </a:tcPr>
                </a:tc>
                <a:tc>
                  <a:txBody>
                    <a:bodyPr/>
                    <a:lstStyle/>
                    <a:p>
                      <a:pPr algn="ctr" fontAlgn="b">
                        <a:spcBef>
                          <a:spcPts val="0"/>
                        </a:spcBef>
                        <a:spcAft>
                          <a:spcPts val="0"/>
                        </a:spcAft>
                      </a:pPr>
                      <a:r>
                        <a:rPr lang="en-GB" sz="700" b="0" i="0" u="none" strike="noStrike" dirty="0">
                          <a:solidFill>
                            <a:srgbClr val="006100"/>
                          </a:solidFill>
                          <a:effectLst/>
                          <a:latin typeface="Calibri" panose="020F0502020204030204" pitchFamily="34" charset="0"/>
                        </a:rPr>
                        <a:t>99.8</a:t>
                      </a:r>
                      <a:endParaRPr lang="en-GB" sz="1000" b="0" i="0" u="none" strike="noStrike" dirty="0">
                        <a:effectLst/>
                        <a:latin typeface="Arial" panose="020B0604020202020204" pitchFamily="34" charset="0"/>
                      </a:endParaRPr>
                    </a:p>
                  </a:txBody>
                  <a:tcPr marL="5403" marR="5403" marT="5403" marB="0" anchor="b">
                    <a:lnL>
                      <a:noFill/>
                    </a:lnL>
                    <a:lnR>
                      <a:noFill/>
                    </a:lnR>
                    <a:lnT>
                      <a:noFill/>
                    </a:lnT>
                    <a:lnB>
                      <a:noFill/>
                    </a:lnB>
                    <a:solidFill>
                      <a:srgbClr val="C6EFCE"/>
                    </a:solidFill>
                  </a:tcPr>
                </a:tc>
                <a:tc>
                  <a:txBody>
                    <a:bodyPr/>
                    <a:lstStyle/>
                    <a:p>
                      <a:pPr algn="ctr" fontAlgn="b">
                        <a:spcBef>
                          <a:spcPts val="0"/>
                        </a:spcBef>
                        <a:spcAft>
                          <a:spcPts val="0"/>
                        </a:spcAft>
                      </a:pPr>
                      <a:r>
                        <a:rPr lang="en-GB" sz="700" b="0" i="0" u="none" strike="noStrike">
                          <a:solidFill>
                            <a:srgbClr val="006100"/>
                          </a:solidFill>
                          <a:effectLst/>
                          <a:latin typeface="Calibri" panose="020F0502020204030204" pitchFamily="34" charset="0"/>
                        </a:rPr>
                        <a:t>100</a:t>
                      </a:r>
                      <a:endParaRPr lang="en-GB" sz="1000" b="0" i="0" u="none" strike="noStrike">
                        <a:effectLst/>
                        <a:latin typeface="Arial" panose="020B0604020202020204" pitchFamily="34" charset="0"/>
                      </a:endParaRPr>
                    </a:p>
                  </a:txBody>
                  <a:tcPr marL="5403" marR="5403" marT="5403" marB="0" anchor="b">
                    <a:lnL>
                      <a:noFill/>
                    </a:lnL>
                    <a:lnR>
                      <a:noFill/>
                    </a:lnR>
                    <a:lnT>
                      <a:noFill/>
                    </a:lnT>
                    <a:lnB>
                      <a:noFill/>
                    </a:lnB>
                    <a:solidFill>
                      <a:srgbClr val="C6EFCE"/>
                    </a:solidFill>
                  </a:tcPr>
                </a:tc>
                <a:tc>
                  <a:txBody>
                    <a:bodyPr/>
                    <a:lstStyle/>
                    <a:p>
                      <a:pPr algn="l" fontAlgn="b">
                        <a:spcBef>
                          <a:spcPts val="0"/>
                        </a:spcBef>
                        <a:spcAft>
                          <a:spcPts val="0"/>
                        </a:spcAft>
                      </a:pPr>
                      <a:endParaRPr lang="en-GB" sz="1000" b="0" i="0" u="none" strike="noStrike">
                        <a:effectLst/>
                        <a:latin typeface="Arial" panose="020B0604020202020204" pitchFamily="34" charset="0"/>
                      </a:endParaRPr>
                    </a:p>
                  </a:txBody>
                  <a:tcPr marL="5403" marR="5403" marT="5403" marB="0" anchor="b">
                    <a:lnL>
                      <a:noFill/>
                    </a:lnL>
                    <a:lnR>
                      <a:noFill/>
                    </a:lnR>
                    <a:lnT>
                      <a:noFill/>
                    </a:lnT>
                    <a:lnB>
                      <a:noFill/>
                    </a:lnB>
                  </a:tcPr>
                </a:tc>
                <a:extLst>
                  <a:ext uri="{0D108BD9-81ED-4DB2-BD59-A6C34878D82A}">
                    <a16:rowId xmlns:a16="http://schemas.microsoft.com/office/drawing/2014/main" val="672197283"/>
                  </a:ext>
                </a:extLst>
              </a:tr>
              <a:tr h="154029">
                <a:tc>
                  <a:txBody>
                    <a:bodyPr/>
                    <a:lstStyle/>
                    <a:p>
                      <a:pPr algn="r" fontAlgn="b">
                        <a:spcBef>
                          <a:spcPts val="0"/>
                        </a:spcBef>
                        <a:spcAft>
                          <a:spcPts val="0"/>
                        </a:spcAft>
                      </a:pPr>
                      <a:r>
                        <a:rPr lang="en-GB" sz="700" b="0" i="0" u="none" strike="noStrike" dirty="0">
                          <a:solidFill>
                            <a:srgbClr val="000000"/>
                          </a:solidFill>
                          <a:effectLst/>
                          <a:latin typeface="Calibri" panose="020F0502020204030204" pitchFamily="34" charset="0"/>
                        </a:rPr>
                        <a:t>1.08 </a:t>
                      </a:r>
                      <a:endParaRPr lang="en-GB" sz="1000" b="0" i="0" u="none" strike="noStrike" dirty="0">
                        <a:effectLst/>
                        <a:latin typeface="Arial" panose="020B0604020202020204" pitchFamily="34" charset="0"/>
                      </a:endParaRPr>
                    </a:p>
                  </a:txBody>
                  <a:tcPr marL="5403" marR="5403" marT="5403" marB="0" anchor="b">
                    <a:lnL>
                      <a:noFill/>
                    </a:lnL>
                    <a:lnR>
                      <a:noFill/>
                    </a:lnR>
                    <a:lnT>
                      <a:noFill/>
                    </a:lnT>
                    <a:lnB>
                      <a:noFill/>
                    </a:lnB>
                  </a:tcPr>
                </a:tc>
                <a:tc>
                  <a:txBody>
                    <a:bodyPr/>
                    <a:lstStyle/>
                    <a:p>
                      <a:pPr algn="l" fontAlgn="b">
                        <a:spcBef>
                          <a:spcPts val="0"/>
                        </a:spcBef>
                        <a:spcAft>
                          <a:spcPts val="0"/>
                        </a:spcAft>
                      </a:pPr>
                      <a:r>
                        <a:rPr lang="en-GB" sz="700" b="0" i="0" u="none" strike="noStrike" dirty="0">
                          <a:solidFill>
                            <a:srgbClr val="000000"/>
                          </a:solidFill>
                          <a:effectLst/>
                          <a:latin typeface="Calibri" panose="020F0502020204030204" pitchFamily="34" charset="0"/>
                        </a:rPr>
                        <a:t> Postcode</a:t>
                      </a:r>
                      <a:endParaRPr lang="en-GB" sz="1000" b="0" i="0" u="none" strike="noStrike" dirty="0">
                        <a:effectLst/>
                        <a:latin typeface="Arial" panose="020B0604020202020204" pitchFamily="34" charset="0"/>
                      </a:endParaRPr>
                    </a:p>
                  </a:txBody>
                  <a:tcPr marL="5403" marR="5403" marT="5403" marB="0" anchor="b">
                    <a:lnL>
                      <a:noFill/>
                    </a:lnL>
                    <a:lnR>
                      <a:noFill/>
                    </a:lnR>
                    <a:lnT>
                      <a:noFill/>
                    </a:lnT>
                    <a:lnB>
                      <a:noFill/>
                    </a:lnB>
                  </a:tcPr>
                </a:tc>
                <a:tc>
                  <a:txBody>
                    <a:bodyPr/>
                    <a:lstStyle/>
                    <a:p>
                      <a:pPr algn="ctr" fontAlgn="b">
                        <a:spcBef>
                          <a:spcPts val="0"/>
                        </a:spcBef>
                        <a:spcAft>
                          <a:spcPts val="0"/>
                        </a:spcAft>
                      </a:pPr>
                      <a:r>
                        <a:rPr lang="en-GB" sz="700" b="0" i="0" u="none" strike="noStrike">
                          <a:solidFill>
                            <a:srgbClr val="006100"/>
                          </a:solidFill>
                          <a:effectLst/>
                          <a:latin typeface="Calibri" panose="020F0502020204030204" pitchFamily="34" charset="0"/>
                        </a:rPr>
                        <a:t>98.9</a:t>
                      </a:r>
                      <a:endParaRPr lang="en-GB" sz="1000" b="0" i="0" u="none" strike="noStrike">
                        <a:effectLst/>
                        <a:latin typeface="Arial" panose="020B0604020202020204" pitchFamily="34" charset="0"/>
                      </a:endParaRPr>
                    </a:p>
                  </a:txBody>
                  <a:tcPr marL="5403" marR="5403" marT="5403" marB="0" anchor="b">
                    <a:lnL>
                      <a:noFill/>
                    </a:lnL>
                    <a:lnR>
                      <a:noFill/>
                    </a:lnR>
                    <a:lnT>
                      <a:noFill/>
                    </a:lnT>
                    <a:lnB>
                      <a:noFill/>
                    </a:lnB>
                    <a:solidFill>
                      <a:srgbClr val="C6EFCE"/>
                    </a:solidFill>
                  </a:tcPr>
                </a:tc>
                <a:tc>
                  <a:txBody>
                    <a:bodyPr/>
                    <a:lstStyle/>
                    <a:p>
                      <a:pPr algn="ctr" fontAlgn="b">
                        <a:spcBef>
                          <a:spcPts val="0"/>
                        </a:spcBef>
                        <a:spcAft>
                          <a:spcPts val="0"/>
                        </a:spcAft>
                      </a:pPr>
                      <a:r>
                        <a:rPr lang="en-GB" sz="700" b="0" i="0" u="none" strike="noStrike">
                          <a:solidFill>
                            <a:srgbClr val="006100"/>
                          </a:solidFill>
                          <a:effectLst/>
                          <a:latin typeface="Calibri" panose="020F0502020204030204" pitchFamily="34" charset="0"/>
                        </a:rPr>
                        <a:t>99.2</a:t>
                      </a:r>
                      <a:endParaRPr lang="en-GB" sz="1000" b="0" i="0" u="none" strike="noStrike">
                        <a:effectLst/>
                        <a:latin typeface="Arial" panose="020B0604020202020204" pitchFamily="34" charset="0"/>
                      </a:endParaRPr>
                    </a:p>
                  </a:txBody>
                  <a:tcPr marL="5403" marR="5403" marT="5403" marB="0" anchor="b">
                    <a:lnL>
                      <a:noFill/>
                    </a:lnL>
                    <a:lnR>
                      <a:noFill/>
                    </a:lnR>
                    <a:lnT>
                      <a:noFill/>
                    </a:lnT>
                    <a:lnB>
                      <a:noFill/>
                    </a:lnB>
                    <a:solidFill>
                      <a:srgbClr val="C6EFCE"/>
                    </a:solidFill>
                  </a:tcPr>
                </a:tc>
                <a:tc>
                  <a:txBody>
                    <a:bodyPr/>
                    <a:lstStyle/>
                    <a:p>
                      <a:pPr algn="l" fontAlgn="b">
                        <a:spcBef>
                          <a:spcPts val="0"/>
                        </a:spcBef>
                        <a:spcAft>
                          <a:spcPts val="0"/>
                        </a:spcAft>
                      </a:pPr>
                      <a:endParaRPr lang="en-GB" sz="1000" b="0" i="0" u="none" strike="noStrike">
                        <a:effectLst/>
                        <a:latin typeface="Arial" panose="020B0604020202020204" pitchFamily="34" charset="0"/>
                      </a:endParaRPr>
                    </a:p>
                  </a:txBody>
                  <a:tcPr marL="5403" marR="5403" marT="5403" marB="0" anchor="b">
                    <a:lnL>
                      <a:noFill/>
                    </a:lnL>
                    <a:lnR>
                      <a:noFill/>
                    </a:lnR>
                    <a:lnT>
                      <a:noFill/>
                    </a:lnT>
                    <a:lnB>
                      <a:noFill/>
                    </a:lnB>
                  </a:tcPr>
                </a:tc>
                <a:extLst>
                  <a:ext uri="{0D108BD9-81ED-4DB2-BD59-A6C34878D82A}">
                    <a16:rowId xmlns:a16="http://schemas.microsoft.com/office/drawing/2014/main" val="2013986357"/>
                  </a:ext>
                </a:extLst>
              </a:tr>
              <a:tr h="154029">
                <a:tc>
                  <a:txBody>
                    <a:bodyPr/>
                    <a:lstStyle/>
                    <a:p>
                      <a:pPr algn="l" fontAlgn="b">
                        <a:spcBef>
                          <a:spcPts val="0"/>
                        </a:spcBef>
                        <a:spcAft>
                          <a:spcPts val="0"/>
                        </a:spcAft>
                      </a:pPr>
                      <a:endParaRPr lang="en-GB" sz="1000" b="0" i="0" u="none" strike="noStrike" dirty="0">
                        <a:effectLst/>
                        <a:latin typeface="Arial" panose="020B0604020202020204" pitchFamily="34" charset="0"/>
                      </a:endParaRPr>
                    </a:p>
                  </a:txBody>
                  <a:tcPr marL="5403" marR="5403" marT="5403" marB="0" anchor="b">
                    <a:lnL>
                      <a:noFill/>
                    </a:lnL>
                    <a:lnR>
                      <a:noFill/>
                    </a:lnR>
                    <a:lnT>
                      <a:noFill/>
                    </a:lnT>
                    <a:lnB>
                      <a:noFill/>
                    </a:lnB>
                  </a:tcPr>
                </a:tc>
                <a:tc>
                  <a:txBody>
                    <a:bodyPr/>
                    <a:lstStyle/>
                    <a:p>
                      <a:pPr algn="l" fontAlgn="b">
                        <a:spcBef>
                          <a:spcPts val="0"/>
                        </a:spcBef>
                        <a:spcAft>
                          <a:spcPts val="0"/>
                        </a:spcAft>
                      </a:pPr>
                      <a:endParaRPr lang="en-GB" sz="1000" b="0" i="0" u="none" strike="noStrike">
                        <a:effectLst/>
                        <a:latin typeface="Arial" panose="020B0604020202020204" pitchFamily="34" charset="0"/>
                      </a:endParaRPr>
                    </a:p>
                  </a:txBody>
                  <a:tcPr marL="5403" marR="5403" marT="5403" marB="0" anchor="b">
                    <a:lnL>
                      <a:noFill/>
                    </a:lnL>
                    <a:lnR>
                      <a:noFill/>
                    </a:lnR>
                    <a:lnT>
                      <a:noFill/>
                    </a:lnT>
                    <a:lnB>
                      <a:noFill/>
                    </a:lnB>
                  </a:tcPr>
                </a:tc>
                <a:tc>
                  <a:txBody>
                    <a:bodyPr/>
                    <a:lstStyle/>
                    <a:p>
                      <a:pPr algn="ctr" fontAlgn="b">
                        <a:spcBef>
                          <a:spcPts val="0"/>
                        </a:spcBef>
                        <a:spcAft>
                          <a:spcPts val="0"/>
                        </a:spcAft>
                      </a:pPr>
                      <a:endParaRPr lang="en-GB" sz="1000" b="0" i="0" u="none" strike="noStrike">
                        <a:effectLst/>
                        <a:latin typeface="Arial" panose="020B0604020202020204" pitchFamily="34" charset="0"/>
                      </a:endParaRPr>
                    </a:p>
                  </a:txBody>
                  <a:tcPr marL="5403" marR="5403" marT="5403" marB="0" anchor="b">
                    <a:lnL>
                      <a:noFill/>
                    </a:lnL>
                    <a:lnR>
                      <a:noFill/>
                    </a:lnR>
                    <a:lnT>
                      <a:noFill/>
                    </a:lnT>
                    <a:lnB>
                      <a:noFill/>
                    </a:lnB>
                  </a:tcPr>
                </a:tc>
                <a:tc>
                  <a:txBody>
                    <a:bodyPr/>
                    <a:lstStyle/>
                    <a:p>
                      <a:pPr algn="ctr" fontAlgn="b">
                        <a:spcBef>
                          <a:spcPts val="0"/>
                        </a:spcBef>
                        <a:spcAft>
                          <a:spcPts val="0"/>
                        </a:spcAft>
                      </a:pPr>
                      <a:endParaRPr lang="en-GB" sz="1000" b="0" i="0" u="none" strike="noStrike">
                        <a:effectLst/>
                        <a:latin typeface="Arial" panose="020B0604020202020204" pitchFamily="34" charset="0"/>
                      </a:endParaRPr>
                    </a:p>
                  </a:txBody>
                  <a:tcPr marL="5403" marR="5403" marT="5403" marB="0" anchor="b">
                    <a:lnL>
                      <a:noFill/>
                    </a:lnL>
                    <a:lnR>
                      <a:noFill/>
                    </a:lnR>
                    <a:lnT>
                      <a:noFill/>
                    </a:lnT>
                    <a:lnB>
                      <a:noFill/>
                    </a:lnB>
                  </a:tcPr>
                </a:tc>
                <a:tc>
                  <a:txBody>
                    <a:bodyPr/>
                    <a:lstStyle/>
                    <a:p>
                      <a:pPr algn="l" fontAlgn="b">
                        <a:spcBef>
                          <a:spcPts val="0"/>
                        </a:spcBef>
                        <a:spcAft>
                          <a:spcPts val="0"/>
                        </a:spcAft>
                      </a:pPr>
                      <a:endParaRPr lang="en-GB" sz="1000" b="0" i="0" u="none" strike="noStrike">
                        <a:effectLst/>
                        <a:latin typeface="Arial" panose="020B0604020202020204" pitchFamily="34" charset="0"/>
                      </a:endParaRPr>
                    </a:p>
                  </a:txBody>
                  <a:tcPr marL="5403" marR="5403" marT="5403" marB="0" anchor="b">
                    <a:lnL>
                      <a:noFill/>
                    </a:lnL>
                    <a:lnR>
                      <a:noFill/>
                    </a:lnR>
                    <a:lnT>
                      <a:noFill/>
                    </a:lnT>
                    <a:lnB>
                      <a:noFill/>
                    </a:lnB>
                  </a:tcPr>
                </a:tc>
                <a:extLst>
                  <a:ext uri="{0D108BD9-81ED-4DB2-BD59-A6C34878D82A}">
                    <a16:rowId xmlns:a16="http://schemas.microsoft.com/office/drawing/2014/main" val="2220654396"/>
                  </a:ext>
                </a:extLst>
              </a:tr>
              <a:tr h="154029">
                <a:tc>
                  <a:txBody>
                    <a:bodyPr/>
                    <a:lstStyle/>
                    <a:p>
                      <a:pPr algn="l" fontAlgn="b">
                        <a:spcBef>
                          <a:spcPts val="0"/>
                        </a:spcBef>
                        <a:spcAft>
                          <a:spcPts val="0"/>
                        </a:spcAft>
                      </a:pPr>
                      <a:r>
                        <a:rPr lang="en-GB" sz="700" b="1" i="0" u="none" strike="noStrike" dirty="0">
                          <a:solidFill>
                            <a:srgbClr val="000000"/>
                          </a:solidFill>
                          <a:effectLst/>
                          <a:latin typeface="Calibri" panose="020F0502020204030204" pitchFamily="34" charset="0"/>
                        </a:rPr>
                        <a:t>Clinical Details - New implants / upgrades only</a:t>
                      </a:r>
                      <a:endParaRPr lang="en-GB" sz="1000" b="0" i="0" u="none" strike="noStrike" dirty="0">
                        <a:effectLst/>
                        <a:latin typeface="Arial" panose="020B0604020202020204" pitchFamily="34" charset="0"/>
                      </a:endParaRPr>
                    </a:p>
                  </a:txBody>
                  <a:tcPr marL="5403" marR="5403" marT="5403" marB="0" anchor="b">
                    <a:lnL>
                      <a:noFill/>
                    </a:lnL>
                    <a:lnR>
                      <a:noFill/>
                    </a:lnR>
                    <a:lnT>
                      <a:noFill/>
                    </a:lnT>
                    <a:lnB>
                      <a:noFill/>
                    </a:lnB>
                  </a:tcPr>
                </a:tc>
                <a:tc>
                  <a:txBody>
                    <a:bodyPr/>
                    <a:lstStyle/>
                    <a:p>
                      <a:pPr algn="l" fontAlgn="b">
                        <a:spcBef>
                          <a:spcPts val="0"/>
                        </a:spcBef>
                        <a:spcAft>
                          <a:spcPts val="0"/>
                        </a:spcAft>
                      </a:pPr>
                      <a:endParaRPr lang="en-GB" sz="1000" b="0" i="0" u="none" strike="noStrike">
                        <a:effectLst/>
                        <a:latin typeface="Arial" panose="020B0604020202020204" pitchFamily="34" charset="0"/>
                      </a:endParaRPr>
                    </a:p>
                  </a:txBody>
                  <a:tcPr marL="5403" marR="5403" marT="5403" marB="0" anchor="b">
                    <a:lnL>
                      <a:noFill/>
                    </a:lnL>
                    <a:lnR>
                      <a:noFill/>
                    </a:lnR>
                    <a:lnT>
                      <a:noFill/>
                    </a:lnT>
                    <a:lnB>
                      <a:noFill/>
                    </a:lnB>
                  </a:tcPr>
                </a:tc>
                <a:tc>
                  <a:txBody>
                    <a:bodyPr/>
                    <a:lstStyle/>
                    <a:p>
                      <a:pPr algn="ctr" fontAlgn="b">
                        <a:spcBef>
                          <a:spcPts val="0"/>
                        </a:spcBef>
                        <a:spcAft>
                          <a:spcPts val="0"/>
                        </a:spcAft>
                      </a:pPr>
                      <a:endParaRPr lang="en-GB" sz="1000" b="0" i="0" u="none" strike="noStrike" dirty="0">
                        <a:effectLst/>
                        <a:latin typeface="Arial" panose="020B0604020202020204" pitchFamily="34" charset="0"/>
                      </a:endParaRPr>
                    </a:p>
                  </a:txBody>
                  <a:tcPr marL="5403" marR="5403" marT="5403" marB="0" anchor="b">
                    <a:lnL>
                      <a:noFill/>
                    </a:lnL>
                    <a:lnR>
                      <a:noFill/>
                    </a:lnR>
                    <a:lnT>
                      <a:noFill/>
                    </a:lnT>
                    <a:lnB>
                      <a:noFill/>
                    </a:lnB>
                  </a:tcPr>
                </a:tc>
                <a:tc>
                  <a:txBody>
                    <a:bodyPr/>
                    <a:lstStyle/>
                    <a:p>
                      <a:pPr algn="ctr" fontAlgn="b">
                        <a:spcBef>
                          <a:spcPts val="0"/>
                        </a:spcBef>
                        <a:spcAft>
                          <a:spcPts val="0"/>
                        </a:spcAft>
                      </a:pPr>
                      <a:endParaRPr lang="en-GB" sz="1000" b="0" i="0" u="none" strike="noStrike">
                        <a:effectLst/>
                        <a:latin typeface="Arial" panose="020B0604020202020204" pitchFamily="34" charset="0"/>
                      </a:endParaRPr>
                    </a:p>
                  </a:txBody>
                  <a:tcPr marL="5403" marR="5403" marT="5403" marB="0" anchor="b">
                    <a:lnL>
                      <a:noFill/>
                    </a:lnL>
                    <a:lnR>
                      <a:noFill/>
                    </a:lnR>
                    <a:lnT>
                      <a:noFill/>
                    </a:lnT>
                    <a:lnB>
                      <a:noFill/>
                    </a:lnB>
                  </a:tcPr>
                </a:tc>
                <a:tc>
                  <a:txBody>
                    <a:bodyPr/>
                    <a:lstStyle/>
                    <a:p>
                      <a:pPr algn="l" fontAlgn="b">
                        <a:spcBef>
                          <a:spcPts val="0"/>
                        </a:spcBef>
                        <a:spcAft>
                          <a:spcPts val="0"/>
                        </a:spcAft>
                      </a:pPr>
                      <a:endParaRPr lang="en-GB" sz="1000" b="0" i="0" u="none" strike="noStrike">
                        <a:effectLst/>
                        <a:latin typeface="Arial" panose="020B0604020202020204" pitchFamily="34" charset="0"/>
                      </a:endParaRPr>
                    </a:p>
                  </a:txBody>
                  <a:tcPr marL="5403" marR="5403" marT="5403" marB="0" anchor="b">
                    <a:lnL>
                      <a:noFill/>
                    </a:lnL>
                    <a:lnR>
                      <a:noFill/>
                    </a:lnR>
                    <a:lnT>
                      <a:noFill/>
                    </a:lnT>
                    <a:lnB>
                      <a:noFill/>
                    </a:lnB>
                  </a:tcPr>
                </a:tc>
                <a:extLst>
                  <a:ext uri="{0D108BD9-81ED-4DB2-BD59-A6C34878D82A}">
                    <a16:rowId xmlns:a16="http://schemas.microsoft.com/office/drawing/2014/main" val="1057399520"/>
                  </a:ext>
                </a:extLst>
              </a:tr>
              <a:tr h="154029">
                <a:tc>
                  <a:txBody>
                    <a:bodyPr/>
                    <a:lstStyle/>
                    <a:p>
                      <a:pPr algn="r" fontAlgn="b">
                        <a:spcBef>
                          <a:spcPts val="0"/>
                        </a:spcBef>
                        <a:spcAft>
                          <a:spcPts val="0"/>
                        </a:spcAft>
                      </a:pPr>
                      <a:r>
                        <a:rPr lang="en-GB" sz="700" b="0" i="0" u="none" strike="noStrike" dirty="0">
                          <a:solidFill>
                            <a:srgbClr val="000000"/>
                          </a:solidFill>
                          <a:effectLst/>
                          <a:latin typeface="Calibri" panose="020F0502020204030204" pitchFamily="34" charset="0"/>
                        </a:rPr>
                        <a:t>2.02 </a:t>
                      </a:r>
                      <a:endParaRPr lang="en-GB" sz="1000" b="0" i="0" u="none" strike="noStrike" dirty="0">
                        <a:effectLst/>
                        <a:latin typeface="Arial" panose="020B0604020202020204" pitchFamily="34" charset="0"/>
                      </a:endParaRPr>
                    </a:p>
                  </a:txBody>
                  <a:tcPr marL="5403" marR="5403" marT="5403" marB="0" anchor="b">
                    <a:lnL>
                      <a:noFill/>
                    </a:lnL>
                    <a:lnR>
                      <a:noFill/>
                    </a:lnR>
                    <a:lnT>
                      <a:noFill/>
                    </a:lnT>
                    <a:lnB>
                      <a:noFill/>
                    </a:lnB>
                  </a:tcPr>
                </a:tc>
                <a:tc>
                  <a:txBody>
                    <a:bodyPr/>
                    <a:lstStyle/>
                    <a:p>
                      <a:pPr algn="l" fontAlgn="b">
                        <a:spcBef>
                          <a:spcPts val="0"/>
                        </a:spcBef>
                        <a:spcAft>
                          <a:spcPts val="0"/>
                        </a:spcAft>
                      </a:pPr>
                      <a:r>
                        <a:rPr lang="en-GB" sz="700" b="0" i="0" u="none" strike="noStrike" dirty="0">
                          <a:solidFill>
                            <a:srgbClr val="000000"/>
                          </a:solidFill>
                          <a:effectLst/>
                          <a:latin typeface="Calibri" panose="020F0502020204030204" pitchFamily="34" charset="0"/>
                        </a:rPr>
                        <a:t> Aetiology</a:t>
                      </a:r>
                      <a:endParaRPr lang="en-GB" sz="1000" b="0" i="0" u="none" strike="noStrike" dirty="0">
                        <a:effectLst/>
                        <a:latin typeface="Arial" panose="020B0604020202020204" pitchFamily="34" charset="0"/>
                      </a:endParaRPr>
                    </a:p>
                  </a:txBody>
                  <a:tcPr marL="5403" marR="5403" marT="5403" marB="0" anchor="b">
                    <a:lnL>
                      <a:noFill/>
                    </a:lnL>
                    <a:lnR>
                      <a:noFill/>
                    </a:lnR>
                    <a:lnT>
                      <a:noFill/>
                    </a:lnT>
                    <a:lnB>
                      <a:noFill/>
                    </a:lnB>
                  </a:tcPr>
                </a:tc>
                <a:tc>
                  <a:txBody>
                    <a:bodyPr/>
                    <a:lstStyle/>
                    <a:p>
                      <a:pPr algn="ctr" fontAlgn="b">
                        <a:spcBef>
                          <a:spcPts val="0"/>
                        </a:spcBef>
                        <a:spcAft>
                          <a:spcPts val="0"/>
                        </a:spcAft>
                      </a:pPr>
                      <a:r>
                        <a:rPr lang="en-GB" sz="700" b="0" i="0" u="none" strike="noStrike">
                          <a:solidFill>
                            <a:srgbClr val="006100"/>
                          </a:solidFill>
                          <a:effectLst/>
                          <a:latin typeface="Calibri" panose="020F0502020204030204" pitchFamily="34" charset="0"/>
                        </a:rPr>
                        <a:t>96.5</a:t>
                      </a:r>
                      <a:endParaRPr lang="en-GB" sz="1000" b="0" i="0" u="none" strike="noStrike">
                        <a:effectLst/>
                        <a:latin typeface="Arial" panose="020B0604020202020204" pitchFamily="34" charset="0"/>
                      </a:endParaRPr>
                    </a:p>
                  </a:txBody>
                  <a:tcPr marL="5403" marR="5403" marT="5403" marB="0" anchor="b">
                    <a:lnL>
                      <a:noFill/>
                    </a:lnL>
                    <a:lnR>
                      <a:noFill/>
                    </a:lnR>
                    <a:lnT>
                      <a:noFill/>
                    </a:lnT>
                    <a:lnB>
                      <a:noFill/>
                    </a:lnB>
                    <a:solidFill>
                      <a:srgbClr val="C6EFCE"/>
                    </a:solidFill>
                  </a:tcPr>
                </a:tc>
                <a:tc>
                  <a:txBody>
                    <a:bodyPr/>
                    <a:lstStyle/>
                    <a:p>
                      <a:pPr algn="ctr" fontAlgn="b">
                        <a:spcBef>
                          <a:spcPts val="0"/>
                        </a:spcBef>
                        <a:spcAft>
                          <a:spcPts val="0"/>
                        </a:spcAft>
                      </a:pPr>
                      <a:r>
                        <a:rPr lang="en-GB" sz="700" b="0" i="0" u="none" strike="noStrike">
                          <a:solidFill>
                            <a:srgbClr val="9C5700"/>
                          </a:solidFill>
                          <a:effectLst/>
                          <a:latin typeface="Calibri" panose="020F0502020204030204" pitchFamily="34" charset="0"/>
                        </a:rPr>
                        <a:t>91.4</a:t>
                      </a:r>
                      <a:endParaRPr lang="en-GB" sz="1000" b="0" i="0" u="none" strike="noStrike">
                        <a:effectLst/>
                        <a:latin typeface="Arial" panose="020B0604020202020204" pitchFamily="34" charset="0"/>
                      </a:endParaRPr>
                    </a:p>
                  </a:txBody>
                  <a:tcPr marL="5403" marR="5403" marT="5403" marB="0" anchor="b">
                    <a:lnL>
                      <a:noFill/>
                    </a:lnL>
                    <a:lnR>
                      <a:noFill/>
                    </a:lnR>
                    <a:lnT>
                      <a:noFill/>
                    </a:lnT>
                    <a:lnB>
                      <a:noFill/>
                    </a:lnB>
                    <a:solidFill>
                      <a:srgbClr val="FFEB9C"/>
                    </a:solidFill>
                  </a:tcPr>
                </a:tc>
                <a:tc>
                  <a:txBody>
                    <a:bodyPr/>
                    <a:lstStyle/>
                    <a:p>
                      <a:pPr algn="l" fontAlgn="b">
                        <a:spcBef>
                          <a:spcPts val="0"/>
                        </a:spcBef>
                        <a:spcAft>
                          <a:spcPts val="0"/>
                        </a:spcAft>
                      </a:pPr>
                      <a:endParaRPr lang="en-GB" sz="1000" b="0" i="0" u="none" strike="noStrike">
                        <a:effectLst/>
                        <a:latin typeface="Arial" panose="020B0604020202020204" pitchFamily="34" charset="0"/>
                      </a:endParaRPr>
                    </a:p>
                  </a:txBody>
                  <a:tcPr marL="5403" marR="5403" marT="5403" marB="0" anchor="b">
                    <a:lnL>
                      <a:noFill/>
                    </a:lnL>
                    <a:lnR>
                      <a:noFill/>
                    </a:lnR>
                    <a:lnT>
                      <a:noFill/>
                    </a:lnT>
                    <a:lnB>
                      <a:noFill/>
                    </a:lnB>
                  </a:tcPr>
                </a:tc>
                <a:extLst>
                  <a:ext uri="{0D108BD9-81ED-4DB2-BD59-A6C34878D82A}">
                    <a16:rowId xmlns:a16="http://schemas.microsoft.com/office/drawing/2014/main" val="3044357154"/>
                  </a:ext>
                </a:extLst>
              </a:tr>
              <a:tr h="154029">
                <a:tc>
                  <a:txBody>
                    <a:bodyPr/>
                    <a:lstStyle/>
                    <a:p>
                      <a:pPr algn="r" fontAlgn="b">
                        <a:spcBef>
                          <a:spcPts val="0"/>
                        </a:spcBef>
                        <a:spcAft>
                          <a:spcPts val="0"/>
                        </a:spcAft>
                      </a:pPr>
                      <a:r>
                        <a:rPr lang="en-GB" sz="700" b="0" i="0" u="none" strike="noStrike" dirty="0">
                          <a:solidFill>
                            <a:srgbClr val="000000"/>
                          </a:solidFill>
                          <a:effectLst/>
                          <a:latin typeface="Calibri" panose="020F0502020204030204" pitchFamily="34" charset="0"/>
                        </a:rPr>
                        <a:t>2.03 </a:t>
                      </a:r>
                      <a:endParaRPr lang="en-GB" sz="1000" b="0" i="0" u="none" strike="noStrike" dirty="0">
                        <a:effectLst/>
                        <a:latin typeface="Arial" panose="020B0604020202020204" pitchFamily="34" charset="0"/>
                      </a:endParaRPr>
                    </a:p>
                  </a:txBody>
                  <a:tcPr marL="5403" marR="5403" marT="5403" marB="0" anchor="b">
                    <a:lnL>
                      <a:noFill/>
                    </a:lnL>
                    <a:lnR>
                      <a:noFill/>
                    </a:lnR>
                    <a:lnT>
                      <a:noFill/>
                    </a:lnT>
                    <a:lnB>
                      <a:noFill/>
                    </a:lnB>
                  </a:tcPr>
                </a:tc>
                <a:tc>
                  <a:txBody>
                    <a:bodyPr/>
                    <a:lstStyle/>
                    <a:p>
                      <a:pPr algn="l" fontAlgn="b">
                        <a:spcBef>
                          <a:spcPts val="0"/>
                        </a:spcBef>
                        <a:spcAft>
                          <a:spcPts val="0"/>
                        </a:spcAft>
                      </a:pPr>
                      <a:r>
                        <a:rPr lang="en-GB" sz="700" b="0" i="0" u="none" strike="noStrike" dirty="0">
                          <a:solidFill>
                            <a:srgbClr val="000000"/>
                          </a:solidFill>
                          <a:effectLst/>
                          <a:latin typeface="Calibri" panose="020F0502020204030204" pitchFamily="34" charset="0"/>
                        </a:rPr>
                        <a:t> Symptom</a:t>
                      </a:r>
                      <a:endParaRPr lang="en-GB" sz="1000" b="0" i="0" u="none" strike="noStrike" dirty="0">
                        <a:effectLst/>
                        <a:latin typeface="Arial" panose="020B0604020202020204" pitchFamily="34" charset="0"/>
                      </a:endParaRPr>
                    </a:p>
                  </a:txBody>
                  <a:tcPr marL="5403" marR="5403" marT="5403" marB="0" anchor="b">
                    <a:lnL>
                      <a:noFill/>
                    </a:lnL>
                    <a:lnR>
                      <a:noFill/>
                    </a:lnR>
                    <a:lnT>
                      <a:noFill/>
                    </a:lnT>
                    <a:lnB>
                      <a:noFill/>
                    </a:lnB>
                  </a:tcPr>
                </a:tc>
                <a:tc>
                  <a:txBody>
                    <a:bodyPr/>
                    <a:lstStyle/>
                    <a:p>
                      <a:pPr algn="ctr" fontAlgn="b">
                        <a:spcBef>
                          <a:spcPts val="0"/>
                        </a:spcBef>
                        <a:spcAft>
                          <a:spcPts val="0"/>
                        </a:spcAft>
                      </a:pPr>
                      <a:r>
                        <a:rPr lang="en-GB" sz="700" b="0" i="0" u="none" strike="noStrike">
                          <a:solidFill>
                            <a:srgbClr val="006100"/>
                          </a:solidFill>
                          <a:effectLst/>
                          <a:latin typeface="Calibri" panose="020F0502020204030204" pitchFamily="34" charset="0"/>
                        </a:rPr>
                        <a:t>96.2</a:t>
                      </a:r>
                      <a:endParaRPr lang="en-GB" sz="1000" b="0" i="0" u="none" strike="noStrike">
                        <a:effectLst/>
                        <a:latin typeface="Arial" panose="020B0604020202020204" pitchFamily="34" charset="0"/>
                      </a:endParaRPr>
                    </a:p>
                  </a:txBody>
                  <a:tcPr marL="5403" marR="5403" marT="5403" marB="0" anchor="b">
                    <a:lnL>
                      <a:noFill/>
                    </a:lnL>
                    <a:lnR>
                      <a:noFill/>
                    </a:lnR>
                    <a:lnT>
                      <a:noFill/>
                    </a:lnT>
                    <a:lnB>
                      <a:noFill/>
                    </a:lnB>
                    <a:solidFill>
                      <a:srgbClr val="C6EFCE"/>
                    </a:solidFill>
                  </a:tcPr>
                </a:tc>
                <a:tc>
                  <a:txBody>
                    <a:bodyPr/>
                    <a:lstStyle/>
                    <a:p>
                      <a:pPr algn="ctr" fontAlgn="b">
                        <a:spcBef>
                          <a:spcPts val="0"/>
                        </a:spcBef>
                        <a:spcAft>
                          <a:spcPts val="0"/>
                        </a:spcAft>
                      </a:pPr>
                      <a:r>
                        <a:rPr lang="en-GB" sz="700" b="0" i="0" u="none" strike="noStrike">
                          <a:solidFill>
                            <a:srgbClr val="006100"/>
                          </a:solidFill>
                          <a:effectLst/>
                          <a:latin typeface="Calibri" panose="020F0502020204030204" pitchFamily="34" charset="0"/>
                        </a:rPr>
                        <a:t>96.9</a:t>
                      </a:r>
                      <a:endParaRPr lang="en-GB" sz="1000" b="0" i="0" u="none" strike="noStrike">
                        <a:effectLst/>
                        <a:latin typeface="Arial" panose="020B0604020202020204" pitchFamily="34" charset="0"/>
                      </a:endParaRPr>
                    </a:p>
                  </a:txBody>
                  <a:tcPr marL="5403" marR="5403" marT="5403" marB="0" anchor="b">
                    <a:lnL>
                      <a:noFill/>
                    </a:lnL>
                    <a:lnR>
                      <a:noFill/>
                    </a:lnR>
                    <a:lnT>
                      <a:noFill/>
                    </a:lnT>
                    <a:lnB>
                      <a:noFill/>
                    </a:lnB>
                    <a:solidFill>
                      <a:srgbClr val="C6EFCE"/>
                    </a:solidFill>
                  </a:tcPr>
                </a:tc>
                <a:tc>
                  <a:txBody>
                    <a:bodyPr/>
                    <a:lstStyle/>
                    <a:p>
                      <a:pPr algn="l" fontAlgn="b">
                        <a:spcBef>
                          <a:spcPts val="0"/>
                        </a:spcBef>
                        <a:spcAft>
                          <a:spcPts val="0"/>
                        </a:spcAft>
                      </a:pPr>
                      <a:endParaRPr lang="en-GB" sz="1000" b="0" i="0" u="none" strike="noStrike">
                        <a:effectLst/>
                        <a:latin typeface="Arial" panose="020B0604020202020204" pitchFamily="34" charset="0"/>
                      </a:endParaRPr>
                    </a:p>
                  </a:txBody>
                  <a:tcPr marL="5403" marR="5403" marT="5403" marB="0" anchor="b">
                    <a:lnL>
                      <a:noFill/>
                    </a:lnL>
                    <a:lnR>
                      <a:noFill/>
                    </a:lnR>
                    <a:lnT>
                      <a:noFill/>
                    </a:lnT>
                    <a:lnB>
                      <a:noFill/>
                    </a:lnB>
                  </a:tcPr>
                </a:tc>
                <a:extLst>
                  <a:ext uri="{0D108BD9-81ED-4DB2-BD59-A6C34878D82A}">
                    <a16:rowId xmlns:a16="http://schemas.microsoft.com/office/drawing/2014/main" val="1272234710"/>
                  </a:ext>
                </a:extLst>
              </a:tr>
              <a:tr h="154029">
                <a:tc>
                  <a:txBody>
                    <a:bodyPr/>
                    <a:lstStyle/>
                    <a:p>
                      <a:pPr algn="r" fontAlgn="b">
                        <a:spcBef>
                          <a:spcPts val="0"/>
                        </a:spcBef>
                        <a:spcAft>
                          <a:spcPts val="0"/>
                        </a:spcAft>
                      </a:pPr>
                      <a:r>
                        <a:rPr lang="en-GB" sz="700" b="0" i="0" u="none" strike="noStrike" dirty="0">
                          <a:solidFill>
                            <a:srgbClr val="000000"/>
                          </a:solidFill>
                          <a:effectLst/>
                          <a:latin typeface="Calibri" panose="020F0502020204030204" pitchFamily="34" charset="0"/>
                        </a:rPr>
                        <a:t>2.04 </a:t>
                      </a:r>
                      <a:endParaRPr lang="en-GB" sz="1000" b="0" i="0" u="none" strike="noStrike" dirty="0">
                        <a:effectLst/>
                        <a:latin typeface="Arial" panose="020B0604020202020204" pitchFamily="34" charset="0"/>
                      </a:endParaRPr>
                    </a:p>
                  </a:txBody>
                  <a:tcPr marL="5403" marR="5403" marT="5403" marB="0" anchor="b">
                    <a:lnL>
                      <a:noFill/>
                    </a:lnL>
                    <a:lnR>
                      <a:noFill/>
                    </a:lnR>
                    <a:lnT>
                      <a:noFill/>
                    </a:lnT>
                    <a:lnB>
                      <a:noFill/>
                    </a:lnB>
                  </a:tcPr>
                </a:tc>
                <a:tc>
                  <a:txBody>
                    <a:bodyPr/>
                    <a:lstStyle/>
                    <a:p>
                      <a:pPr algn="l" fontAlgn="b">
                        <a:spcBef>
                          <a:spcPts val="0"/>
                        </a:spcBef>
                        <a:spcAft>
                          <a:spcPts val="0"/>
                        </a:spcAft>
                      </a:pPr>
                      <a:r>
                        <a:rPr lang="en-GB" sz="700" b="0" i="0" u="none" strike="noStrike" dirty="0">
                          <a:solidFill>
                            <a:srgbClr val="000000"/>
                          </a:solidFill>
                          <a:effectLst/>
                          <a:latin typeface="Calibri" panose="020F0502020204030204" pitchFamily="34" charset="0"/>
                        </a:rPr>
                        <a:t> ECG</a:t>
                      </a:r>
                      <a:endParaRPr lang="en-GB" sz="1000" b="0" i="0" u="none" strike="noStrike" dirty="0">
                        <a:effectLst/>
                        <a:latin typeface="Arial" panose="020B0604020202020204" pitchFamily="34" charset="0"/>
                      </a:endParaRPr>
                    </a:p>
                  </a:txBody>
                  <a:tcPr marL="5403" marR="5403" marT="5403" marB="0" anchor="b">
                    <a:lnL>
                      <a:noFill/>
                    </a:lnL>
                    <a:lnR>
                      <a:noFill/>
                    </a:lnR>
                    <a:lnT>
                      <a:noFill/>
                    </a:lnT>
                    <a:lnB>
                      <a:noFill/>
                    </a:lnB>
                  </a:tcPr>
                </a:tc>
                <a:tc>
                  <a:txBody>
                    <a:bodyPr/>
                    <a:lstStyle/>
                    <a:p>
                      <a:pPr algn="ctr" fontAlgn="b">
                        <a:spcBef>
                          <a:spcPts val="0"/>
                        </a:spcBef>
                        <a:spcAft>
                          <a:spcPts val="0"/>
                        </a:spcAft>
                      </a:pPr>
                      <a:r>
                        <a:rPr lang="en-GB" sz="700" b="0" i="0" u="none" strike="noStrike" dirty="0">
                          <a:solidFill>
                            <a:srgbClr val="9C5700"/>
                          </a:solidFill>
                          <a:effectLst/>
                          <a:latin typeface="Calibri" panose="020F0502020204030204" pitchFamily="34" charset="0"/>
                        </a:rPr>
                        <a:t>93.1</a:t>
                      </a:r>
                      <a:endParaRPr lang="en-GB" sz="1000" b="0" i="0" u="none" strike="noStrike" dirty="0">
                        <a:effectLst/>
                        <a:latin typeface="Arial" panose="020B0604020202020204" pitchFamily="34" charset="0"/>
                      </a:endParaRPr>
                    </a:p>
                  </a:txBody>
                  <a:tcPr marL="5403" marR="5403" marT="5403" marB="0" anchor="b">
                    <a:lnL>
                      <a:noFill/>
                    </a:lnL>
                    <a:lnR>
                      <a:noFill/>
                    </a:lnR>
                    <a:lnT>
                      <a:noFill/>
                    </a:lnT>
                    <a:lnB>
                      <a:noFill/>
                    </a:lnB>
                    <a:solidFill>
                      <a:srgbClr val="FFEB9C"/>
                    </a:solidFill>
                  </a:tcPr>
                </a:tc>
                <a:tc>
                  <a:txBody>
                    <a:bodyPr/>
                    <a:lstStyle/>
                    <a:p>
                      <a:pPr algn="ctr" fontAlgn="b">
                        <a:spcBef>
                          <a:spcPts val="0"/>
                        </a:spcBef>
                        <a:spcAft>
                          <a:spcPts val="0"/>
                        </a:spcAft>
                      </a:pPr>
                      <a:r>
                        <a:rPr lang="en-GB" sz="700" b="0" i="0" u="none" strike="noStrike">
                          <a:solidFill>
                            <a:srgbClr val="9C0006"/>
                          </a:solidFill>
                          <a:effectLst/>
                          <a:latin typeface="Calibri" panose="020F0502020204030204" pitchFamily="34" charset="0"/>
                        </a:rPr>
                        <a:t>81.0</a:t>
                      </a:r>
                      <a:endParaRPr lang="en-GB" sz="1000" b="0" i="0" u="none" strike="noStrike">
                        <a:effectLst/>
                        <a:latin typeface="Arial" panose="020B0604020202020204" pitchFamily="34" charset="0"/>
                      </a:endParaRPr>
                    </a:p>
                  </a:txBody>
                  <a:tcPr marL="5403" marR="5403" marT="5403" marB="0" anchor="b">
                    <a:lnL>
                      <a:noFill/>
                    </a:lnL>
                    <a:lnR>
                      <a:noFill/>
                    </a:lnR>
                    <a:lnT>
                      <a:noFill/>
                    </a:lnT>
                    <a:lnB>
                      <a:noFill/>
                    </a:lnB>
                    <a:solidFill>
                      <a:srgbClr val="FFC7CE"/>
                    </a:solidFill>
                  </a:tcPr>
                </a:tc>
                <a:tc>
                  <a:txBody>
                    <a:bodyPr/>
                    <a:lstStyle/>
                    <a:p>
                      <a:pPr algn="l" fontAlgn="b">
                        <a:spcBef>
                          <a:spcPts val="0"/>
                        </a:spcBef>
                        <a:spcAft>
                          <a:spcPts val="0"/>
                        </a:spcAft>
                      </a:pPr>
                      <a:endParaRPr lang="en-GB" sz="1000" b="0" i="0" u="none" strike="noStrike">
                        <a:effectLst/>
                        <a:latin typeface="Arial" panose="020B0604020202020204" pitchFamily="34" charset="0"/>
                      </a:endParaRPr>
                    </a:p>
                  </a:txBody>
                  <a:tcPr marL="5403" marR="5403" marT="5403" marB="0" anchor="b">
                    <a:lnL>
                      <a:noFill/>
                    </a:lnL>
                    <a:lnR>
                      <a:noFill/>
                    </a:lnR>
                    <a:lnT>
                      <a:noFill/>
                    </a:lnT>
                    <a:lnB>
                      <a:noFill/>
                    </a:lnB>
                  </a:tcPr>
                </a:tc>
                <a:extLst>
                  <a:ext uri="{0D108BD9-81ED-4DB2-BD59-A6C34878D82A}">
                    <a16:rowId xmlns:a16="http://schemas.microsoft.com/office/drawing/2014/main" val="3740178685"/>
                  </a:ext>
                </a:extLst>
              </a:tr>
              <a:tr h="154029">
                <a:tc>
                  <a:txBody>
                    <a:bodyPr/>
                    <a:lstStyle/>
                    <a:p>
                      <a:pPr algn="r" fontAlgn="b">
                        <a:spcBef>
                          <a:spcPts val="0"/>
                        </a:spcBef>
                        <a:spcAft>
                          <a:spcPts val="0"/>
                        </a:spcAft>
                      </a:pPr>
                      <a:r>
                        <a:rPr lang="en-GB" sz="700" b="0" i="0" u="none" strike="noStrike" dirty="0">
                          <a:solidFill>
                            <a:srgbClr val="000000"/>
                          </a:solidFill>
                          <a:effectLst/>
                          <a:latin typeface="Calibri" panose="020F0502020204030204" pitchFamily="34" charset="0"/>
                        </a:rPr>
                        <a:t>2.05 </a:t>
                      </a:r>
                      <a:endParaRPr lang="en-GB" sz="1000" b="0" i="0" u="none" strike="noStrike" dirty="0">
                        <a:effectLst/>
                        <a:latin typeface="Arial" panose="020B0604020202020204" pitchFamily="34" charset="0"/>
                      </a:endParaRPr>
                    </a:p>
                  </a:txBody>
                  <a:tcPr marL="5403" marR="5403" marT="5403" marB="0" anchor="b">
                    <a:lnL>
                      <a:noFill/>
                    </a:lnL>
                    <a:lnR>
                      <a:noFill/>
                    </a:lnR>
                    <a:lnT>
                      <a:noFill/>
                    </a:lnT>
                    <a:lnB>
                      <a:noFill/>
                    </a:lnB>
                  </a:tcPr>
                </a:tc>
                <a:tc>
                  <a:txBody>
                    <a:bodyPr/>
                    <a:lstStyle/>
                    <a:p>
                      <a:pPr algn="l" fontAlgn="b">
                        <a:spcBef>
                          <a:spcPts val="0"/>
                        </a:spcBef>
                        <a:spcAft>
                          <a:spcPts val="0"/>
                        </a:spcAft>
                      </a:pPr>
                      <a:r>
                        <a:rPr lang="en-GB" sz="700" b="0" i="0" u="none" strike="noStrike" dirty="0">
                          <a:solidFill>
                            <a:srgbClr val="000000"/>
                          </a:solidFill>
                          <a:effectLst/>
                          <a:latin typeface="Calibri" panose="020F0502020204030204" pitchFamily="34" charset="0"/>
                        </a:rPr>
                        <a:t> Atrial Rhythm</a:t>
                      </a:r>
                      <a:endParaRPr lang="en-GB" sz="1000" b="0" i="0" u="none" strike="noStrike" dirty="0">
                        <a:effectLst/>
                        <a:latin typeface="Arial" panose="020B0604020202020204" pitchFamily="34" charset="0"/>
                      </a:endParaRPr>
                    </a:p>
                  </a:txBody>
                  <a:tcPr marL="5403" marR="5403" marT="5403" marB="0" anchor="b">
                    <a:lnL>
                      <a:noFill/>
                    </a:lnL>
                    <a:lnR>
                      <a:noFill/>
                    </a:lnR>
                    <a:lnT>
                      <a:noFill/>
                    </a:lnT>
                    <a:lnB>
                      <a:noFill/>
                    </a:lnB>
                  </a:tcPr>
                </a:tc>
                <a:tc>
                  <a:txBody>
                    <a:bodyPr/>
                    <a:lstStyle/>
                    <a:p>
                      <a:pPr algn="ctr" fontAlgn="b">
                        <a:spcBef>
                          <a:spcPts val="0"/>
                        </a:spcBef>
                        <a:spcAft>
                          <a:spcPts val="0"/>
                        </a:spcAft>
                      </a:pPr>
                      <a:r>
                        <a:rPr lang="en-GB" sz="700" b="0" i="0" u="none" strike="noStrike">
                          <a:solidFill>
                            <a:srgbClr val="9C5700"/>
                          </a:solidFill>
                          <a:effectLst/>
                          <a:latin typeface="Calibri" panose="020F0502020204030204" pitchFamily="34" charset="0"/>
                        </a:rPr>
                        <a:t>91.5</a:t>
                      </a:r>
                      <a:endParaRPr lang="en-GB" sz="1000" b="0" i="0" u="none" strike="noStrike">
                        <a:effectLst/>
                        <a:latin typeface="Arial" panose="020B0604020202020204" pitchFamily="34" charset="0"/>
                      </a:endParaRPr>
                    </a:p>
                  </a:txBody>
                  <a:tcPr marL="5403" marR="5403" marT="5403" marB="0" anchor="b">
                    <a:lnL>
                      <a:noFill/>
                    </a:lnL>
                    <a:lnR>
                      <a:noFill/>
                    </a:lnR>
                    <a:lnT>
                      <a:noFill/>
                    </a:lnT>
                    <a:lnB>
                      <a:noFill/>
                    </a:lnB>
                    <a:solidFill>
                      <a:srgbClr val="FFEB9C"/>
                    </a:solidFill>
                  </a:tcPr>
                </a:tc>
                <a:tc>
                  <a:txBody>
                    <a:bodyPr/>
                    <a:lstStyle/>
                    <a:p>
                      <a:pPr algn="ctr" fontAlgn="b">
                        <a:spcBef>
                          <a:spcPts val="0"/>
                        </a:spcBef>
                        <a:spcAft>
                          <a:spcPts val="0"/>
                        </a:spcAft>
                      </a:pPr>
                      <a:r>
                        <a:rPr lang="en-GB" sz="700" b="0" i="0" u="none" strike="noStrike">
                          <a:solidFill>
                            <a:srgbClr val="9C0006"/>
                          </a:solidFill>
                          <a:effectLst/>
                          <a:latin typeface="Calibri" panose="020F0502020204030204" pitchFamily="34" charset="0"/>
                        </a:rPr>
                        <a:t>70.2</a:t>
                      </a:r>
                      <a:endParaRPr lang="en-GB" sz="1000" b="0" i="0" u="none" strike="noStrike">
                        <a:effectLst/>
                        <a:latin typeface="Arial" panose="020B0604020202020204" pitchFamily="34" charset="0"/>
                      </a:endParaRPr>
                    </a:p>
                  </a:txBody>
                  <a:tcPr marL="5403" marR="5403" marT="5403" marB="0" anchor="b">
                    <a:lnL>
                      <a:noFill/>
                    </a:lnL>
                    <a:lnR>
                      <a:noFill/>
                    </a:lnR>
                    <a:lnT>
                      <a:noFill/>
                    </a:lnT>
                    <a:lnB>
                      <a:noFill/>
                    </a:lnB>
                    <a:solidFill>
                      <a:srgbClr val="FFC7CE"/>
                    </a:solidFill>
                  </a:tcPr>
                </a:tc>
                <a:tc>
                  <a:txBody>
                    <a:bodyPr/>
                    <a:lstStyle/>
                    <a:p>
                      <a:pPr algn="l" fontAlgn="b">
                        <a:spcBef>
                          <a:spcPts val="0"/>
                        </a:spcBef>
                        <a:spcAft>
                          <a:spcPts val="0"/>
                        </a:spcAft>
                      </a:pPr>
                      <a:endParaRPr lang="en-GB" sz="1000" b="0" i="0" u="none" strike="noStrike">
                        <a:effectLst/>
                        <a:latin typeface="Arial" panose="020B0604020202020204" pitchFamily="34" charset="0"/>
                      </a:endParaRPr>
                    </a:p>
                  </a:txBody>
                  <a:tcPr marL="5403" marR="5403" marT="5403" marB="0" anchor="b">
                    <a:lnL>
                      <a:noFill/>
                    </a:lnL>
                    <a:lnR>
                      <a:noFill/>
                    </a:lnR>
                    <a:lnT>
                      <a:noFill/>
                    </a:lnT>
                    <a:lnB>
                      <a:noFill/>
                    </a:lnB>
                  </a:tcPr>
                </a:tc>
                <a:extLst>
                  <a:ext uri="{0D108BD9-81ED-4DB2-BD59-A6C34878D82A}">
                    <a16:rowId xmlns:a16="http://schemas.microsoft.com/office/drawing/2014/main" val="2744552733"/>
                  </a:ext>
                </a:extLst>
              </a:tr>
              <a:tr h="149384">
                <a:tc>
                  <a:txBody>
                    <a:bodyPr/>
                    <a:lstStyle/>
                    <a:p>
                      <a:pPr algn="r" fontAlgn="b">
                        <a:spcBef>
                          <a:spcPts val="0"/>
                        </a:spcBef>
                        <a:spcAft>
                          <a:spcPts val="0"/>
                        </a:spcAft>
                      </a:pPr>
                      <a:r>
                        <a:rPr lang="en-GB" sz="700" b="0" i="0" u="none" strike="noStrike" dirty="0">
                          <a:solidFill>
                            <a:srgbClr val="000000"/>
                          </a:solidFill>
                          <a:effectLst/>
                          <a:latin typeface="Calibri" panose="020F0502020204030204" pitchFamily="34" charset="0"/>
                        </a:rPr>
                        <a:t>2.06 </a:t>
                      </a:r>
                      <a:endParaRPr lang="en-GB" sz="1000" b="0" i="0" u="none" strike="noStrike" dirty="0">
                        <a:effectLst/>
                        <a:latin typeface="Arial" panose="020B0604020202020204" pitchFamily="34" charset="0"/>
                      </a:endParaRPr>
                    </a:p>
                  </a:txBody>
                  <a:tcPr marL="5403" marR="5403" marT="5403" marB="0" anchor="b">
                    <a:lnL>
                      <a:noFill/>
                    </a:lnL>
                    <a:lnR>
                      <a:noFill/>
                    </a:lnR>
                    <a:lnT>
                      <a:noFill/>
                    </a:lnT>
                    <a:lnB>
                      <a:noFill/>
                    </a:lnB>
                  </a:tcPr>
                </a:tc>
                <a:tc>
                  <a:txBody>
                    <a:bodyPr/>
                    <a:lstStyle/>
                    <a:p>
                      <a:pPr algn="l" fontAlgn="b">
                        <a:spcBef>
                          <a:spcPts val="0"/>
                        </a:spcBef>
                        <a:spcAft>
                          <a:spcPts val="0"/>
                        </a:spcAft>
                      </a:pPr>
                      <a:r>
                        <a:rPr lang="en-GB" sz="700" b="0" i="0" u="none" strike="noStrike" dirty="0">
                          <a:solidFill>
                            <a:srgbClr val="000000"/>
                          </a:solidFill>
                          <a:effectLst/>
                          <a:latin typeface="Calibri" panose="020F0502020204030204" pitchFamily="34" charset="0"/>
                        </a:rPr>
                        <a:t> NYHA Class</a:t>
                      </a:r>
                      <a:endParaRPr lang="en-GB" sz="1000" b="0" i="0" u="none" strike="noStrike" dirty="0">
                        <a:effectLst/>
                        <a:latin typeface="Arial" panose="020B0604020202020204" pitchFamily="34" charset="0"/>
                      </a:endParaRPr>
                    </a:p>
                  </a:txBody>
                  <a:tcPr marL="5403" marR="5403" marT="5403" marB="0" anchor="b">
                    <a:lnL>
                      <a:noFill/>
                    </a:lnL>
                    <a:lnR>
                      <a:noFill/>
                    </a:lnR>
                    <a:lnT>
                      <a:noFill/>
                    </a:lnT>
                    <a:lnB>
                      <a:noFill/>
                    </a:lnB>
                  </a:tcPr>
                </a:tc>
                <a:tc>
                  <a:txBody>
                    <a:bodyPr/>
                    <a:lstStyle/>
                    <a:p>
                      <a:pPr algn="ctr" fontAlgn="b">
                        <a:spcBef>
                          <a:spcPts val="0"/>
                        </a:spcBef>
                        <a:spcAft>
                          <a:spcPts val="0"/>
                        </a:spcAft>
                      </a:pPr>
                      <a:r>
                        <a:rPr lang="en-GB" sz="700" b="0" i="0" u="none" strike="noStrike">
                          <a:solidFill>
                            <a:srgbClr val="9C5700"/>
                          </a:solidFill>
                          <a:effectLst/>
                          <a:latin typeface="Calibri" panose="020F0502020204030204" pitchFamily="34" charset="0"/>
                        </a:rPr>
                        <a:t>92.8</a:t>
                      </a:r>
                      <a:endParaRPr lang="en-GB" sz="1000" b="0" i="0" u="none" strike="noStrike">
                        <a:effectLst/>
                        <a:latin typeface="Arial" panose="020B0604020202020204" pitchFamily="34" charset="0"/>
                      </a:endParaRPr>
                    </a:p>
                  </a:txBody>
                  <a:tcPr marL="5403" marR="5403" marT="5403" marB="0" anchor="b">
                    <a:lnL>
                      <a:noFill/>
                    </a:lnL>
                    <a:lnR>
                      <a:noFill/>
                    </a:lnR>
                    <a:lnT>
                      <a:noFill/>
                    </a:lnT>
                    <a:lnB>
                      <a:noFill/>
                    </a:lnB>
                    <a:solidFill>
                      <a:srgbClr val="FFEB9C"/>
                    </a:solidFill>
                  </a:tcPr>
                </a:tc>
                <a:tc>
                  <a:txBody>
                    <a:bodyPr/>
                    <a:lstStyle/>
                    <a:p>
                      <a:pPr algn="ctr" fontAlgn="b">
                        <a:spcBef>
                          <a:spcPts val="0"/>
                        </a:spcBef>
                        <a:spcAft>
                          <a:spcPts val="0"/>
                        </a:spcAft>
                      </a:pPr>
                      <a:r>
                        <a:rPr lang="en-GB" sz="700" b="0" i="0" u="none" strike="noStrike">
                          <a:solidFill>
                            <a:srgbClr val="9C0006"/>
                          </a:solidFill>
                          <a:effectLst/>
                          <a:latin typeface="Calibri" panose="020F0502020204030204" pitchFamily="34" charset="0"/>
                        </a:rPr>
                        <a:t>71.9</a:t>
                      </a:r>
                      <a:endParaRPr lang="en-GB" sz="1000" b="0" i="0" u="none" strike="noStrike">
                        <a:effectLst/>
                        <a:latin typeface="Arial" panose="020B0604020202020204" pitchFamily="34" charset="0"/>
                      </a:endParaRPr>
                    </a:p>
                  </a:txBody>
                  <a:tcPr marL="5403" marR="5403" marT="5403" marB="0" anchor="b">
                    <a:lnL>
                      <a:noFill/>
                    </a:lnL>
                    <a:lnR>
                      <a:noFill/>
                    </a:lnR>
                    <a:lnT>
                      <a:noFill/>
                    </a:lnT>
                    <a:lnB>
                      <a:noFill/>
                    </a:lnB>
                    <a:solidFill>
                      <a:srgbClr val="FFC7CE"/>
                    </a:solidFill>
                  </a:tcPr>
                </a:tc>
                <a:tc>
                  <a:txBody>
                    <a:bodyPr/>
                    <a:lstStyle/>
                    <a:p>
                      <a:pPr algn="l" fontAlgn="b">
                        <a:spcBef>
                          <a:spcPts val="0"/>
                        </a:spcBef>
                        <a:spcAft>
                          <a:spcPts val="0"/>
                        </a:spcAft>
                      </a:pPr>
                      <a:r>
                        <a:rPr lang="en-GB" sz="700" b="0" i="0" u="none" strike="noStrike" dirty="0">
                          <a:solidFill>
                            <a:srgbClr val="000000"/>
                          </a:solidFill>
                          <a:effectLst/>
                          <a:latin typeface="Calibri" panose="020F0502020204030204" pitchFamily="34" charset="0"/>
                        </a:rPr>
                        <a:t> Only for CRT procedures</a:t>
                      </a:r>
                      <a:endParaRPr lang="en-GB" sz="1000" b="0" i="0" u="none" strike="noStrike" dirty="0">
                        <a:effectLst/>
                        <a:latin typeface="Arial" panose="020B0604020202020204" pitchFamily="34" charset="0"/>
                      </a:endParaRPr>
                    </a:p>
                  </a:txBody>
                  <a:tcPr marL="5403" marR="5403" marT="5403" marB="0" anchor="b">
                    <a:lnL>
                      <a:noFill/>
                    </a:lnL>
                    <a:lnR>
                      <a:noFill/>
                    </a:lnR>
                    <a:lnT>
                      <a:noFill/>
                    </a:lnT>
                    <a:lnB>
                      <a:noFill/>
                    </a:lnB>
                  </a:tcPr>
                </a:tc>
                <a:extLst>
                  <a:ext uri="{0D108BD9-81ED-4DB2-BD59-A6C34878D82A}">
                    <a16:rowId xmlns:a16="http://schemas.microsoft.com/office/drawing/2014/main" val="3980396273"/>
                  </a:ext>
                </a:extLst>
              </a:tr>
              <a:tr h="149384">
                <a:tc>
                  <a:txBody>
                    <a:bodyPr/>
                    <a:lstStyle/>
                    <a:p>
                      <a:pPr algn="r" fontAlgn="b">
                        <a:spcBef>
                          <a:spcPts val="0"/>
                        </a:spcBef>
                        <a:spcAft>
                          <a:spcPts val="0"/>
                        </a:spcAft>
                      </a:pPr>
                      <a:r>
                        <a:rPr lang="en-GB" sz="700" b="0" i="0" u="none" strike="noStrike" dirty="0">
                          <a:solidFill>
                            <a:srgbClr val="000000"/>
                          </a:solidFill>
                          <a:effectLst/>
                          <a:latin typeface="Calibri" panose="020F0502020204030204" pitchFamily="34" charset="0"/>
                        </a:rPr>
                        <a:t>2.07 </a:t>
                      </a:r>
                      <a:endParaRPr lang="en-GB" sz="1000" b="0" i="0" u="none" strike="noStrike" dirty="0">
                        <a:effectLst/>
                        <a:latin typeface="Arial" panose="020B0604020202020204" pitchFamily="34" charset="0"/>
                      </a:endParaRPr>
                    </a:p>
                  </a:txBody>
                  <a:tcPr marL="5403" marR="5403" marT="5403" marB="0" anchor="b">
                    <a:lnL>
                      <a:noFill/>
                    </a:lnL>
                    <a:lnR>
                      <a:noFill/>
                    </a:lnR>
                    <a:lnT>
                      <a:noFill/>
                    </a:lnT>
                    <a:lnB>
                      <a:noFill/>
                    </a:lnB>
                  </a:tcPr>
                </a:tc>
                <a:tc>
                  <a:txBody>
                    <a:bodyPr/>
                    <a:lstStyle/>
                    <a:p>
                      <a:pPr algn="l" fontAlgn="b">
                        <a:spcBef>
                          <a:spcPts val="0"/>
                        </a:spcBef>
                        <a:spcAft>
                          <a:spcPts val="0"/>
                        </a:spcAft>
                      </a:pPr>
                      <a:r>
                        <a:rPr lang="en-GB" sz="700" b="0" i="0" u="none" strike="noStrike" dirty="0">
                          <a:solidFill>
                            <a:srgbClr val="000000"/>
                          </a:solidFill>
                          <a:effectLst/>
                          <a:latin typeface="Calibri" panose="020F0502020204030204" pitchFamily="34" charset="0"/>
                        </a:rPr>
                        <a:t> LV Function</a:t>
                      </a:r>
                      <a:endParaRPr lang="en-GB" sz="1000" b="0" i="0" u="none" strike="noStrike" dirty="0">
                        <a:effectLst/>
                        <a:latin typeface="Arial" panose="020B0604020202020204" pitchFamily="34" charset="0"/>
                      </a:endParaRPr>
                    </a:p>
                  </a:txBody>
                  <a:tcPr marL="5403" marR="5403" marT="5403" marB="0" anchor="b">
                    <a:lnL>
                      <a:noFill/>
                    </a:lnL>
                    <a:lnR>
                      <a:noFill/>
                    </a:lnR>
                    <a:lnT>
                      <a:noFill/>
                    </a:lnT>
                    <a:lnB>
                      <a:noFill/>
                    </a:lnB>
                  </a:tcPr>
                </a:tc>
                <a:tc>
                  <a:txBody>
                    <a:bodyPr/>
                    <a:lstStyle/>
                    <a:p>
                      <a:pPr algn="ctr" fontAlgn="b">
                        <a:spcBef>
                          <a:spcPts val="0"/>
                        </a:spcBef>
                        <a:spcAft>
                          <a:spcPts val="0"/>
                        </a:spcAft>
                      </a:pPr>
                      <a:r>
                        <a:rPr lang="en-GB" sz="700" b="0" i="0" u="none" strike="noStrike">
                          <a:solidFill>
                            <a:srgbClr val="006100"/>
                          </a:solidFill>
                          <a:effectLst/>
                          <a:latin typeface="Calibri" panose="020F0502020204030204" pitchFamily="34" charset="0"/>
                        </a:rPr>
                        <a:t>95.2</a:t>
                      </a:r>
                      <a:endParaRPr lang="en-GB" sz="1000" b="0" i="0" u="none" strike="noStrike">
                        <a:effectLst/>
                        <a:latin typeface="Arial" panose="020B0604020202020204" pitchFamily="34" charset="0"/>
                      </a:endParaRPr>
                    </a:p>
                  </a:txBody>
                  <a:tcPr marL="5403" marR="5403" marT="5403" marB="0" anchor="b">
                    <a:lnL>
                      <a:noFill/>
                    </a:lnL>
                    <a:lnR>
                      <a:noFill/>
                    </a:lnR>
                    <a:lnT>
                      <a:noFill/>
                    </a:lnT>
                    <a:lnB>
                      <a:noFill/>
                    </a:lnB>
                    <a:solidFill>
                      <a:srgbClr val="C6EFCE"/>
                    </a:solidFill>
                  </a:tcPr>
                </a:tc>
                <a:tc>
                  <a:txBody>
                    <a:bodyPr/>
                    <a:lstStyle/>
                    <a:p>
                      <a:pPr algn="ctr" fontAlgn="b">
                        <a:spcBef>
                          <a:spcPts val="0"/>
                        </a:spcBef>
                        <a:spcAft>
                          <a:spcPts val="0"/>
                        </a:spcAft>
                      </a:pPr>
                      <a:r>
                        <a:rPr lang="en-GB" sz="700" b="0" i="0" u="none" strike="noStrike">
                          <a:solidFill>
                            <a:srgbClr val="9C0006"/>
                          </a:solidFill>
                          <a:effectLst/>
                          <a:latin typeface="Calibri" panose="020F0502020204030204" pitchFamily="34" charset="0"/>
                        </a:rPr>
                        <a:t>75.2</a:t>
                      </a:r>
                      <a:endParaRPr lang="en-GB" sz="1000" b="0" i="0" u="none" strike="noStrike">
                        <a:effectLst/>
                        <a:latin typeface="Arial" panose="020B0604020202020204" pitchFamily="34" charset="0"/>
                      </a:endParaRPr>
                    </a:p>
                  </a:txBody>
                  <a:tcPr marL="5403" marR="5403" marT="5403" marB="0" anchor="b">
                    <a:lnL>
                      <a:noFill/>
                    </a:lnL>
                    <a:lnR>
                      <a:noFill/>
                    </a:lnR>
                    <a:lnT>
                      <a:noFill/>
                    </a:lnT>
                    <a:lnB>
                      <a:noFill/>
                    </a:lnB>
                    <a:solidFill>
                      <a:srgbClr val="FFC7CE"/>
                    </a:solidFill>
                  </a:tcPr>
                </a:tc>
                <a:tc>
                  <a:txBody>
                    <a:bodyPr/>
                    <a:lstStyle/>
                    <a:p>
                      <a:pPr algn="l" fontAlgn="b">
                        <a:spcBef>
                          <a:spcPts val="0"/>
                        </a:spcBef>
                        <a:spcAft>
                          <a:spcPts val="0"/>
                        </a:spcAft>
                      </a:pPr>
                      <a:r>
                        <a:rPr lang="en-GB" sz="700" b="0" i="0" u="none" strike="noStrike" dirty="0">
                          <a:solidFill>
                            <a:srgbClr val="000000"/>
                          </a:solidFill>
                          <a:effectLst/>
                          <a:latin typeface="Calibri" panose="020F0502020204030204" pitchFamily="34" charset="0"/>
                        </a:rPr>
                        <a:t> Only for CRT procedures</a:t>
                      </a:r>
                      <a:endParaRPr lang="en-GB" sz="1000" b="0" i="0" u="none" strike="noStrike" dirty="0">
                        <a:effectLst/>
                        <a:latin typeface="Arial" panose="020B0604020202020204" pitchFamily="34" charset="0"/>
                      </a:endParaRPr>
                    </a:p>
                  </a:txBody>
                  <a:tcPr marL="5403" marR="5403" marT="5403" marB="0" anchor="b">
                    <a:lnL>
                      <a:noFill/>
                    </a:lnL>
                    <a:lnR>
                      <a:noFill/>
                    </a:lnR>
                    <a:lnT>
                      <a:noFill/>
                    </a:lnT>
                    <a:lnB>
                      <a:noFill/>
                    </a:lnB>
                  </a:tcPr>
                </a:tc>
                <a:extLst>
                  <a:ext uri="{0D108BD9-81ED-4DB2-BD59-A6C34878D82A}">
                    <a16:rowId xmlns:a16="http://schemas.microsoft.com/office/drawing/2014/main" val="3460300276"/>
                  </a:ext>
                </a:extLst>
              </a:tr>
              <a:tr h="149384">
                <a:tc>
                  <a:txBody>
                    <a:bodyPr/>
                    <a:lstStyle/>
                    <a:p>
                      <a:pPr algn="r" fontAlgn="b">
                        <a:spcBef>
                          <a:spcPts val="0"/>
                        </a:spcBef>
                        <a:spcAft>
                          <a:spcPts val="0"/>
                        </a:spcAft>
                      </a:pPr>
                      <a:r>
                        <a:rPr lang="en-GB" sz="700" b="0" i="0" u="none" strike="noStrike" dirty="0">
                          <a:solidFill>
                            <a:srgbClr val="000000"/>
                          </a:solidFill>
                          <a:effectLst/>
                          <a:latin typeface="Calibri" panose="020F0502020204030204" pitchFamily="34" charset="0"/>
                        </a:rPr>
                        <a:t>2.08 </a:t>
                      </a:r>
                      <a:endParaRPr lang="en-GB" sz="1000" b="0" i="0" u="none" strike="noStrike" dirty="0">
                        <a:effectLst/>
                        <a:latin typeface="Arial" panose="020B0604020202020204" pitchFamily="34" charset="0"/>
                      </a:endParaRPr>
                    </a:p>
                  </a:txBody>
                  <a:tcPr marL="5403" marR="5403" marT="5403" marB="0" anchor="b">
                    <a:lnL>
                      <a:noFill/>
                    </a:lnL>
                    <a:lnR>
                      <a:noFill/>
                    </a:lnR>
                    <a:lnT>
                      <a:noFill/>
                    </a:lnT>
                    <a:lnB>
                      <a:noFill/>
                    </a:lnB>
                  </a:tcPr>
                </a:tc>
                <a:tc>
                  <a:txBody>
                    <a:bodyPr/>
                    <a:lstStyle/>
                    <a:p>
                      <a:pPr algn="l" fontAlgn="b">
                        <a:spcBef>
                          <a:spcPts val="0"/>
                        </a:spcBef>
                        <a:spcAft>
                          <a:spcPts val="0"/>
                        </a:spcAft>
                      </a:pPr>
                      <a:r>
                        <a:rPr lang="en-GB" sz="700" b="0" i="0" u="none" strike="noStrike" dirty="0">
                          <a:solidFill>
                            <a:srgbClr val="000000"/>
                          </a:solidFill>
                          <a:effectLst/>
                          <a:latin typeface="Calibri" panose="020F0502020204030204" pitchFamily="34" charset="0"/>
                        </a:rPr>
                        <a:t> ICD Indication</a:t>
                      </a:r>
                      <a:endParaRPr lang="en-GB" sz="1000" b="0" i="0" u="none" strike="noStrike" dirty="0">
                        <a:effectLst/>
                        <a:latin typeface="Arial" panose="020B0604020202020204" pitchFamily="34" charset="0"/>
                      </a:endParaRPr>
                    </a:p>
                  </a:txBody>
                  <a:tcPr marL="5403" marR="5403" marT="5403" marB="0" anchor="b">
                    <a:lnL>
                      <a:noFill/>
                    </a:lnL>
                    <a:lnR>
                      <a:noFill/>
                    </a:lnR>
                    <a:lnT>
                      <a:noFill/>
                    </a:lnT>
                    <a:lnB>
                      <a:noFill/>
                    </a:lnB>
                  </a:tcPr>
                </a:tc>
                <a:tc>
                  <a:txBody>
                    <a:bodyPr/>
                    <a:lstStyle/>
                    <a:p>
                      <a:pPr algn="ctr" fontAlgn="b">
                        <a:spcBef>
                          <a:spcPts val="0"/>
                        </a:spcBef>
                        <a:spcAft>
                          <a:spcPts val="0"/>
                        </a:spcAft>
                      </a:pPr>
                      <a:r>
                        <a:rPr lang="en-GB" sz="700" b="0" i="0" u="none" strike="noStrike" dirty="0">
                          <a:solidFill>
                            <a:srgbClr val="006100"/>
                          </a:solidFill>
                          <a:effectLst/>
                          <a:latin typeface="Calibri" panose="020F0502020204030204" pitchFamily="34" charset="0"/>
                        </a:rPr>
                        <a:t>96.5</a:t>
                      </a:r>
                      <a:endParaRPr lang="en-GB" sz="1000" b="0" i="0" u="none" strike="noStrike" dirty="0">
                        <a:effectLst/>
                        <a:latin typeface="Arial" panose="020B0604020202020204" pitchFamily="34" charset="0"/>
                      </a:endParaRPr>
                    </a:p>
                  </a:txBody>
                  <a:tcPr marL="5403" marR="5403" marT="5403" marB="0" anchor="b">
                    <a:lnL>
                      <a:noFill/>
                    </a:lnL>
                    <a:lnR>
                      <a:noFill/>
                    </a:lnR>
                    <a:lnT>
                      <a:noFill/>
                    </a:lnT>
                    <a:lnB>
                      <a:noFill/>
                    </a:lnB>
                    <a:solidFill>
                      <a:srgbClr val="C6EFCE"/>
                    </a:solidFill>
                  </a:tcPr>
                </a:tc>
                <a:tc>
                  <a:txBody>
                    <a:bodyPr/>
                    <a:lstStyle/>
                    <a:p>
                      <a:pPr algn="ctr" fontAlgn="b">
                        <a:spcBef>
                          <a:spcPts val="0"/>
                        </a:spcBef>
                        <a:spcAft>
                          <a:spcPts val="0"/>
                        </a:spcAft>
                      </a:pPr>
                      <a:r>
                        <a:rPr lang="en-GB" sz="700" b="0" i="0" u="none" strike="noStrike">
                          <a:solidFill>
                            <a:srgbClr val="9C0006"/>
                          </a:solidFill>
                          <a:effectLst/>
                          <a:latin typeface="Calibri" panose="020F0502020204030204" pitchFamily="34" charset="0"/>
                        </a:rPr>
                        <a:t>75.6</a:t>
                      </a:r>
                      <a:endParaRPr lang="en-GB" sz="1000" b="0" i="0" u="none" strike="noStrike">
                        <a:effectLst/>
                        <a:latin typeface="Arial" panose="020B0604020202020204" pitchFamily="34" charset="0"/>
                      </a:endParaRPr>
                    </a:p>
                  </a:txBody>
                  <a:tcPr marL="5403" marR="5403" marT="5403" marB="0" anchor="b">
                    <a:lnL>
                      <a:noFill/>
                    </a:lnL>
                    <a:lnR>
                      <a:noFill/>
                    </a:lnR>
                    <a:lnT>
                      <a:noFill/>
                    </a:lnT>
                    <a:lnB>
                      <a:noFill/>
                    </a:lnB>
                    <a:solidFill>
                      <a:srgbClr val="FFC7CE"/>
                    </a:solidFill>
                  </a:tcPr>
                </a:tc>
                <a:tc>
                  <a:txBody>
                    <a:bodyPr/>
                    <a:lstStyle/>
                    <a:p>
                      <a:pPr algn="l" fontAlgn="b">
                        <a:spcBef>
                          <a:spcPts val="0"/>
                        </a:spcBef>
                        <a:spcAft>
                          <a:spcPts val="0"/>
                        </a:spcAft>
                      </a:pPr>
                      <a:r>
                        <a:rPr lang="en-GB" sz="700" b="0" i="0" u="none" strike="noStrike" dirty="0">
                          <a:solidFill>
                            <a:srgbClr val="000000"/>
                          </a:solidFill>
                          <a:effectLst/>
                          <a:latin typeface="Calibri" panose="020F0502020204030204" pitchFamily="34" charset="0"/>
                        </a:rPr>
                        <a:t> Only for ICD procedures</a:t>
                      </a:r>
                      <a:endParaRPr lang="en-GB" sz="1000" b="0" i="0" u="none" strike="noStrike" dirty="0">
                        <a:effectLst/>
                        <a:latin typeface="Arial" panose="020B0604020202020204" pitchFamily="34" charset="0"/>
                      </a:endParaRPr>
                    </a:p>
                  </a:txBody>
                  <a:tcPr marL="5403" marR="5403" marT="5403" marB="0" anchor="b">
                    <a:lnL>
                      <a:noFill/>
                    </a:lnL>
                    <a:lnR>
                      <a:noFill/>
                    </a:lnR>
                    <a:lnT>
                      <a:noFill/>
                    </a:lnT>
                    <a:lnB>
                      <a:noFill/>
                    </a:lnB>
                  </a:tcPr>
                </a:tc>
                <a:extLst>
                  <a:ext uri="{0D108BD9-81ED-4DB2-BD59-A6C34878D82A}">
                    <a16:rowId xmlns:a16="http://schemas.microsoft.com/office/drawing/2014/main" val="322048284"/>
                  </a:ext>
                </a:extLst>
              </a:tr>
              <a:tr h="149384">
                <a:tc>
                  <a:txBody>
                    <a:bodyPr/>
                    <a:lstStyle/>
                    <a:p>
                      <a:pPr algn="r" fontAlgn="b">
                        <a:spcBef>
                          <a:spcPts val="0"/>
                        </a:spcBef>
                        <a:spcAft>
                          <a:spcPts val="0"/>
                        </a:spcAft>
                      </a:pPr>
                      <a:r>
                        <a:rPr lang="en-GB" sz="700" b="0" i="0" u="none" strike="noStrike" dirty="0">
                          <a:solidFill>
                            <a:srgbClr val="000000"/>
                          </a:solidFill>
                          <a:effectLst/>
                          <a:latin typeface="Calibri" panose="020F0502020204030204" pitchFamily="34" charset="0"/>
                        </a:rPr>
                        <a:t>2.09 </a:t>
                      </a:r>
                      <a:endParaRPr lang="en-GB" sz="1000" b="0" i="0" u="none" strike="noStrike" dirty="0">
                        <a:effectLst/>
                        <a:latin typeface="Arial" panose="020B0604020202020204" pitchFamily="34" charset="0"/>
                      </a:endParaRPr>
                    </a:p>
                  </a:txBody>
                  <a:tcPr marL="5403" marR="5403" marT="5403" marB="0" anchor="b">
                    <a:lnL>
                      <a:noFill/>
                    </a:lnL>
                    <a:lnR>
                      <a:noFill/>
                    </a:lnR>
                    <a:lnT>
                      <a:noFill/>
                    </a:lnT>
                    <a:lnB>
                      <a:noFill/>
                    </a:lnB>
                  </a:tcPr>
                </a:tc>
                <a:tc>
                  <a:txBody>
                    <a:bodyPr/>
                    <a:lstStyle/>
                    <a:p>
                      <a:pPr algn="l" fontAlgn="b">
                        <a:spcBef>
                          <a:spcPts val="0"/>
                        </a:spcBef>
                        <a:spcAft>
                          <a:spcPts val="0"/>
                        </a:spcAft>
                      </a:pPr>
                      <a:r>
                        <a:rPr lang="en-GB" sz="700" b="0" i="0" u="none" strike="noStrike" dirty="0">
                          <a:solidFill>
                            <a:srgbClr val="000000"/>
                          </a:solidFill>
                          <a:effectLst/>
                          <a:latin typeface="Calibri" panose="020F0502020204030204" pitchFamily="34" charset="0"/>
                        </a:rPr>
                        <a:t> QRS Duration</a:t>
                      </a:r>
                      <a:endParaRPr lang="en-GB" sz="1000" b="0" i="0" u="none" strike="noStrike" dirty="0">
                        <a:effectLst/>
                        <a:latin typeface="Arial" panose="020B0604020202020204" pitchFamily="34" charset="0"/>
                      </a:endParaRPr>
                    </a:p>
                  </a:txBody>
                  <a:tcPr marL="5403" marR="5403" marT="5403" marB="0" anchor="b">
                    <a:lnL>
                      <a:noFill/>
                    </a:lnL>
                    <a:lnR>
                      <a:noFill/>
                    </a:lnR>
                    <a:lnT>
                      <a:noFill/>
                    </a:lnT>
                    <a:lnB>
                      <a:noFill/>
                    </a:lnB>
                  </a:tcPr>
                </a:tc>
                <a:tc>
                  <a:txBody>
                    <a:bodyPr/>
                    <a:lstStyle/>
                    <a:p>
                      <a:pPr algn="ctr" fontAlgn="b">
                        <a:spcBef>
                          <a:spcPts val="0"/>
                        </a:spcBef>
                        <a:spcAft>
                          <a:spcPts val="0"/>
                        </a:spcAft>
                      </a:pPr>
                      <a:r>
                        <a:rPr lang="en-GB" sz="700" b="0" i="0" u="none" strike="noStrike">
                          <a:solidFill>
                            <a:srgbClr val="9C0006"/>
                          </a:solidFill>
                          <a:effectLst/>
                          <a:latin typeface="Calibri" panose="020F0502020204030204" pitchFamily="34" charset="0"/>
                        </a:rPr>
                        <a:t>88.7</a:t>
                      </a:r>
                      <a:endParaRPr lang="en-GB" sz="1000" b="0" i="0" u="none" strike="noStrike">
                        <a:effectLst/>
                        <a:latin typeface="Arial" panose="020B0604020202020204" pitchFamily="34" charset="0"/>
                      </a:endParaRPr>
                    </a:p>
                  </a:txBody>
                  <a:tcPr marL="5403" marR="5403" marT="5403" marB="0" anchor="b">
                    <a:lnL>
                      <a:noFill/>
                    </a:lnL>
                    <a:lnR>
                      <a:noFill/>
                    </a:lnR>
                    <a:lnT>
                      <a:noFill/>
                    </a:lnT>
                    <a:lnB>
                      <a:noFill/>
                    </a:lnB>
                    <a:solidFill>
                      <a:srgbClr val="FFC7CE"/>
                    </a:solidFill>
                  </a:tcPr>
                </a:tc>
                <a:tc>
                  <a:txBody>
                    <a:bodyPr/>
                    <a:lstStyle/>
                    <a:p>
                      <a:pPr algn="ctr" fontAlgn="b">
                        <a:spcBef>
                          <a:spcPts val="0"/>
                        </a:spcBef>
                        <a:spcAft>
                          <a:spcPts val="0"/>
                        </a:spcAft>
                      </a:pPr>
                      <a:r>
                        <a:rPr lang="en-GB" sz="700" b="0" i="0" u="none" strike="noStrike">
                          <a:solidFill>
                            <a:srgbClr val="9C0006"/>
                          </a:solidFill>
                          <a:effectLst/>
                          <a:latin typeface="Calibri" panose="020F0502020204030204" pitchFamily="34" charset="0"/>
                        </a:rPr>
                        <a:t>66.7</a:t>
                      </a:r>
                      <a:endParaRPr lang="en-GB" sz="1000" b="0" i="0" u="none" strike="noStrike">
                        <a:effectLst/>
                        <a:latin typeface="Arial" panose="020B0604020202020204" pitchFamily="34" charset="0"/>
                      </a:endParaRPr>
                    </a:p>
                  </a:txBody>
                  <a:tcPr marL="5403" marR="5403" marT="5403" marB="0" anchor="b">
                    <a:lnL>
                      <a:noFill/>
                    </a:lnL>
                    <a:lnR>
                      <a:noFill/>
                    </a:lnR>
                    <a:lnT>
                      <a:noFill/>
                    </a:lnT>
                    <a:lnB>
                      <a:noFill/>
                    </a:lnB>
                    <a:solidFill>
                      <a:srgbClr val="FFC7CE"/>
                    </a:solidFill>
                  </a:tcPr>
                </a:tc>
                <a:tc>
                  <a:txBody>
                    <a:bodyPr/>
                    <a:lstStyle/>
                    <a:p>
                      <a:pPr algn="l" fontAlgn="b">
                        <a:spcBef>
                          <a:spcPts val="0"/>
                        </a:spcBef>
                        <a:spcAft>
                          <a:spcPts val="0"/>
                        </a:spcAft>
                      </a:pPr>
                      <a:r>
                        <a:rPr lang="en-GB" sz="700" b="0" i="0" u="none" strike="noStrike" dirty="0">
                          <a:solidFill>
                            <a:srgbClr val="000000"/>
                          </a:solidFill>
                          <a:effectLst/>
                          <a:latin typeface="Calibri" panose="020F0502020204030204" pitchFamily="34" charset="0"/>
                        </a:rPr>
                        <a:t> Only for CRT procedures</a:t>
                      </a:r>
                      <a:endParaRPr lang="en-GB" sz="1000" b="0" i="0" u="none" strike="noStrike" dirty="0">
                        <a:effectLst/>
                        <a:latin typeface="Arial" panose="020B0604020202020204" pitchFamily="34" charset="0"/>
                      </a:endParaRPr>
                    </a:p>
                  </a:txBody>
                  <a:tcPr marL="5403" marR="5403" marT="5403" marB="0" anchor="b">
                    <a:lnL>
                      <a:noFill/>
                    </a:lnL>
                    <a:lnR>
                      <a:noFill/>
                    </a:lnR>
                    <a:lnT>
                      <a:noFill/>
                    </a:lnT>
                    <a:lnB>
                      <a:noFill/>
                    </a:lnB>
                  </a:tcPr>
                </a:tc>
                <a:extLst>
                  <a:ext uri="{0D108BD9-81ED-4DB2-BD59-A6C34878D82A}">
                    <a16:rowId xmlns:a16="http://schemas.microsoft.com/office/drawing/2014/main" val="883456150"/>
                  </a:ext>
                </a:extLst>
              </a:tr>
              <a:tr h="149384">
                <a:tc>
                  <a:txBody>
                    <a:bodyPr/>
                    <a:lstStyle/>
                    <a:p>
                      <a:pPr algn="r" fontAlgn="b">
                        <a:spcBef>
                          <a:spcPts val="0"/>
                        </a:spcBef>
                        <a:spcAft>
                          <a:spcPts val="0"/>
                        </a:spcAft>
                      </a:pPr>
                      <a:r>
                        <a:rPr lang="en-GB" sz="700" b="0" i="0" u="none" strike="noStrike" dirty="0">
                          <a:solidFill>
                            <a:srgbClr val="000000"/>
                          </a:solidFill>
                          <a:effectLst/>
                          <a:latin typeface="Calibri" panose="020F0502020204030204" pitchFamily="34" charset="0"/>
                        </a:rPr>
                        <a:t>2.10 </a:t>
                      </a:r>
                      <a:endParaRPr lang="en-GB" sz="1000" b="0" i="0" u="none" strike="noStrike" dirty="0">
                        <a:effectLst/>
                        <a:latin typeface="Arial" panose="020B0604020202020204" pitchFamily="34" charset="0"/>
                      </a:endParaRPr>
                    </a:p>
                  </a:txBody>
                  <a:tcPr marL="5403" marR="5403" marT="5403" marB="0" anchor="b">
                    <a:lnL>
                      <a:noFill/>
                    </a:lnL>
                    <a:lnR>
                      <a:noFill/>
                    </a:lnR>
                    <a:lnT>
                      <a:noFill/>
                    </a:lnT>
                    <a:lnB>
                      <a:noFill/>
                    </a:lnB>
                  </a:tcPr>
                </a:tc>
                <a:tc>
                  <a:txBody>
                    <a:bodyPr/>
                    <a:lstStyle/>
                    <a:p>
                      <a:pPr algn="l" fontAlgn="b">
                        <a:spcBef>
                          <a:spcPts val="0"/>
                        </a:spcBef>
                        <a:spcAft>
                          <a:spcPts val="0"/>
                        </a:spcAft>
                      </a:pPr>
                      <a:r>
                        <a:rPr lang="en-GB" sz="700" b="0" i="0" u="none" strike="noStrike" dirty="0">
                          <a:solidFill>
                            <a:srgbClr val="000000"/>
                          </a:solidFill>
                          <a:effectLst/>
                          <a:latin typeface="Calibri" panose="020F0502020204030204" pitchFamily="34" charset="0"/>
                        </a:rPr>
                        <a:t> QRS Morphology</a:t>
                      </a:r>
                      <a:endParaRPr lang="en-GB" sz="1000" b="0" i="0" u="none" strike="noStrike" dirty="0">
                        <a:effectLst/>
                        <a:latin typeface="Arial" panose="020B0604020202020204" pitchFamily="34" charset="0"/>
                      </a:endParaRPr>
                    </a:p>
                  </a:txBody>
                  <a:tcPr marL="5403" marR="5403" marT="5403" marB="0" anchor="b">
                    <a:lnL>
                      <a:noFill/>
                    </a:lnL>
                    <a:lnR>
                      <a:noFill/>
                    </a:lnR>
                    <a:lnT>
                      <a:noFill/>
                    </a:lnT>
                    <a:lnB>
                      <a:noFill/>
                    </a:lnB>
                  </a:tcPr>
                </a:tc>
                <a:tc>
                  <a:txBody>
                    <a:bodyPr/>
                    <a:lstStyle/>
                    <a:p>
                      <a:pPr algn="ctr" fontAlgn="b">
                        <a:spcBef>
                          <a:spcPts val="0"/>
                        </a:spcBef>
                        <a:spcAft>
                          <a:spcPts val="0"/>
                        </a:spcAft>
                      </a:pPr>
                      <a:r>
                        <a:rPr lang="en-GB" sz="700" b="0" i="0" u="none" strike="noStrike">
                          <a:solidFill>
                            <a:srgbClr val="006100"/>
                          </a:solidFill>
                          <a:effectLst/>
                          <a:latin typeface="Calibri" panose="020F0502020204030204" pitchFamily="34" charset="0"/>
                        </a:rPr>
                        <a:t>97.6</a:t>
                      </a:r>
                      <a:endParaRPr lang="en-GB" sz="1000" b="0" i="0" u="none" strike="noStrike">
                        <a:effectLst/>
                        <a:latin typeface="Arial" panose="020B0604020202020204" pitchFamily="34" charset="0"/>
                      </a:endParaRPr>
                    </a:p>
                  </a:txBody>
                  <a:tcPr marL="5403" marR="5403" marT="5403" marB="0" anchor="b">
                    <a:lnL>
                      <a:noFill/>
                    </a:lnL>
                    <a:lnR>
                      <a:noFill/>
                    </a:lnR>
                    <a:lnT>
                      <a:noFill/>
                    </a:lnT>
                    <a:lnB>
                      <a:noFill/>
                    </a:lnB>
                    <a:solidFill>
                      <a:srgbClr val="C6EFCE"/>
                    </a:solidFill>
                  </a:tcPr>
                </a:tc>
                <a:tc>
                  <a:txBody>
                    <a:bodyPr/>
                    <a:lstStyle/>
                    <a:p>
                      <a:pPr algn="ctr" fontAlgn="b">
                        <a:spcBef>
                          <a:spcPts val="0"/>
                        </a:spcBef>
                        <a:spcAft>
                          <a:spcPts val="0"/>
                        </a:spcAft>
                      </a:pPr>
                      <a:r>
                        <a:rPr lang="en-GB" sz="700" b="0" i="0" u="none" strike="noStrike">
                          <a:solidFill>
                            <a:srgbClr val="006100"/>
                          </a:solidFill>
                          <a:effectLst/>
                          <a:latin typeface="Calibri" panose="020F0502020204030204" pitchFamily="34" charset="0"/>
                        </a:rPr>
                        <a:t>96.9</a:t>
                      </a:r>
                      <a:endParaRPr lang="en-GB" sz="1000" b="0" i="0" u="none" strike="noStrike">
                        <a:effectLst/>
                        <a:latin typeface="Arial" panose="020B0604020202020204" pitchFamily="34" charset="0"/>
                      </a:endParaRPr>
                    </a:p>
                  </a:txBody>
                  <a:tcPr marL="5403" marR="5403" marT="5403" marB="0" anchor="b">
                    <a:lnL>
                      <a:noFill/>
                    </a:lnL>
                    <a:lnR>
                      <a:noFill/>
                    </a:lnR>
                    <a:lnT>
                      <a:noFill/>
                    </a:lnT>
                    <a:lnB>
                      <a:noFill/>
                    </a:lnB>
                    <a:solidFill>
                      <a:srgbClr val="C6EFCE"/>
                    </a:solidFill>
                  </a:tcPr>
                </a:tc>
                <a:tc>
                  <a:txBody>
                    <a:bodyPr/>
                    <a:lstStyle/>
                    <a:p>
                      <a:pPr algn="l" fontAlgn="b">
                        <a:spcBef>
                          <a:spcPts val="0"/>
                        </a:spcBef>
                        <a:spcAft>
                          <a:spcPts val="0"/>
                        </a:spcAft>
                      </a:pPr>
                      <a:r>
                        <a:rPr lang="en-GB" sz="700" b="0" i="0" u="none" strike="noStrike" dirty="0">
                          <a:solidFill>
                            <a:srgbClr val="000000"/>
                          </a:solidFill>
                          <a:effectLst/>
                          <a:latin typeface="Calibri" panose="020F0502020204030204" pitchFamily="34" charset="0"/>
                        </a:rPr>
                        <a:t> Only for CRT procedures</a:t>
                      </a:r>
                      <a:endParaRPr lang="en-GB" sz="1000" b="0" i="0" u="none" strike="noStrike" dirty="0">
                        <a:effectLst/>
                        <a:latin typeface="Arial" panose="020B0604020202020204" pitchFamily="34" charset="0"/>
                      </a:endParaRPr>
                    </a:p>
                  </a:txBody>
                  <a:tcPr marL="5403" marR="5403" marT="5403" marB="0" anchor="b">
                    <a:lnL>
                      <a:noFill/>
                    </a:lnL>
                    <a:lnR>
                      <a:noFill/>
                    </a:lnR>
                    <a:lnT>
                      <a:noFill/>
                    </a:lnT>
                    <a:lnB>
                      <a:noFill/>
                    </a:lnB>
                  </a:tcPr>
                </a:tc>
                <a:extLst>
                  <a:ext uri="{0D108BD9-81ED-4DB2-BD59-A6C34878D82A}">
                    <a16:rowId xmlns:a16="http://schemas.microsoft.com/office/drawing/2014/main" val="3318665165"/>
                  </a:ext>
                </a:extLst>
              </a:tr>
              <a:tr h="154029">
                <a:tc>
                  <a:txBody>
                    <a:bodyPr/>
                    <a:lstStyle/>
                    <a:p>
                      <a:pPr algn="l" fontAlgn="b">
                        <a:spcBef>
                          <a:spcPts val="0"/>
                        </a:spcBef>
                        <a:spcAft>
                          <a:spcPts val="0"/>
                        </a:spcAft>
                      </a:pPr>
                      <a:endParaRPr lang="en-GB" sz="1000" b="0" i="0" u="none" strike="noStrike" dirty="0">
                        <a:effectLst/>
                        <a:latin typeface="Arial" panose="020B0604020202020204" pitchFamily="34" charset="0"/>
                      </a:endParaRPr>
                    </a:p>
                  </a:txBody>
                  <a:tcPr marL="5403" marR="5403" marT="5403" marB="0" anchor="b">
                    <a:lnL>
                      <a:noFill/>
                    </a:lnL>
                    <a:lnR>
                      <a:noFill/>
                    </a:lnR>
                    <a:lnT>
                      <a:noFill/>
                    </a:lnT>
                    <a:lnB>
                      <a:noFill/>
                    </a:lnB>
                  </a:tcPr>
                </a:tc>
                <a:tc>
                  <a:txBody>
                    <a:bodyPr/>
                    <a:lstStyle/>
                    <a:p>
                      <a:pPr algn="l" fontAlgn="b">
                        <a:spcBef>
                          <a:spcPts val="0"/>
                        </a:spcBef>
                        <a:spcAft>
                          <a:spcPts val="0"/>
                        </a:spcAft>
                      </a:pPr>
                      <a:endParaRPr lang="en-GB" sz="1000" b="0" i="0" u="none" strike="noStrike" dirty="0">
                        <a:effectLst/>
                        <a:latin typeface="Arial" panose="020B0604020202020204" pitchFamily="34" charset="0"/>
                      </a:endParaRPr>
                    </a:p>
                  </a:txBody>
                  <a:tcPr marL="5403" marR="5403" marT="5403" marB="0" anchor="b">
                    <a:lnL>
                      <a:noFill/>
                    </a:lnL>
                    <a:lnR>
                      <a:noFill/>
                    </a:lnR>
                    <a:lnT>
                      <a:noFill/>
                    </a:lnT>
                    <a:lnB>
                      <a:noFill/>
                    </a:lnB>
                  </a:tcPr>
                </a:tc>
                <a:tc>
                  <a:txBody>
                    <a:bodyPr/>
                    <a:lstStyle/>
                    <a:p>
                      <a:pPr algn="ctr" fontAlgn="b">
                        <a:spcBef>
                          <a:spcPts val="0"/>
                        </a:spcBef>
                        <a:spcAft>
                          <a:spcPts val="0"/>
                        </a:spcAft>
                      </a:pPr>
                      <a:endParaRPr lang="en-GB" sz="1000" b="0" i="0" u="none" strike="noStrike">
                        <a:effectLst/>
                        <a:latin typeface="Arial" panose="020B0604020202020204" pitchFamily="34" charset="0"/>
                      </a:endParaRPr>
                    </a:p>
                  </a:txBody>
                  <a:tcPr marL="5403" marR="5403" marT="5403" marB="0" anchor="b">
                    <a:lnL>
                      <a:noFill/>
                    </a:lnL>
                    <a:lnR>
                      <a:noFill/>
                    </a:lnR>
                    <a:lnT>
                      <a:noFill/>
                    </a:lnT>
                    <a:lnB>
                      <a:noFill/>
                    </a:lnB>
                  </a:tcPr>
                </a:tc>
                <a:tc>
                  <a:txBody>
                    <a:bodyPr/>
                    <a:lstStyle/>
                    <a:p>
                      <a:pPr algn="ctr" fontAlgn="b">
                        <a:spcBef>
                          <a:spcPts val="0"/>
                        </a:spcBef>
                        <a:spcAft>
                          <a:spcPts val="0"/>
                        </a:spcAft>
                      </a:pPr>
                      <a:endParaRPr lang="en-GB" sz="1000" b="0" i="0" u="none" strike="noStrike" dirty="0">
                        <a:effectLst/>
                        <a:latin typeface="Arial" panose="020B0604020202020204" pitchFamily="34" charset="0"/>
                      </a:endParaRPr>
                    </a:p>
                  </a:txBody>
                  <a:tcPr marL="5403" marR="5403" marT="5403" marB="0" anchor="b">
                    <a:lnL>
                      <a:noFill/>
                    </a:lnL>
                    <a:lnR>
                      <a:noFill/>
                    </a:lnR>
                    <a:lnT>
                      <a:noFill/>
                    </a:lnT>
                    <a:lnB>
                      <a:noFill/>
                    </a:lnB>
                  </a:tcPr>
                </a:tc>
                <a:tc>
                  <a:txBody>
                    <a:bodyPr/>
                    <a:lstStyle/>
                    <a:p>
                      <a:pPr algn="l" fontAlgn="b">
                        <a:spcBef>
                          <a:spcPts val="0"/>
                        </a:spcBef>
                        <a:spcAft>
                          <a:spcPts val="0"/>
                        </a:spcAft>
                      </a:pPr>
                      <a:endParaRPr lang="en-GB" sz="1000" b="0" i="0" u="none" strike="noStrike">
                        <a:effectLst/>
                        <a:latin typeface="Arial" panose="020B0604020202020204" pitchFamily="34" charset="0"/>
                      </a:endParaRPr>
                    </a:p>
                  </a:txBody>
                  <a:tcPr marL="5403" marR="5403" marT="5403" marB="0" anchor="b">
                    <a:lnL>
                      <a:noFill/>
                    </a:lnL>
                    <a:lnR>
                      <a:noFill/>
                    </a:lnR>
                    <a:lnT>
                      <a:noFill/>
                    </a:lnT>
                    <a:lnB>
                      <a:noFill/>
                    </a:lnB>
                  </a:tcPr>
                </a:tc>
                <a:extLst>
                  <a:ext uri="{0D108BD9-81ED-4DB2-BD59-A6C34878D82A}">
                    <a16:rowId xmlns:a16="http://schemas.microsoft.com/office/drawing/2014/main" val="450937911"/>
                  </a:ext>
                </a:extLst>
              </a:tr>
              <a:tr h="154029">
                <a:tc>
                  <a:txBody>
                    <a:bodyPr/>
                    <a:lstStyle/>
                    <a:p>
                      <a:pPr algn="l" fontAlgn="b">
                        <a:spcBef>
                          <a:spcPts val="0"/>
                        </a:spcBef>
                        <a:spcAft>
                          <a:spcPts val="0"/>
                        </a:spcAft>
                      </a:pPr>
                      <a:r>
                        <a:rPr lang="en-GB" sz="700" b="1" i="0" u="none" strike="noStrike" dirty="0">
                          <a:solidFill>
                            <a:srgbClr val="000000"/>
                          </a:solidFill>
                          <a:effectLst/>
                          <a:latin typeface="Calibri" panose="020F0502020204030204" pitchFamily="34" charset="0"/>
                        </a:rPr>
                        <a:t>Procedure Details</a:t>
                      </a:r>
                      <a:endParaRPr lang="en-GB" sz="1000" b="0" i="0" u="none" strike="noStrike" dirty="0">
                        <a:effectLst/>
                        <a:latin typeface="Arial" panose="020B0604020202020204" pitchFamily="34" charset="0"/>
                      </a:endParaRPr>
                    </a:p>
                  </a:txBody>
                  <a:tcPr marL="5403" marR="5403" marT="5403" marB="0" anchor="b">
                    <a:lnL>
                      <a:noFill/>
                    </a:lnL>
                    <a:lnR>
                      <a:noFill/>
                    </a:lnR>
                    <a:lnT>
                      <a:noFill/>
                    </a:lnT>
                    <a:lnB>
                      <a:noFill/>
                    </a:lnB>
                  </a:tcPr>
                </a:tc>
                <a:tc>
                  <a:txBody>
                    <a:bodyPr/>
                    <a:lstStyle/>
                    <a:p>
                      <a:pPr algn="l" fontAlgn="b">
                        <a:spcBef>
                          <a:spcPts val="0"/>
                        </a:spcBef>
                        <a:spcAft>
                          <a:spcPts val="0"/>
                        </a:spcAft>
                      </a:pPr>
                      <a:endParaRPr lang="en-GB" sz="1000" b="0" i="0" u="none" strike="noStrike">
                        <a:effectLst/>
                        <a:latin typeface="Arial" panose="020B0604020202020204" pitchFamily="34" charset="0"/>
                      </a:endParaRPr>
                    </a:p>
                  </a:txBody>
                  <a:tcPr marL="5403" marR="5403" marT="5403" marB="0" anchor="b">
                    <a:lnL>
                      <a:noFill/>
                    </a:lnL>
                    <a:lnR>
                      <a:noFill/>
                    </a:lnR>
                    <a:lnT>
                      <a:noFill/>
                    </a:lnT>
                    <a:lnB>
                      <a:noFill/>
                    </a:lnB>
                  </a:tcPr>
                </a:tc>
                <a:tc>
                  <a:txBody>
                    <a:bodyPr/>
                    <a:lstStyle/>
                    <a:p>
                      <a:pPr algn="ctr" fontAlgn="b">
                        <a:spcBef>
                          <a:spcPts val="0"/>
                        </a:spcBef>
                        <a:spcAft>
                          <a:spcPts val="0"/>
                        </a:spcAft>
                      </a:pPr>
                      <a:endParaRPr lang="en-GB" sz="1000" b="0" i="0" u="none" strike="noStrike">
                        <a:effectLst/>
                        <a:latin typeface="Arial" panose="020B0604020202020204" pitchFamily="34" charset="0"/>
                      </a:endParaRPr>
                    </a:p>
                  </a:txBody>
                  <a:tcPr marL="5403" marR="5403" marT="5403" marB="0" anchor="b">
                    <a:lnL>
                      <a:noFill/>
                    </a:lnL>
                    <a:lnR>
                      <a:noFill/>
                    </a:lnR>
                    <a:lnT>
                      <a:noFill/>
                    </a:lnT>
                    <a:lnB>
                      <a:noFill/>
                    </a:lnB>
                  </a:tcPr>
                </a:tc>
                <a:tc>
                  <a:txBody>
                    <a:bodyPr/>
                    <a:lstStyle/>
                    <a:p>
                      <a:pPr algn="ctr" fontAlgn="b">
                        <a:spcBef>
                          <a:spcPts val="0"/>
                        </a:spcBef>
                        <a:spcAft>
                          <a:spcPts val="0"/>
                        </a:spcAft>
                      </a:pPr>
                      <a:endParaRPr lang="en-GB" sz="1000" b="0" i="0" u="none" strike="noStrike" dirty="0">
                        <a:effectLst/>
                        <a:latin typeface="Arial" panose="020B0604020202020204" pitchFamily="34" charset="0"/>
                      </a:endParaRPr>
                    </a:p>
                  </a:txBody>
                  <a:tcPr marL="5403" marR="5403" marT="5403" marB="0" anchor="b">
                    <a:lnL>
                      <a:noFill/>
                    </a:lnL>
                    <a:lnR>
                      <a:noFill/>
                    </a:lnR>
                    <a:lnT>
                      <a:noFill/>
                    </a:lnT>
                    <a:lnB>
                      <a:noFill/>
                    </a:lnB>
                  </a:tcPr>
                </a:tc>
                <a:tc>
                  <a:txBody>
                    <a:bodyPr/>
                    <a:lstStyle/>
                    <a:p>
                      <a:pPr algn="l" fontAlgn="b">
                        <a:spcBef>
                          <a:spcPts val="0"/>
                        </a:spcBef>
                        <a:spcAft>
                          <a:spcPts val="0"/>
                        </a:spcAft>
                      </a:pPr>
                      <a:endParaRPr lang="en-GB" sz="1000" b="0" i="0" u="none" strike="noStrike">
                        <a:effectLst/>
                        <a:latin typeface="Arial" panose="020B0604020202020204" pitchFamily="34" charset="0"/>
                      </a:endParaRPr>
                    </a:p>
                  </a:txBody>
                  <a:tcPr marL="5403" marR="5403" marT="5403" marB="0" anchor="b">
                    <a:lnL>
                      <a:noFill/>
                    </a:lnL>
                    <a:lnR>
                      <a:noFill/>
                    </a:lnR>
                    <a:lnT>
                      <a:noFill/>
                    </a:lnT>
                    <a:lnB>
                      <a:noFill/>
                    </a:lnB>
                  </a:tcPr>
                </a:tc>
                <a:extLst>
                  <a:ext uri="{0D108BD9-81ED-4DB2-BD59-A6C34878D82A}">
                    <a16:rowId xmlns:a16="http://schemas.microsoft.com/office/drawing/2014/main" val="1881185119"/>
                  </a:ext>
                </a:extLst>
              </a:tr>
              <a:tr h="149384">
                <a:tc>
                  <a:txBody>
                    <a:bodyPr/>
                    <a:lstStyle/>
                    <a:p>
                      <a:pPr algn="r" fontAlgn="b">
                        <a:spcBef>
                          <a:spcPts val="0"/>
                        </a:spcBef>
                        <a:spcAft>
                          <a:spcPts val="0"/>
                        </a:spcAft>
                      </a:pPr>
                      <a:r>
                        <a:rPr lang="en-GB" sz="700" b="0" i="0" u="none" strike="noStrike" dirty="0">
                          <a:solidFill>
                            <a:srgbClr val="000000"/>
                          </a:solidFill>
                          <a:effectLst/>
                          <a:latin typeface="Calibri" panose="020F0502020204030204" pitchFamily="34" charset="0"/>
                        </a:rPr>
                        <a:t>3.03 </a:t>
                      </a:r>
                      <a:endParaRPr lang="en-GB" sz="1000" b="0" i="0" u="none" strike="noStrike" dirty="0">
                        <a:effectLst/>
                        <a:latin typeface="Arial" panose="020B0604020202020204" pitchFamily="34" charset="0"/>
                      </a:endParaRPr>
                    </a:p>
                  </a:txBody>
                  <a:tcPr marL="5403" marR="5403" marT="5403" marB="0" anchor="b">
                    <a:lnL>
                      <a:noFill/>
                    </a:lnL>
                    <a:lnR>
                      <a:noFill/>
                    </a:lnR>
                    <a:lnT>
                      <a:noFill/>
                    </a:lnT>
                    <a:lnB>
                      <a:noFill/>
                    </a:lnB>
                  </a:tcPr>
                </a:tc>
                <a:tc>
                  <a:txBody>
                    <a:bodyPr/>
                    <a:lstStyle/>
                    <a:p>
                      <a:pPr algn="l" fontAlgn="b">
                        <a:spcBef>
                          <a:spcPts val="0"/>
                        </a:spcBef>
                        <a:spcAft>
                          <a:spcPts val="0"/>
                        </a:spcAft>
                      </a:pPr>
                      <a:r>
                        <a:rPr lang="en-GB" sz="700" b="0" i="0" u="none" strike="noStrike" dirty="0">
                          <a:solidFill>
                            <a:srgbClr val="000000"/>
                          </a:solidFill>
                          <a:effectLst/>
                          <a:latin typeface="Calibri" panose="020F0502020204030204" pitchFamily="34" charset="0"/>
                        </a:rPr>
                        <a:t> First Operator GMC Number</a:t>
                      </a:r>
                      <a:endParaRPr lang="en-GB" sz="1000" b="0" i="0" u="none" strike="noStrike" dirty="0">
                        <a:effectLst/>
                        <a:latin typeface="Arial" panose="020B0604020202020204" pitchFamily="34" charset="0"/>
                      </a:endParaRPr>
                    </a:p>
                  </a:txBody>
                  <a:tcPr marL="5403" marR="5403" marT="5403" marB="0" anchor="b">
                    <a:lnL>
                      <a:noFill/>
                    </a:lnL>
                    <a:lnR>
                      <a:noFill/>
                    </a:lnR>
                    <a:lnT>
                      <a:noFill/>
                    </a:lnT>
                    <a:lnB>
                      <a:noFill/>
                    </a:lnB>
                  </a:tcPr>
                </a:tc>
                <a:tc>
                  <a:txBody>
                    <a:bodyPr/>
                    <a:lstStyle/>
                    <a:p>
                      <a:pPr algn="ctr" fontAlgn="b">
                        <a:spcBef>
                          <a:spcPts val="0"/>
                        </a:spcBef>
                        <a:spcAft>
                          <a:spcPts val="0"/>
                        </a:spcAft>
                      </a:pPr>
                      <a:r>
                        <a:rPr lang="en-GB" sz="700" b="0" i="0" u="none" strike="noStrike">
                          <a:solidFill>
                            <a:srgbClr val="9C0006"/>
                          </a:solidFill>
                          <a:effectLst/>
                          <a:latin typeface="Calibri" panose="020F0502020204030204" pitchFamily="34" charset="0"/>
                        </a:rPr>
                        <a:t>88.5</a:t>
                      </a:r>
                      <a:endParaRPr lang="en-GB" sz="1000" b="0" i="0" u="none" strike="noStrike">
                        <a:effectLst/>
                        <a:latin typeface="Arial" panose="020B0604020202020204" pitchFamily="34" charset="0"/>
                      </a:endParaRPr>
                    </a:p>
                  </a:txBody>
                  <a:tcPr marL="5403" marR="5403" marT="5403" marB="0" anchor="b">
                    <a:lnL>
                      <a:noFill/>
                    </a:lnL>
                    <a:lnR>
                      <a:noFill/>
                    </a:lnR>
                    <a:lnT>
                      <a:noFill/>
                    </a:lnT>
                    <a:lnB>
                      <a:noFill/>
                    </a:lnB>
                    <a:solidFill>
                      <a:srgbClr val="FFC7CE"/>
                    </a:solidFill>
                  </a:tcPr>
                </a:tc>
                <a:tc>
                  <a:txBody>
                    <a:bodyPr/>
                    <a:lstStyle/>
                    <a:p>
                      <a:pPr algn="ctr" fontAlgn="b">
                        <a:spcBef>
                          <a:spcPts val="0"/>
                        </a:spcBef>
                        <a:spcAft>
                          <a:spcPts val="0"/>
                        </a:spcAft>
                      </a:pPr>
                      <a:r>
                        <a:rPr lang="en-GB" sz="700" b="0" i="0" u="none" strike="noStrike" dirty="0">
                          <a:solidFill>
                            <a:srgbClr val="9C0006"/>
                          </a:solidFill>
                          <a:effectLst/>
                          <a:latin typeface="Calibri" panose="020F0502020204030204" pitchFamily="34" charset="0"/>
                        </a:rPr>
                        <a:t>85.4</a:t>
                      </a:r>
                      <a:endParaRPr lang="en-GB" sz="1000" b="0" i="0" u="none" strike="noStrike" dirty="0">
                        <a:effectLst/>
                        <a:latin typeface="Arial" panose="020B0604020202020204" pitchFamily="34" charset="0"/>
                      </a:endParaRPr>
                    </a:p>
                  </a:txBody>
                  <a:tcPr marL="5403" marR="5403" marT="5403" marB="0" anchor="b">
                    <a:lnL>
                      <a:noFill/>
                    </a:lnL>
                    <a:lnR>
                      <a:noFill/>
                    </a:lnR>
                    <a:lnT>
                      <a:noFill/>
                    </a:lnT>
                    <a:lnB>
                      <a:noFill/>
                    </a:lnB>
                    <a:solidFill>
                      <a:srgbClr val="FFC7CE"/>
                    </a:solidFill>
                  </a:tcPr>
                </a:tc>
                <a:tc>
                  <a:txBody>
                    <a:bodyPr/>
                    <a:lstStyle/>
                    <a:p>
                      <a:pPr algn="l" fontAlgn="b">
                        <a:spcBef>
                          <a:spcPts val="0"/>
                        </a:spcBef>
                        <a:spcAft>
                          <a:spcPts val="0"/>
                        </a:spcAft>
                      </a:pPr>
                      <a:r>
                        <a:rPr lang="en-GB" sz="700" b="0" i="0" u="none" strike="noStrike" dirty="0">
                          <a:solidFill>
                            <a:srgbClr val="000000"/>
                          </a:solidFill>
                          <a:effectLst/>
                          <a:latin typeface="Calibri" panose="020F0502020204030204" pitchFamily="34" charset="0"/>
                        </a:rPr>
                        <a:t> Excludes ILR procedures</a:t>
                      </a:r>
                      <a:endParaRPr lang="en-GB" sz="1000" b="0" i="0" u="none" strike="noStrike" dirty="0">
                        <a:effectLst/>
                        <a:latin typeface="Arial" panose="020B0604020202020204" pitchFamily="34" charset="0"/>
                      </a:endParaRPr>
                    </a:p>
                  </a:txBody>
                  <a:tcPr marL="5403" marR="5403" marT="5403" marB="0" anchor="b">
                    <a:lnL>
                      <a:noFill/>
                    </a:lnL>
                    <a:lnR>
                      <a:noFill/>
                    </a:lnR>
                    <a:lnT>
                      <a:noFill/>
                    </a:lnT>
                    <a:lnB>
                      <a:noFill/>
                    </a:lnB>
                  </a:tcPr>
                </a:tc>
                <a:extLst>
                  <a:ext uri="{0D108BD9-81ED-4DB2-BD59-A6C34878D82A}">
                    <a16:rowId xmlns:a16="http://schemas.microsoft.com/office/drawing/2014/main" val="3883765186"/>
                  </a:ext>
                </a:extLst>
              </a:tr>
              <a:tr h="154029">
                <a:tc>
                  <a:txBody>
                    <a:bodyPr/>
                    <a:lstStyle/>
                    <a:p>
                      <a:pPr algn="r" fontAlgn="b">
                        <a:spcBef>
                          <a:spcPts val="0"/>
                        </a:spcBef>
                        <a:spcAft>
                          <a:spcPts val="0"/>
                        </a:spcAft>
                      </a:pPr>
                      <a:r>
                        <a:rPr lang="en-GB" sz="700" b="0" i="0" u="none" strike="noStrike" dirty="0">
                          <a:solidFill>
                            <a:srgbClr val="000000"/>
                          </a:solidFill>
                          <a:effectLst/>
                          <a:latin typeface="Calibri" panose="020F0502020204030204" pitchFamily="34" charset="0"/>
                        </a:rPr>
                        <a:t>3.09 </a:t>
                      </a:r>
                      <a:endParaRPr lang="en-GB" sz="1000" b="0" i="0" u="none" strike="noStrike" dirty="0">
                        <a:effectLst/>
                        <a:latin typeface="Arial" panose="020B0604020202020204" pitchFamily="34" charset="0"/>
                      </a:endParaRPr>
                    </a:p>
                  </a:txBody>
                  <a:tcPr marL="5403" marR="5403" marT="5403" marB="0" anchor="b">
                    <a:lnL>
                      <a:noFill/>
                    </a:lnL>
                    <a:lnR>
                      <a:noFill/>
                    </a:lnR>
                    <a:lnT>
                      <a:noFill/>
                    </a:lnT>
                    <a:lnB>
                      <a:noFill/>
                    </a:lnB>
                  </a:tcPr>
                </a:tc>
                <a:tc>
                  <a:txBody>
                    <a:bodyPr/>
                    <a:lstStyle/>
                    <a:p>
                      <a:pPr algn="l" fontAlgn="b">
                        <a:spcBef>
                          <a:spcPts val="0"/>
                        </a:spcBef>
                        <a:spcAft>
                          <a:spcPts val="0"/>
                        </a:spcAft>
                      </a:pPr>
                      <a:r>
                        <a:rPr lang="en-GB" sz="700" b="0" i="0" u="none" strike="noStrike" dirty="0">
                          <a:solidFill>
                            <a:srgbClr val="000000"/>
                          </a:solidFill>
                          <a:effectLst/>
                          <a:latin typeface="Calibri" panose="020F0502020204030204" pitchFamily="34" charset="0"/>
                        </a:rPr>
                        <a:t> Consultant GMC Number</a:t>
                      </a:r>
                      <a:endParaRPr lang="en-GB" sz="1000" b="0" i="0" u="none" strike="noStrike" dirty="0">
                        <a:effectLst/>
                        <a:latin typeface="Arial" panose="020B0604020202020204" pitchFamily="34" charset="0"/>
                      </a:endParaRPr>
                    </a:p>
                  </a:txBody>
                  <a:tcPr marL="5403" marR="5403" marT="5403" marB="0" anchor="b">
                    <a:lnL>
                      <a:noFill/>
                    </a:lnL>
                    <a:lnR>
                      <a:noFill/>
                    </a:lnR>
                    <a:lnT>
                      <a:noFill/>
                    </a:lnT>
                    <a:lnB>
                      <a:noFill/>
                    </a:lnB>
                  </a:tcPr>
                </a:tc>
                <a:tc>
                  <a:txBody>
                    <a:bodyPr/>
                    <a:lstStyle/>
                    <a:p>
                      <a:pPr algn="ctr" fontAlgn="b">
                        <a:spcBef>
                          <a:spcPts val="0"/>
                        </a:spcBef>
                        <a:spcAft>
                          <a:spcPts val="0"/>
                        </a:spcAft>
                      </a:pPr>
                      <a:r>
                        <a:rPr lang="en-GB" sz="700" b="0" i="0" u="none" strike="noStrike">
                          <a:solidFill>
                            <a:srgbClr val="9C5700"/>
                          </a:solidFill>
                          <a:effectLst/>
                          <a:latin typeface="Calibri" panose="020F0502020204030204" pitchFamily="34" charset="0"/>
                        </a:rPr>
                        <a:t>90.7</a:t>
                      </a:r>
                      <a:endParaRPr lang="en-GB" sz="1000" b="0" i="0" u="none" strike="noStrike">
                        <a:effectLst/>
                        <a:latin typeface="Arial" panose="020B0604020202020204" pitchFamily="34" charset="0"/>
                      </a:endParaRPr>
                    </a:p>
                  </a:txBody>
                  <a:tcPr marL="5403" marR="5403" marT="5403" marB="0" anchor="b">
                    <a:lnL>
                      <a:noFill/>
                    </a:lnL>
                    <a:lnR>
                      <a:noFill/>
                    </a:lnR>
                    <a:lnT>
                      <a:noFill/>
                    </a:lnT>
                    <a:lnB>
                      <a:noFill/>
                    </a:lnB>
                    <a:solidFill>
                      <a:srgbClr val="FFEB9C"/>
                    </a:solidFill>
                  </a:tcPr>
                </a:tc>
                <a:tc>
                  <a:txBody>
                    <a:bodyPr/>
                    <a:lstStyle/>
                    <a:p>
                      <a:pPr algn="ctr" fontAlgn="b">
                        <a:spcBef>
                          <a:spcPts val="0"/>
                        </a:spcBef>
                        <a:spcAft>
                          <a:spcPts val="0"/>
                        </a:spcAft>
                      </a:pPr>
                      <a:r>
                        <a:rPr lang="en-GB" sz="700" b="0" i="0" u="none" strike="noStrike" dirty="0">
                          <a:solidFill>
                            <a:srgbClr val="9C0006"/>
                          </a:solidFill>
                          <a:effectLst/>
                          <a:latin typeface="Calibri" panose="020F0502020204030204" pitchFamily="34" charset="0"/>
                        </a:rPr>
                        <a:t>87.1</a:t>
                      </a:r>
                      <a:endParaRPr lang="en-GB" sz="1000" b="0" i="0" u="none" strike="noStrike" dirty="0">
                        <a:effectLst/>
                        <a:latin typeface="Arial" panose="020B0604020202020204" pitchFamily="34" charset="0"/>
                      </a:endParaRPr>
                    </a:p>
                  </a:txBody>
                  <a:tcPr marL="5403" marR="5403" marT="5403" marB="0" anchor="b">
                    <a:lnL>
                      <a:noFill/>
                    </a:lnL>
                    <a:lnR>
                      <a:noFill/>
                    </a:lnR>
                    <a:lnT>
                      <a:noFill/>
                    </a:lnT>
                    <a:lnB>
                      <a:noFill/>
                    </a:lnB>
                    <a:solidFill>
                      <a:srgbClr val="FFC7CE"/>
                    </a:solidFill>
                  </a:tcPr>
                </a:tc>
                <a:tc>
                  <a:txBody>
                    <a:bodyPr/>
                    <a:lstStyle/>
                    <a:p>
                      <a:pPr algn="l" fontAlgn="b">
                        <a:spcBef>
                          <a:spcPts val="0"/>
                        </a:spcBef>
                        <a:spcAft>
                          <a:spcPts val="0"/>
                        </a:spcAft>
                      </a:pPr>
                      <a:endParaRPr lang="en-GB" sz="1000" b="0" i="0" u="none" strike="noStrike">
                        <a:effectLst/>
                        <a:latin typeface="Arial" panose="020B0604020202020204" pitchFamily="34" charset="0"/>
                      </a:endParaRPr>
                    </a:p>
                  </a:txBody>
                  <a:tcPr marL="5403" marR="5403" marT="5403" marB="0" anchor="b">
                    <a:lnL>
                      <a:noFill/>
                    </a:lnL>
                    <a:lnR>
                      <a:noFill/>
                    </a:lnR>
                    <a:lnT>
                      <a:noFill/>
                    </a:lnT>
                    <a:lnB>
                      <a:noFill/>
                    </a:lnB>
                  </a:tcPr>
                </a:tc>
                <a:extLst>
                  <a:ext uri="{0D108BD9-81ED-4DB2-BD59-A6C34878D82A}">
                    <a16:rowId xmlns:a16="http://schemas.microsoft.com/office/drawing/2014/main" val="141450711"/>
                  </a:ext>
                </a:extLst>
              </a:tr>
              <a:tr h="154029">
                <a:tc>
                  <a:txBody>
                    <a:bodyPr/>
                    <a:lstStyle/>
                    <a:p>
                      <a:pPr algn="r" fontAlgn="b">
                        <a:spcBef>
                          <a:spcPts val="0"/>
                        </a:spcBef>
                        <a:spcAft>
                          <a:spcPts val="0"/>
                        </a:spcAft>
                      </a:pPr>
                      <a:r>
                        <a:rPr lang="en-GB" sz="700" b="0" i="0" u="none" strike="noStrike" dirty="0">
                          <a:solidFill>
                            <a:srgbClr val="000000"/>
                          </a:solidFill>
                          <a:effectLst/>
                          <a:latin typeface="Calibri" panose="020F0502020204030204" pitchFamily="34" charset="0"/>
                        </a:rPr>
                        <a:t>3.11 </a:t>
                      </a:r>
                      <a:endParaRPr lang="en-GB" sz="1000" b="0" i="0" u="none" strike="noStrike" dirty="0">
                        <a:effectLst/>
                        <a:latin typeface="Arial" panose="020B0604020202020204" pitchFamily="34" charset="0"/>
                      </a:endParaRPr>
                    </a:p>
                  </a:txBody>
                  <a:tcPr marL="5403" marR="5403" marT="5403" marB="0" anchor="b">
                    <a:lnL>
                      <a:noFill/>
                    </a:lnL>
                    <a:lnR>
                      <a:noFill/>
                    </a:lnR>
                    <a:lnT>
                      <a:noFill/>
                    </a:lnT>
                    <a:lnB>
                      <a:noFill/>
                    </a:lnB>
                  </a:tcPr>
                </a:tc>
                <a:tc>
                  <a:txBody>
                    <a:bodyPr/>
                    <a:lstStyle/>
                    <a:p>
                      <a:pPr algn="l" fontAlgn="b">
                        <a:spcBef>
                          <a:spcPts val="0"/>
                        </a:spcBef>
                        <a:spcAft>
                          <a:spcPts val="0"/>
                        </a:spcAft>
                      </a:pPr>
                      <a:r>
                        <a:rPr lang="en-GB" sz="700" b="0" i="0" u="none" strike="noStrike" dirty="0">
                          <a:solidFill>
                            <a:srgbClr val="000000"/>
                          </a:solidFill>
                          <a:effectLst/>
                          <a:latin typeface="Calibri" panose="020F0502020204030204" pitchFamily="34" charset="0"/>
                        </a:rPr>
                        <a:t> Intervention</a:t>
                      </a:r>
                      <a:endParaRPr lang="en-GB" sz="1000" b="0" i="0" u="none" strike="noStrike" dirty="0">
                        <a:effectLst/>
                        <a:latin typeface="Arial" panose="020B0604020202020204" pitchFamily="34" charset="0"/>
                      </a:endParaRPr>
                    </a:p>
                  </a:txBody>
                  <a:tcPr marL="5403" marR="5403" marT="5403" marB="0" anchor="b">
                    <a:lnL>
                      <a:noFill/>
                    </a:lnL>
                    <a:lnR>
                      <a:noFill/>
                    </a:lnR>
                    <a:lnT>
                      <a:noFill/>
                    </a:lnT>
                    <a:lnB>
                      <a:noFill/>
                    </a:lnB>
                  </a:tcPr>
                </a:tc>
                <a:tc>
                  <a:txBody>
                    <a:bodyPr/>
                    <a:lstStyle/>
                    <a:p>
                      <a:pPr algn="ctr" fontAlgn="b">
                        <a:spcBef>
                          <a:spcPts val="0"/>
                        </a:spcBef>
                        <a:spcAft>
                          <a:spcPts val="0"/>
                        </a:spcAft>
                      </a:pPr>
                      <a:r>
                        <a:rPr lang="en-GB" sz="700" b="0" i="0" u="none" strike="noStrike">
                          <a:solidFill>
                            <a:srgbClr val="9C5700"/>
                          </a:solidFill>
                          <a:effectLst/>
                          <a:latin typeface="Calibri" panose="020F0502020204030204" pitchFamily="34" charset="0"/>
                        </a:rPr>
                        <a:t>91.5</a:t>
                      </a:r>
                      <a:endParaRPr lang="en-GB" sz="1000" b="0" i="0" u="none" strike="noStrike">
                        <a:effectLst/>
                        <a:latin typeface="Arial" panose="020B0604020202020204" pitchFamily="34" charset="0"/>
                      </a:endParaRPr>
                    </a:p>
                  </a:txBody>
                  <a:tcPr marL="5403" marR="5403" marT="5403" marB="0" anchor="b">
                    <a:lnL>
                      <a:noFill/>
                    </a:lnL>
                    <a:lnR>
                      <a:noFill/>
                    </a:lnR>
                    <a:lnT>
                      <a:noFill/>
                    </a:lnT>
                    <a:lnB>
                      <a:noFill/>
                    </a:lnB>
                    <a:solidFill>
                      <a:srgbClr val="FFEB9C"/>
                    </a:solidFill>
                  </a:tcPr>
                </a:tc>
                <a:tc>
                  <a:txBody>
                    <a:bodyPr/>
                    <a:lstStyle/>
                    <a:p>
                      <a:pPr algn="ctr" fontAlgn="b">
                        <a:spcBef>
                          <a:spcPts val="0"/>
                        </a:spcBef>
                        <a:spcAft>
                          <a:spcPts val="0"/>
                        </a:spcAft>
                      </a:pPr>
                      <a:r>
                        <a:rPr lang="en-GB" sz="700" b="0" i="0" u="none" strike="noStrike" dirty="0">
                          <a:solidFill>
                            <a:srgbClr val="9C5700"/>
                          </a:solidFill>
                          <a:effectLst/>
                          <a:latin typeface="Calibri" panose="020F0502020204030204" pitchFamily="34" charset="0"/>
                        </a:rPr>
                        <a:t>93.9</a:t>
                      </a:r>
                      <a:endParaRPr lang="en-GB" sz="1000" b="0" i="0" u="none" strike="noStrike" dirty="0">
                        <a:effectLst/>
                        <a:latin typeface="Arial" panose="020B0604020202020204" pitchFamily="34" charset="0"/>
                      </a:endParaRPr>
                    </a:p>
                  </a:txBody>
                  <a:tcPr marL="5403" marR="5403" marT="5403" marB="0" anchor="b">
                    <a:lnL>
                      <a:noFill/>
                    </a:lnL>
                    <a:lnR>
                      <a:noFill/>
                    </a:lnR>
                    <a:lnT>
                      <a:noFill/>
                    </a:lnT>
                    <a:lnB>
                      <a:noFill/>
                    </a:lnB>
                    <a:solidFill>
                      <a:srgbClr val="FFEB9C"/>
                    </a:solidFill>
                  </a:tcPr>
                </a:tc>
                <a:tc>
                  <a:txBody>
                    <a:bodyPr/>
                    <a:lstStyle/>
                    <a:p>
                      <a:pPr algn="l" fontAlgn="b">
                        <a:spcBef>
                          <a:spcPts val="0"/>
                        </a:spcBef>
                        <a:spcAft>
                          <a:spcPts val="0"/>
                        </a:spcAft>
                      </a:pPr>
                      <a:endParaRPr lang="en-GB" sz="1000" b="0" i="0" u="none" strike="noStrike">
                        <a:effectLst/>
                        <a:latin typeface="Arial" panose="020B0604020202020204" pitchFamily="34" charset="0"/>
                      </a:endParaRPr>
                    </a:p>
                  </a:txBody>
                  <a:tcPr marL="5403" marR="5403" marT="5403" marB="0" anchor="b">
                    <a:lnL>
                      <a:noFill/>
                    </a:lnL>
                    <a:lnR>
                      <a:noFill/>
                    </a:lnR>
                    <a:lnT>
                      <a:noFill/>
                    </a:lnT>
                    <a:lnB>
                      <a:noFill/>
                    </a:lnB>
                  </a:tcPr>
                </a:tc>
                <a:extLst>
                  <a:ext uri="{0D108BD9-81ED-4DB2-BD59-A6C34878D82A}">
                    <a16:rowId xmlns:a16="http://schemas.microsoft.com/office/drawing/2014/main" val="3529797843"/>
                  </a:ext>
                </a:extLst>
              </a:tr>
              <a:tr h="154029">
                <a:tc>
                  <a:txBody>
                    <a:bodyPr/>
                    <a:lstStyle/>
                    <a:p>
                      <a:pPr algn="r" fontAlgn="b">
                        <a:spcBef>
                          <a:spcPts val="0"/>
                        </a:spcBef>
                        <a:spcAft>
                          <a:spcPts val="0"/>
                        </a:spcAft>
                      </a:pPr>
                      <a:r>
                        <a:rPr lang="en-GB" sz="700" b="0" i="0" u="none" strike="noStrike" dirty="0">
                          <a:solidFill>
                            <a:srgbClr val="000000"/>
                          </a:solidFill>
                          <a:effectLst/>
                          <a:latin typeface="Calibri" panose="020F0502020204030204" pitchFamily="34" charset="0"/>
                        </a:rPr>
                        <a:t>3.12 </a:t>
                      </a:r>
                      <a:endParaRPr lang="en-GB" sz="1000" b="0" i="0" u="none" strike="noStrike" dirty="0">
                        <a:effectLst/>
                        <a:latin typeface="Arial" panose="020B0604020202020204" pitchFamily="34" charset="0"/>
                      </a:endParaRPr>
                    </a:p>
                  </a:txBody>
                  <a:tcPr marL="5403" marR="5403" marT="5403" marB="0" anchor="b">
                    <a:lnL>
                      <a:noFill/>
                    </a:lnL>
                    <a:lnR>
                      <a:noFill/>
                    </a:lnR>
                    <a:lnT>
                      <a:noFill/>
                    </a:lnT>
                    <a:lnB>
                      <a:noFill/>
                    </a:lnB>
                  </a:tcPr>
                </a:tc>
                <a:tc>
                  <a:txBody>
                    <a:bodyPr/>
                    <a:lstStyle/>
                    <a:p>
                      <a:pPr algn="l" fontAlgn="b">
                        <a:spcBef>
                          <a:spcPts val="0"/>
                        </a:spcBef>
                        <a:spcAft>
                          <a:spcPts val="0"/>
                        </a:spcAft>
                      </a:pPr>
                      <a:r>
                        <a:rPr lang="en-GB" sz="700" b="0" i="0" u="none" strike="noStrike" dirty="0">
                          <a:solidFill>
                            <a:srgbClr val="000000"/>
                          </a:solidFill>
                          <a:effectLst/>
                          <a:latin typeface="Calibri" panose="020F0502020204030204" pitchFamily="34" charset="0"/>
                        </a:rPr>
                        <a:t> System Type</a:t>
                      </a:r>
                      <a:endParaRPr lang="en-GB" sz="1000" b="0" i="0" u="none" strike="noStrike" dirty="0">
                        <a:effectLst/>
                        <a:latin typeface="Arial" panose="020B0604020202020204" pitchFamily="34" charset="0"/>
                      </a:endParaRPr>
                    </a:p>
                  </a:txBody>
                  <a:tcPr marL="5403" marR="5403" marT="5403" marB="0" anchor="b">
                    <a:lnL>
                      <a:noFill/>
                    </a:lnL>
                    <a:lnR>
                      <a:noFill/>
                    </a:lnR>
                    <a:lnT>
                      <a:noFill/>
                    </a:lnT>
                    <a:lnB>
                      <a:noFill/>
                    </a:lnB>
                  </a:tcPr>
                </a:tc>
                <a:tc>
                  <a:txBody>
                    <a:bodyPr/>
                    <a:lstStyle/>
                    <a:p>
                      <a:pPr algn="ctr" fontAlgn="b">
                        <a:spcBef>
                          <a:spcPts val="0"/>
                        </a:spcBef>
                        <a:spcAft>
                          <a:spcPts val="0"/>
                        </a:spcAft>
                      </a:pPr>
                      <a:r>
                        <a:rPr lang="en-GB" sz="700" b="0" i="0" u="none" strike="noStrike">
                          <a:solidFill>
                            <a:srgbClr val="9C5700"/>
                          </a:solidFill>
                          <a:effectLst/>
                          <a:latin typeface="Calibri" panose="020F0502020204030204" pitchFamily="34" charset="0"/>
                        </a:rPr>
                        <a:t>93.4</a:t>
                      </a:r>
                      <a:endParaRPr lang="en-GB" sz="1000" b="0" i="0" u="none" strike="noStrike">
                        <a:effectLst/>
                        <a:latin typeface="Arial" panose="020B0604020202020204" pitchFamily="34" charset="0"/>
                      </a:endParaRPr>
                    </a:p>
                  </a:txBody>
                  <a:tcPr marL="5403" marR="5403" marT="5403" marB="0" anchor="b">
                    <a:lnL>
                      <a:noFill/>
                    </a:lnL>
                    <a:lnR>
                      <a:noFill/>
                    </a:lnR>
                    <a:lnT>
                      <a:noFill/>
                    </a:lnT>
                    <a:lnB>
                      <a:noFill/>
                    </a:lnB>
                    <a:solidFill>
                      <a:srgbClr val="FFEB9C"/>
                    </a:solidFill>
                  </a:tcPr>
                </a:tc>
                <a:tc>
                  <a:txBody>
                    <a:bodyPr/>
                    <a:lstStyle/>
                    <a:p>
                      <a:pPr algn="ctr" fontAlgn="b">
                        <a:spcBef>
                          <a:spcPts val="0"/>
                        </a:spcBef>
                        <a:spcAft>
                          <a:spcPts val="0"/>
                        </a:spcAft>
                      </a:pPr>
                      <a:r>
                        <a:rPr lang="en-GB" sz="700" b="0" i="0" u="none" strike="noStrike" dirty="0">
                          <a:solidFill>
                            <a:srgbClr val="9C0006"/>
                          </a:solidFill>
                          <a:effectLst/>
                          <a:latin typeface="Calibri" panose="020F0502020204030204" pitchFamily="34" charset="0"/>
                        </a:rPr>
                        <a:t>85.2</a:t>
                      </a:r>
                      <a:endParaRPr lang="en-GB" sz="1000" b="0" i="0" u="none" strike="noStrike" dirty="0">
                        <a:effectLst/>
                        <a:latin typeface="Arial" panose="020B0604020202020204" pitchFamily="34" charset="0"/>
                      </a:endParaRPr>
                    </a:p>
                  </a:txBody>
                  <a:tcPr marL="5403" marR="5403" marT="5403" marB="0" anchor="b">
                    <a:lnL>
                      <a:noFill/>
                    </a:lnL>
                    <a:lnR>
                      <a:noFill/>
                    </a:lnR>
                    <a:lnT>
                      <a:noFill/>
                    </a:lnT>
                    <a:lnB>
                      <a:noFill/>
                    </a:lnB>
                    <a:solidFill>
                      <a:srgbClr val="FFC7CE"/>
                    </a:solidFill>
                  </a:tcPr>
                </a:tc>
                <a:tc>
                  <a:txBody>
                    <a:bodyPr/>
                    <a:lstStyle/>
                    <a:p>
                      <a:pPr algn="l" fontAlgn="b">
                        <a:spcBef>
                          <a:spcPts val="0"/>
                        </a:spcBef>
                        <a:spcAft>
                          <a:spcPts val="0"/>
                        </a:spcAft>
                      </a:pPr>
                      <a:endParaRPr lang="en-GB" sz="1000" b="0" i="0" u="none" strike="noStrike">
                        <a:effectLst/>
                        <a:latin typeface="Arial" panose="020B0604020202020204" pitchFamily="34" charset="0"/>
                      </a:endParaRPr>
                    </a:p>
                  </a:txBody>
                  <a:tcPr marL="5403" marR="5403" marT="5403" marB="0" anchor="b">
                    <a:lnL>
                      <a:noFill/>
                    </a:lnL>
                    <a:lnR>
                      <a:noFill/>
                    </a:lnR>
                    <a:lnT>
                      <a:noFill/>
                    </a:lnT>
                    <a:lnB>
                      <a:noFill/>
                    </a:lnB>
                  </a:tcPr>
                </a:tc>
                <a:extLst>
                  <a:ext uri="{0D108BD9-81ED-4DB2-BD59-A6C34878D82A}">
                    <a16:rowId xmlns:a16="http://schemas.microsoft.com/office/drawing/2014/main" val="195746792"/>
                  </a:ext>
                </a:extLst>
              </a:tr>
              <a:tr h="149384">
                <a:tc>
                  <a:txBody>
                    <a:bodyPr/>
                    <a:lstStyle/>
                    <a:p>
                      <a:pPr algn="r" fontAlgn="b">
                        <a:spcBef>
                          <a:spcPts val="0"/>
                        </a:spcBef>
                        <a:spcAft>
                          <a:spcPts val="0"/>
                        </a:spcAft>
                      </a:pPr>
                      <a:r>
                        <a:rPr lang="en-GB" sz="700" b="0" i="0" u="none" strike="noStrike" dirty="0">
                          <a:solidFill>
                            <a:srgbClr val="000000"/>
                          </a:solidFill>
                          <a:effectLst/>
                          <a:latin typeface="Calibri" panose="020F0502020204030204" pitchFamily="34" charset="0"/>
                        </a:rPr>
                        <a:t>3.13 </a:t>
                      </a:r>
                      <a:endParaRPr lang="en-GB" sz="1000" b="0" i="0" u="none" strike="noStrike" dirty="0">
                        <a:effectLst/>
                        <a:latin typeface="Arial" panose="020B0604020202020204" pitchFamily="34" charset="0"/>
                      </a:endParaRPr>
                    </a:p>
                  </a:txBody>
                  <a:tcPr marL="5403" marR="5403" marT="5403" marB="0" anchor="b">
                    <a:lnL>
                      <a:noFill/>
                    </a:lnL>
                    <a:lnR>
                      <a:noFill/>
                    </a:lnR>
                    <a:lnT>
                      <a:noFill/>
                    </a:lnT>
                    <a:lnB>
                      <a:noFill/>
                    </a:lnB>
                  </a:tcPr>
                </a:tc>
                <a:tc>
                  <a:txBody>
                    <a:bodyPr/>
                    <a:lstStyle/>
                    <a:p>
                      <a:pPr algn="l" fontAlgn="b">
                        <a:spcBef>
                          <a:spcPts val="0"/>
                        </a:spcBef>
                        <a:spcAft>
                          <a:spcPts val="0"/>
                        </a:spcAft>
                      </a:pPr>
                      <a:r>
                        <a:rPr lang="en-GB" sz="700" b="0" i="0" u="none" strike="noStrike" dirty="0">
                          <a:solidFill>
                            <a:srgbClr val="000000"/>
                          </a:solidFill>
                          <a:effectLst/>
                          <a:latin typeface="Calibri" panose="020F0502020204030204" pitchFamily="34" charset="0"/>
                        </a:rPr>
                        <a:t> </a:t>
                      </a:r>
                      <a:r>
                        <a:rPr lang="en-GB" sz="700" b="0" i="0" u="none" strike="noStrike" dirty="0" err="1">
                          <a:solidFill>
                            <a:srgbClr val="000000"/>
                          </a:solidFill>
                          <a:effectLst/>
                          <a:latin typeface="Calibri" panose="020F0502020204030204" pitchFamily="34" charset="0"/>
                        </a:rPr>
                        <a:t>Fluoro</a:t>
                      </a:r>
                      <a:endParaRPr lang="en-GB" sz="1000" b="0" i="0" u="none" strike="noStrike" dirty="0">
                        <a:effectLst/>
                        <a:latin typeface="Arial" panose="020B0604020202020204" pitchFamily="34" charset="0"/>
                      </a:endParaRPr>
                    </a:p>
                  </a:txBody>
                  <a:tcPr marL="5403" marR="5403" marT="5403" marB="0" anchor="b">
                    <a:lnL>
                      <a:noFill/>
                    </a:lnL>
                    <a:lnR>
                      <a:noFill/>
                    </a:lnR>
                    <a:lnT>
                      <a:noFill/>
                    </a:lnT>
                    <a:lnB>
                      <a:noFill/>
                    </a:lnB>
                  </a:tcPr>
                </a:tc>
                <a:tc>
                  <a:txBody>
                    <a:bodyPr/>
                    <a:lstStyle/>
                    <a:p>
                      <a:pPr algn="ctr" fontAlgn="b">
                        <a:spcBef>
                          <a:spcPts val="0"/>
                        </a:spcBef>
                        <a:spcAft>
                          <a:spcPts val="0"/>
                        </a:spcAft>
                      </a:pPr>
                      <a:r>
                        <a:rPr lang="en-GB" sz="700" b="0" i="0" u="none" strike="noStrike">
                          <a:solidFill>
                            <a:srgbClr val="9C0006"/>
                          </a:solidFill>
                          <a:effectLst/>
                          <a:latin typeface="Calibri" panose="020F0502020204030204" pitchFamily="34" charset="0"/>
                        </a:rPr>
                        <a:t>84.9</a:t>
                      </a:r>
                      <a:endParaRPr lang="en-GB" sz="1000" b="0" i="0" u="none" strike="noStrike">
                        <a:effectLst/>
                        <a:latin typeface="Arial" panose="020B0604020202020204" pitchFamily="34" charset="0"/>
                      </a:endParaRPr>
                    </a:p>
                  </a:txBody>
                  <a:tcPr marL="5403" marR="5403" marT="5403" marB="0" anchor="b">
                    <a:lnL>
                      <a:noFill/>
                    </a:lnL>
                    <a:lnR>
                      <a:noFill/>
                    </a:lnR>
                    <a:lnT>
                      <a:noFill/>
                    </a:lnT>
                    <a:lnB>
                      <a:noFill/>
                    </a:lnB>
                    <a:solidFill>
                      <a:srgbClr val="FFC7CE"/>
                    </a:solidFill>
                  </a:tcPr>
                </a:tc>
                <a:tc>
                  <a:txBody>
                    <a:bodyPr/>
                    <a:lstStyle/>
                    <a:p>
                      <a:pPr algn="ctr" fontAlgn="b">
                        <a:spcBef>
                          <a:spcPts val="0"/>
                        </a:spcBef>
                        <a:spcAft>
                          <a:spcPts val="0"/>
                        </a:spcAft>
                      </a:pPr>
                      <a:r>
                        <a:rPr lang="en-GB" sz="700" b="0" i="0" u="none" strike="noStrike" dirty="0">
                          <a:solidFill>
                            <a:srgbClr val="9C0006"/>
                          </a:solidFill>
                          <a:effectLst/>
                          <a:latin typeface="Calibri" panose="020F0502020204030204" pitchFamily="34" charset="0"/>
                        </a:rPr>
                        <a:t>60.8</a:t>
                      </a:r>
                      <a:endParaRPr lang="en-GB" sz="1000" b="0" i="0" u="none" strike="noStrike" dirty="0">
                        <a:effectLst/>
                        <a:latin typeface="Arial" panose="020B0604020202020204" pitchFamily="34" charset="0"/>
                      </a:endParaRPr>
                    </a:p>
                  </a:txBody>
                  <a:tcPr marL="5403" marR="5403" marT="5403" marB="0" anchor="b">
                    <a:lnL>
                      <a:noFill/>
                    </a:lnL>
                    <a:lnR>
                      <a:noFill/>
                    </a:lnR>
                    <a:lnT>
                      <a:noFill/>
                    </a:lnT>
                    <a:lnB>
                      <a:noFill/>
                    </a:lnB>
                    <a:solidFill>
                      <a:srgbClr val="FFC7CE"/>
                    </a:solidFill>
                  </a:tcPr>
                </a:tc>
                <a:tc>
                  <a:txBody>
                    <a:bodyPr/>
                    <a:lstStyle/>
                    <a:p>
                      <a:pPr algn="l" fontAlgn="b">
                        <a:spcBef>
                          <a:spcPts val="0"/>
                        </a:spcBef>
                        <a:spcAft>
                          <a:spcPts val="0"/>
                        </a:spcAft>
                      </a:pPr>
                      <a:r>
                        <a:rPr lang="en-GB" sz="700" b="0" i="0" u="none" strike="noStrike" dirty="0">
                          <a:solidFill>
                            <a:srgbClr val="000000"/>
                          </a:solidFill>
                          <a:effectLst/>
                          <a:latin typeface="Calibri" panose="020F0502020204030204" pitchFamily="34" charset="0"/>
                        </a:rPr>
                        <a:t> Records in fields 3.11 = 1,3,4</a:t>
                      </a:r>
                      <a:endParaRPr lang="en-GB" sz="1000" b="0" i="0" u="none" strike="noStrike" dirty="0">
                        <a:effectLst/>
                        <a:latin typeface="Arial" panose="020B0604020202020204" pitchFamily="34" charset="0"/>
                      </a:endParaRPr>
                    </a:p>
                  </a:txBody>
                  <a:tcPr marL="5403" marR="5403" marT="5403" marB="0" anchor="b">
                    <a:lnL>
                      <a:noFill/>
                    </a:lnL>
                    <a:lnR>
                      <a:noFill/>
                    </a:lnR>
                    <a:lnT>
                      <a:noFill/>
                    </a:lnT>
                    <a:lnB>
                      <a:noFill/>
                    </a:lnB>
                  </a:tcPr>
                </a:tc>
                <a:extLst>
                  <a:ext uri="{0D108BD9-81ED-4DB2-BD59-A6C34878D82A}">
                    <a16:rowId xmlns:a16="http://schemas.microsoft.com/office/drawing/2014/main" val="2361639135"/>
                  </a:ext>
                </a:extLst>
              </a:tr>
              <a:tr h="154029">
                <a:tc>
                  <a:txBody>
                    <a:bodyPr/>
                    <a:lstStyle/>
                    <a:p>
                      <a:pPr algn="r" fontAlgn="b">
                        <a:spcBef>
                          <a:spcPts val="0"/>
                        </a:spcBef>
                        <a:spcAft>
                          <a:spcPts val="0"/>
                        </a:spcAft>
                      </a:pPr>
                      <a:r>
                        <a:rPr lang="en-GB" sz="700" b="0" i="0" u="none" strike="noStrike" dirty="0">
                          <a:solidFill>
                            <a:srgbClr val="000000"/>
                          </a:solidFill>
                          <a:effectLst/>
                          <a:latin typeface="Calibri" panose="020F0502020204030204" pitchFamily="34" charset="0"/>
                        </a:rPr>
                        <a:t>5.01 </a:t>
                      </a:r>
                      <a:endParaRPr lang="en-GB" sz="1000" b="0" i="0" u="none" strike="noStrike" dirty="0">
                        <a:effectLst/>
                        <a:latin typeface="Arial" panose="020B0604020202020204" pitchFamily="34" charset="0"/>
                      </a:endParaRPr>
                    </a:p>
                  </a:txBody>
                  <a:tcPr marL="5403" marR="5403" marT="5403" marB="0" anchor="b">
                    <a:lnL>
                      <a:noFill/>
                    </a:lnL>
                    <a:lnR>
                      <a:noFill/>
                    </a:lnR>
                    <a:lnT>
                      <a:noFill/>
                    </a:lnT>
                    <a:lnB>
                      <a:noFill/>
                    </a:lnB>
                  </a:tcPr>
                </a:tc>
                <a:tc>
                  <a:txBody>
                    <a:bodyPr/>
                    <a:lstStyle/>
                    <a:p>
                      <a:pPr algn="l" fontAlgn="b">
                        <a:spcBef>
                          <a:spcPts val="0"/>
                        </a:spcBef>
                        <a:spcAft>
                          <a:spcPts val="0"/>
                        </a:spcAft>
                      </a:pPr>
                      <a:r>
                        <a:rPr lang="en-GB" sz="700" b="0" i="0" u="none" strike="noStrike" dirty="0">
                          <a:solidFill>
                            <a:srgbClr val="000000"/>
                          </a:solidFill>
                          <a:effectLst/>
                          <a:latin typeface="Calibri" panose="020F0502020204030204" pitchFamily="34" charset="0"/>
                        </a:rPr>
                        <a:t> Acute Complications</a:t>
                      </a:r>
                      <a:endParaRPr lang="en-GB" sz="1000" b="0" i="0" u="none" strike="noStrike" dirty="0">
                        <a:effectLst/>
                        <a:latin typeface="Arial" panose="020B0604020202020204" pitchFamily="34" charset="0"/>
                      </a:endParaRPr>
                    </a:p>
                  </a:txBody>
                  <a:tcPr marL="5403" marR="5403" marT="5403" marB="0" anchor="b">
                    <a:lnL>
                      <a:noFill/>
                    </a:lnL>
                    <a:lnR>
                      <a:noFill/>
                    </a:lnR>
                    <a:lnT>
                      <a:noFill/>
                    </a:lnT>
                    <a:lnB>
                      <a:noFill/>
                    </a:lnB>
                  </a:tcPr>
                </a:tc>
                <a:tc>
                  <a:txBody>
                    <a:bodyPr/>
                    <a:lstStyle/>
                    <a:p>
                      <a:pPr algn="ctr" fontAlgn="b">
                        <a:spcBef>
                          <a:spcPts val="0"/>
                        </a:spcBef>
                        <a:spcAft>
                          <a:spcPts val="0"/>
                        </a:spcAft>
                      </a:pPr>
                      <a:r>
                        <a:rPr lang="en-GB" sz="700" b="0" i="0" u="none" strike="noStrike">
                          <a:solidFill>
                            <a:srgbClr val="006100"/>
                          </a:solidFill>
                          <a:effectLst/>
                          <a:latin typeface="Calibri" panose="020F0502020204030204" pitchFamily="34" charset="0"/>
                        </a:rPr>
                        <a:t>100.0</a:t>
                      </a:r>
                      <a:endParaRPr lang="en-GB" sz="1000" b="0" i="0" u="none" strike="noStrike">
                        <a:effectLst/>
                        <a:latin typeface="Arial" panose="020B0604020202020204" pitchFamily="34" charset="0"/>
                      </a:endParaRPr>
                    </a:p>
                  </a:txBody>
                  <a:tcPr marL="5403" marR="5403" marT="5403" marB="0" anchor="b">
                    <a:lnL>
                      <a:noFill/>
                    </a:lnL>
                    <a:lnR>
                      <a:noFill/>
                    </a:lnR>
                    <a:lnT>
                      <a:noFill/>
                    </a:lnT>
                    <a:lnB>
                      <a:noFill/>
                    </a:lnB>
                    <a:solidFill>
                      <a:srgbClr val="C6EFCE"/>
                    </a:solidFill>
                  </a:tcPr>
                </a:tc>
                <a:tc>
                  <a:txBody>
                    <a:bodyPr/>
                    <a:lstStyle/>
                    <a:p>
                      <a:pPr algn="ctr" fontAlgn="b">
                        <a:spcBef>
                          <a:spcPts val="0"/>
                        </a:spcBef>
                        <a:spcAft>
                          <a:spcPts val="0"/>
                        </a:spcAft>
                      </a:pPr>
                      <a:r>
                        <a:rPr lang="en-GB" sz="700" b="0" i="0" u="none" strike="noStrike" dirty="0">
                          <a:solidFill>
                            <a:srgbClr val="006100"/>
                          </a:solidFill>
                          <a:effectLst/>
                          <a:latin typeface="Calibri" panose="020F0502020204030204" pitchFamily="34" charset="0"/>
                        </a:rPr>
                        <a:t>100.0</a:t>
                      </a:r>
                      <a:endParaRPr lang="en-GB" sz="1000" b="0" i="0" u="none" strike="noStrike" dirty="0">
                        <a:effectLst/>
                        <a:latin typeface="Arial" panose="020B0604020202020204" pitchFamily="34" charset="0"/>
                      </a:endParaRPr>
                    </a:p>
                  </a:txBody>
                  <a:tcPr marL="5403" marR="5403" marT="5403" marB="0" anchor="b">
                    <a:lnL>
                      <a:noFill/>
                    </a:lnL>
                    <a:lnR>
                      <a:noFill/>
                    </a:lnR>
                    <a:lnT>
                      <a:noFill/>
                    </a:lnT>
                    <a:lnB>
                      <a:noFill/>
                    </a:lnB>
                    <a:solidFill>
                      <a:srgbClr val="C6EFCE"/>
                    </a:solidFill>
                  </a:tcPr>
                </a:tc>
                <a:tc>
                  <a:txBody>
                    <a:bodyPr/>
                    <a:lstStyle/>
                    <a:p>
                      <a:pPr algn="l" fontAlgn="b">
                        <a:spcBef>
                          <a:spcPts val="0"/>
                        </a:spcBef>
                        <a:spcAft>
                          <a:spcPts val="0"/>
                        </a:spcAft>
                      </a:pPr>
                      <a:endParaRPr lang="en-GB" sz="1000" b="0" i="0" u="none" strike="noStrike">
                        <a:effectLst/>
                        <a:latin typeface="Arial" panose="020B0604020202020204" pitchFamily="34" charset="0"/>
                      </a:endParaRPr>
                    </a:p>
                  </a:txBody>
                  <a:tcPr marL="5403" marR="5403" marT="5403" marB="0" anchor="b">
                    <a:lnL>
                      <a:noFill/>
                    </a:lnL>
                    <a:lnR>
                      <a:noFill/>
                    </a:lnR>
                    <a:lnT>
                      <a:noFill/>
                    </a:lnT>
                    <a:lnB>
                      <a:noFill/>
                    </a:lnB>
                  </a:tcPr>
                </a:tc>
                <a:extLst>
                  <a:ext uri="{0D108BD9-81ED-4DB2-BD59-A6C34878D82A}">
                    <a16:rowId xmlns:a16="http://schemas.microsoft.com/office/drawing/2014/main" val="1176058614"/>
                  </a:ext>
                </a:extLst>
              </a:tr>
              <a:tr h="149384">
                <a:tc>
                  <a:txBody>
                    <a:bodyPr/>
                    <a:lstStyle/>
                    <a:p>
                      <a:pPr algn="r" fontAlgn="b">
                        <a:spcBef>
                          <a:spcPts val="0"/>
                        </a:spcBef>
                        <a:spcAft>
                          <a:spcPts val="0"/>
                        </a:spcAft>
                      </a:pPr>
                      <a:r>
                        <a:rPr lang="en-GB" sz="700" b="0" i="0" u="none" strike="noStrike" dirty="0">
                          <a:solidFill>
                            <a:srgbClr val="000000"/>
                          </a:solidFill>
                          <a:effectLst/>
                          <a:latin typeface="Calibri" panose="020F0502020204030204" pitchFamily="34" charset="0"/>
                        </a:rPr>
                        <a:t>3.19 </a:t>
                      </a:r>
                      <a:endParaRPr lang="en-GB" sz="1000" b="0" i="0" u="none" strike="noStrike" dirty="0">
                        <a:effectLst/>
                        <a:latin typeface="Arial" panose="020B0604020202020204" pitchFamily="34" charset="0"/>
                      </a:endParaRPr>
                    </a:p>
                  </a:txBody>
                  <a:tcPr marL="5403" marR="5403" marT="5403" marB="0" anchor="b">
                    <a:lnL>
                      <a:noFill/>
                    </a:lnL>
                    <a:lnR>
                      <a:noFill/>
                    </a:lnR>
                    <a:lnT>
                      <a:noFill/>
                    </a:lnT>
                    <a:lnB>
                      <a:noFill/>
                    </a:lnB>
                  </a:tcPr>
                </a:tc>
                <a:tc>
                  <a:txBody>
                    <a:bodyPr/>
                    <a:lstStyle/>
                    <a:p>
                      <a:pPr algn="l" fontAlgn="b">
                        <a:spcBef>
                          <a:spcPts val="0"/>
                        </a:spcBef>
                        <a:spcAft>
                          <a:spcPts val="0"/>
                        </a:spcAft>
                      </a:pPr>
                      <a:r>
                        <a:rPr lang="en-GB" sz="700" b="0" i="0" u="none" strike="noStrike" dirty="0">
                          <a:solidFill>
                            <a:srgbClr val="000000"/>
                          </a:solidFill>
                          <a:effectLst/>
                          <a:latin typeface="Calibri" panose="020F0502020204030204" pitchFamily="34" charset="0"/>
                        </a:rPr>
                        <a:t> Manufacturer</a:t>
                      </a:r>
                      <a:endParaRPr lang="en-GB" sz="1000" b="0" i="0" u="none" strike="noStrike" dirty="0">
                        <a:effectLst/>
                        <a:latin typeface="Arial" panose="020B0604020202020204" pitchFamily="34" charset="0"/>
                      </a:endParaRPr>
                    </a:p>
                  </a:txBody>
                  <a:tcPr marL="5403" marR="5403" marT="5403" marB="0" anchor="b">
                    <a:lnL>
                      <a:noFill/>
                    </a:lnL>
                    <a:lnR>
                      <a:noFill/>
                    </a:lnR>
                    <a:lnT>
                      <a:noFill/>
                    </a:lnT>
                    <a:lnB>
                      <a:noFill/>
                    </a:lnB>
                  </a:tcPr>
                </a:tc>
                <a:tc>
                  <a:txBody>
                    <a:bodyPr/>
                    <a:lstStyle/>
                    <a:p>
                      <a:pPr algn="ctr" fontAlgn="b">
                        <a:spcBef>
                          <a:spcPts val="0"/>
                        </a:spcBef>
                        <a:spcAft>
                          <a:spcPts val="0"/>
                        </a:spcAft>
                      </a:pPr>
                      <a:r>
                        <a:rPr lang="en-GB" sz="700" b="0" i="0" u="none" strike="noStrike">
                          <a:solidFill>
                            <a:srgbClr val="006100"/>
                          </a:solidFill>
                          <a:effectLst/>
                          <a:latin typeface="Calibri" panose="020F0502020204030204" pitchFamily="34" charset="0"/>
                        </a:rPr>
                        <a:t>96.5</a:t>
                      </a:r>
                      <a:endParaRPr lang="en-GB" sz="1000" b="0" i="0" u="none" strike="noStrike">
                        <a:effectLst/>
                        <a:latin typeface="Arial" panose="020B0604020202020204" pitchFamily="34" charset="0"/>
                      </a:endParaRPr>
                    </a:p>
                  </a:txBody>
                  <a:tcPr marL="5403" marR="5403" marT="5403" marB="0" anchor="b">
                    <a:lnL>
                      <a:noFill/>
                    </a:lnL>
                    <a:lnR>
                      <a:noFill/>
                    </a:lnR>
                    <a:lnT>
                      <a:noFill/>
                    </a:lnT>
                    <a:lnB>
                      <a:noFill/>
                    </a:lnB>
                    <a:solidFill>
                      <a:srgbClr val="C6EFCE"/>
                    </a:solidFill>
                  </a:tcPr>
                </a:tc>
                <a:tc>
                  <a:txBody>
                    <a:bodyPr/>
                    <a:lstStyle/>
                    <a:p>
                      <a:pPr algn="ctr" fontAlgn="b">
                        <a:spcBef>
                          <a:spcPts val="0"/>
                        </a:spcBef>
                        <a:spcAft>
                          <a:spcPts val="0"/>
                        </a:spcAft>
                      </a:pPr>
                      <a:r>
                        <a:rPr lang="en-GB" sz="700" b="0" i="0" u="none" strike="noStrike" dirty="0">
                          <a:solidFill>
                            <a:srgbClr val="9C0006"/>
                          </a:solidFill>
                          <a:effectLst/>
                          <a:latin typeface="Calibri" panose="020F0502020204030204" pitchFamily="34" charset="0"/>
                        </a:rPr>
                        <a:t>84.2</a:t>
                      </a:r>
                      <a:endParaRPr lang="en-GB" sz="1000" b="0" i="0" u="none" strike="noStrike" dirty="0">
                        <a:effectLst/>
                        <a:latin typeface="Arial" panose="020B0604020202020204" pitchFamily="34" charset="0"/>
                      </a:endParaRPr>
                    </a:p>
                  </a:txBody>
                  <a:tcPr marL="5403" marR="5403" marT="5403" marB="0" anchor="b">
                    <a:lnL>
                      <a:noFill/>
                    </a:lnL>
                    <a:lnR>
                      <a:noFill/>
                    </a:lnR>
                    <a:lnT>
                      <a:noFill/>
                    </a:lnT>
                    <a:lnB>
                      <a:noFill/>
                    </a:lnB>
                    <a:solidFill>
                      <a:srgbClr val="FFC7CE"/>
                    </a:solidFill>
                  </a:tcPr>
                </a:tc>
                <a:tc>
                  <a:txBody>
                    <a:bodyPr/>
                    <a:lstStyle/>
                    <a:p>
                      <a:pPr algn="l" fontAlgn="b">
                        <a:spcBef>
                          <a:spcPts val="0"/>
                        </a:spcBef>
                        <a:spcAft>
                          <a:spcPts val="0"/>
                        </a:spcAft>
                      </a:pPr>
                      <a:r>
                        <a:rPr lang="en-GB" sz="700" b="0" i="0" u="none" strike="noStrike" dirty="0">
                          <a:solidFill>
                            <a:srgbClr val="000000"/>
                          </a:solidFill>
                          <a:effectLst/>
                          <a:latin typeface="Calibri" panose="020F0502020204030204" pitchFamily="34" charset="0"/>
                        </a:rPr>
                        <a:t> Records in fields 3.11 = 1,2,3,4,5</a:t>
                      </a:r>
                      <a:endParaRPr lang="en-GB" sz="1000" b="0" i="0" u="none" strike="noStrike" dirty="0">
                        <a:effectLst/>
                        <a:latin typeface="Arial" panose="020B0604020202020204" pitchFamily="34" charset="0"/>
                      </a:endParaRPr>
                    </a:p>
                  </a:txBody>
                  <a:tcPr marL="5403" marR="5403" marT="5403" marB="0" anchor="b">
                    <a:lnL>
                      <a:noFill/>
                    </a:lnL>
                    <a:lnR>
                      <a:noFill/>
                    </a:lnR>
                    <a:lnT>
                      <a:noFill/>
                    </a:lnT>
                    <a:lnB>
                      <a:noFill/>
                    </a:lnB>
                  </a:tcPr>
                </a:tc>
                <a:extLst>
                  <a:ext uri="{0D108BD9-81ED-4DB2-BD59-A6C34878D82A}">
                    <a16:rowId xmlns:a16="http://schemas.microsoft.com/office/drawing/2014/main" val="929768467"/>
                  </a:ext>
                </a:extLst>
              </a:tr>
              <a:tr h="149384">
                <a:tc>
                  <a:txBody>
                    <a:bodyPr/>
                    <a:lstStyle/>
                    <a:p>
                      <a:pPr algn="r" fontAlgn="b">
                        <a:spcBef>
                          <a:spcPts val="0"/>
                        </a:spcBef>
                        <a:spcAft>
                          <a:spcPts val="0"/>
                        </a:spcAft>
                      </a:pPr>
                      <a:r>
                        <a:rPr lang="en-GB" sz="700" b="0" i="0" u="none" strike="noStrike" dirty="0">
                          <a:solidFill>
                            <a:srgbClr val="000000"/>
                          </a:solidFill>
                          <a:effectLst/>
                          <a:latin typeface="Calibri" panose="020F0502020204030204" pitchFamily="34" charset="0"/>
                        </a:rPr>
                        <a:t>3.20 </a:t>
                      </a:r>
                      <a:endParaRPr lang="en-GB" sz="1000" b="0" i="0" u="none" strike="noStrike" dirty="0">
                        <a:effectLst/>
                        <a:latin typeface="Arial" panose="020B0604020202020204" pitchFamily="34" charset="0"/>
                      </a:endParaRPr>
                    </a:p>
                  </a:txBody>
                  <a:tcPr marL="5403" marR="5403" marT="5403" marB="0" anchor="b">
                    <a:lnL>
                      <a:noFill/>
                    </a:lnL>
                    <a:lnR>
                      <a:noFill/>
                    </a:lnR>
                    <a:lnT>
                      <a:noFill/>
                    </a:lnT>
                    <a:lnB>
                      <a:noFill/>
                    </a:lnB>
                  </a:tcPr>
                </a:tc>
                <a:tc>
                  <a:txBody>
                    <a:bodyPr/>
                    <a:lstStyle/>
                    <a:p>
                      <a:pPr algn="l" fontAlgn="b">
                        <a:spcBef>
                          <a:spcPts val="0"/>
                        </a:spcBef>
                        <a:spcAft>
                          <a:spcPts val="0"/>
                        </a:spcAft>
                      </a:pPr>
                      <a:r>
                        <a:rPr lang="en-GB" sz="700" b="0" i="0" u="none" strike="noStrike" dirty="0">
                          <a:solidFill>
                            <a:srgbClr val="000000"/>
                          </a:solidFill>
                          <a:effectLst/>
                          <a:latin typeface="Calibri" panose="020F0502020204030204" pitchFamily="34" charset="0"/>
                        </a:rPr>
                        <a:t> Model</a:t>
                      </a:r>
                      <a:endParaRPr lang="en-GB" sz="1000" b="0" i="0" u="none" strike="noStrike" dirty="0">
                        <a:effectLst/>
                        <a:latin typeface="Arial" panose="020B0604020202020204" pitchFamily="34" charset="0"/>
                      </a:endParaRPr>
                    </a:p>
                  </a:txBody>
                  <a:tcPr marL="5403" marR="5403" marT="5403" marB="0" anchor="b">
                    <a:lnL>
                      <a:noFill/>
                    </a:lnL>
                    <a:lnR>
                      <a:noFill/>
                    </a:lnR>
                    <a:lnT>
                      <a:noFill/>
                    </a:lnT>
                    <a:lnB>
                      <a:noFill/>
                    </a:lnB>
                  </a:tcPr>
                </a:tc>
                <a:tc>
                  <a:txBody>
                    <a:bodyPr/>
                    <a:lstStyle/>
                    <a:p>
                      <a:pPr algn="ctr" fontAlgn="b">
                        <a:spcBef>
                          <a:spcPts val="0"/>
                        </a:spcBef>
                        <a:spcAft>
                          <a:spcPts val="0"/>
                        </a:spcAft>
                      </a:pPr>
                      <a:r>
                        <a:rPr lang="en-GB" sz="700" b="0" i="0" u="none" strike="noStrike">
                          <a:solidFill>
                            <a:srgbClr val="006100"/>
                          </a:solidFill>
                          <a:effectLst/>
                          <a:latin typeface="Calibri" panose="020F0502020204030204" pitchFamily="34" charset="0"/>
                        </a:rPr>
                        <a:t>99.5</a:t>
                      </a:r>
                      <a:endParaRPr lang="en-GB" sz="1000" b="0" i="0" u="none" strike="noStrike">
                        <a:effectLst/>
                        <a:latin typeface="Arial" panose="020B0604020202020204" pitchFamily="34" charset="0"/>
                      </a:endParaRPr>
                    </a:p>
                  </a:txBody>
                  <a:tcPr marL="5403" marR="5403" marT="5403" marB="0" anchor="b">
                    <a:lnL>
                      <a:noFill/>
                    </a:lnL>
                    <a:lnR>
                      <a:noFill/>
                    </a:lnR>
                    <a:lnT>
                      <a:noFill/>
                    </a:lnT>
                    <a:lnB>
                      <a:noFill/>
                    </a:lnB>
                    <a:solidFill>
                      <a:srgbClr val="C6EFCE"/>
                    </a:solidFill>
                  </a:tcPr>
                </a:tc>
                <a:tc>
                  <a:txBody>
                    <a:bodyPr/>
                    <a:lstStyle/>
                    <a:p>
                      <a:pPr algn="ctr" fontAlgn="b">
                        <a:spcBef>
                          <a:spcPts val="0"/>
                        </a:spcBef>
                        <a:spcAft>
                          <a:spcPts val="0"/>
                        </a:spcAft>
                      </a:pPr>
                      <a:r>
                        <a:rPr lang="en-GB" sz="700" b="0" i="0" u="none" strike="noStrike" dirty="0">
                          <a:solidFill>
                            <a:srgbClr val="006100"/>
                          </a:solidFill>
                          <a:effectLst/>
                          <a:latin typeface="Calibri" panose="020F0502020204030204" pitchFamily="34" charset="0"/>
                        </a:rPr>
                        <a:t>97.5</a:t>
                      </a:r>
                      <a:endParaRPr lang="en-GB" sz="1000" b="0" i="0" u="none" strike="noStrike" dirty="0">
                        <a:effectLst/>
                        <a:latin typeface="Arial" panose="020B0604020202020204" pitchFamily="34" charset="0"/>
                      </a:endParaRPr>
                    </a:p>
                  </a:txBody>
                  <a:tcPr marL="5403" marR="5403" marT="5403" marB="0" anchor="b">
                    <a:lnL>
                      <a:noFill/>
                    </a:lnL>
                    <a:lnR>
                      <a:noFill/>
                    </a:lnR>
                    <a:lnT>
                      <a:noFill/>
                    </a:lnT>
                    <a:lnB>
                      <a:noFill/>
                    </a:lnB>
                    <a:solidFill>
                      <a:srgbClr val="C6EFCE"/>
                    </a:solidFill>
                  </a:tcPr>
                </a:tc>
                <a:tc>
                  <a:txBody>
                    <a:bodyPr/>
                    <a:lstStyle/>
                    <a:p>
                      <a:pPr algn="l" fontAlgn="b">
                        <a:spcBef>
                          <a:spcPts val="0"/>
                        </a:spcBef>
                        <a:spcAft>
                          <a:spcPts val="0"/>
                        </a:spcAft>
                      </a:pPr>
                      <a:r>
                        <a:rPr lang="en-GB" sz="700" b="0" i="0" u="none" strike="noStrike" dirty="0">
                          <a:solidFill>
                            <a:srgbClr val="000000"/>
                          </a:solidFill>
                          <a:effectLst/>
                          <a:latin typeface="Calibri" panose="020F0502020204030204" pitchFamily="34" charset="0"/>
                        </a:rPr>
                        <a:t> Records in fields 3.11 = 1,2,3,4,5</a:t>
                      </a:r>
                      <a:endParaRPr lang="en-GB" sz="1000" b="0" i="0" u="none" strike="noStrike" dirty="0">
                        <a:effectLst/>
                        <a:latin typeface="Arial" panose="020B0604020202020204" pitchFamily="34" charset="0"/>
                      </a:endParaRPr>
                    </a:p>
                  </a:txBody>
                  <a:tcPr marL="5403" marR="5403" marT="5403" marB="0" anchor="b">
                    <a:lnL>
                      <a:noFill/>
                    </a:lnL>
                    <a:lnR>
                      <a:noFill/>
                    </a:lnR>
                    <a:lnT>
                      <a:noFill/>
                    </a:lnT>
                    <a:lnB>
                      <a:noFill/>
                    </a:lnB>
                  </a:tcPr>
                </a:tc>
                <a:extLst>
                  <a:ext uri="{0D108BD9-81ED-4DB2-BD59-A6C34878D82A}">
                    <a16:rowId xmlns:a16="http://schemas.microsoft.com/office/drawing/2014/main" val="1792055603"/>
                  </a:ext>
                </a:extLst>
              </a:tr>
              <a:tr h="149384">
                <a:tc>
                  <a:txBody>
                    <a:bodyPr/>
                    <a:lstStyle/>
                    <a:p>
                      <a:pPr algn="r" fontAlgn="b">
                        <a:spcBef>
                          <a:spcPts val="0"/>
                        </a:spcBef>
                        <a:spcAft>
                          <a:spcPts val="0"/>
                        </a:spcAft>
                      </a:pPr>
                      <a:r>
                        <a:rPr lang="en-GB" sz="700" b="0" i="0" u="none" strike="noStrike" dirty="0">
                          <a:solidFill>
                            <a:srgbClr val="000000"/>
                          </a:solidFill>
                          <a:effectLst/>
                          <a:latin typeface="Calibri" panose="020F0502020204030204" pitchFamily="34" charset="0"/>
                        </a:rPr>
                        <a:t>3.21 </a:t>
                      </a:r>
                      <a:endParaRPr lang="en-GB" sz="1000" b="0" i="0" u="none" strike="noStrike" dirty="0">
                        <a:effectLst/>
                        <a:latin typeface="Arial" panose="020B0604020202020204" pitchFamily="34" charset="0"/>
                      </a:endParaRPr>
                    </a:p>
                  </a:txBody>
                  <a:tcPr marL="5403" marR="5403" marT="5403" marB="0" anchor="b">
                    <a:lnL>
                      <a:noFill/>
                    </a:lnL>
                    <a:lnR>
                      <a:noFill/>
                    </a:lnR>
                    <a:lnT>
                      <a:noFill/>
                    </a:lnT>
                    <a:lnB>
                      <a:noFill/>
                    </a:lnB>
                  </a:tcPr>
                </a:tc>
                <a:tc>
                  <a:txBody>
                    <a:bodyPr/>
                    <a:lstStyle/>
                    <a:p>
                      <a:pPr algn="l" fontAlgn="b">
                        <a:spcBef>
                          <a:spcPts val="0"/>
                        </a:spcBef>
                        <a:spcAft>
                          <a:spcPts val="0"/>
                        </a:spcAft>
                      </a:pPr>
                      <a:r>
                        <a:rPr lang="en-GB" sz="700" b="0" i="0" u="none" strike="noStrike" dirty="0">
                          <a:solidFill>
                            <a:srgbClr val="000000"/>
                          </a:solidFill>
                          <a:effectLst/>
                          <a:latin typeface="Calibri" panose="020F0502020204030204" pitchFamily="34" charset="0"/>
                        </a:rPr>
                        <a:t> Serial Number</a:t>
                      </a:r>
                      <a:endParaRPr lang="en-GB" sz="1000" b="0" i="0" u="none" strike="noStrike" dirty="0">
                        <a:effectLst/>
                        <a:latin typeface="Arial" panose="020B0604020202020204" pitchFamily="34" charset="0"/>
                      </a:endParaRPr>
                    </a:p>
                  </a:txBody>
                  <a:tcPr marL="5403" marR="5403" marT="5403" marB="0" anchor="b">
                    <a:lnL>
                      <a:noFill/>
                    </a:lnL>
                    <a:lnR>
                      <a:noFill/>
                    </a:lnR>
                    <a:lnT>
                      <a:noFill/>
                    </a:lnT>
                    <a:lnB>
                      <a:noFill/>
                    </a:lnB>
                  </a:tcPr>
                </a:tc>
                <a:tc>
                  <a:txBody>
                    <a:bodyPr/>
                    <a:lstStyle/>
                    <a:p>
                      <a:pPr algn="ctr" fontAlgn="b">
                        <a:spcBef>
                          <a:spcPts val="0"/>
                        </a:spcBef>
                        <a:spcAft>
                          <a:spcPts val="0"/>
                        </a:spcAft>
                      </a:pPr>
                      <a:r>
                        <a:rPr lang="en-GB" sz="700" b="0" i="0" u="none" strike="noStrike">
                          <a:solidFill>
                            <a:srgbClr val="006100"/>
                          </a:solidFill>
                          <a:effectLst/>
                          <a:latin typeface="Calibri" panose="020F0502020204030204" pitchFamily="34" charset="0"/>
                        </a:rPr>
                        <a:t>99.1</a:t>
                      </a:r>
                      <a:endParaRPr lang="en-GB" sz="1000" b="0" i="0" u="none" strike="noStrike">
                        <a:effectLst/>
                        <a:latin typeface="Arial" panose="020B0604020202020204" pitchFamily="34" charset="0"/>
                      </a:endParaRPr>
                    </a:p>
                  </a:txBody>
                  <a:tcPr marL="5403" marR="5403" marT="5403" marB="0" anchor="b">
                    <a:lnL>
                      <a:noFill/>
                    </a:lnL>
                    <a:lnR>
                      <a:noFill/>
                    </a:lnR>
                    <a:lnT>
                      <a:noFill/>
                    </a:lnT>
                    <a:lnB>
                      <a:noFill/>
                    </a:lnB>
                    <a:solidFill>
                      <a:srgbClr val="C6EFCE"/>
                    </a:solidFill>
                  </a:tcPr>
                </a:tc>
                <a:tc>
                  <a:txBody>
                    <a:bodyPr/>
                    <a:lstStyle/>
                    <a:p>
                      <a:pPr algn="ctr" fontAlgn="b">
                        <a:spcBef>
                          <a:spcPts val="0"/>
                        </a:spcBef>
                        <a:spcAft>
                          <a:spcPts val="0"/>
                        </a:spcAft>
                      </a:pPr>
                      <a:r>
                        <a:rPr lang="en-GB" sz="700" b="0" i="0" u="none" strike="noStrike" dirty="0">
                          <a:solidFill>
                            <a:srgbClr val="006100"/>
                          </a:solidFill>
                          <a:effectLst/>
                          <a:latin typeface="Calibri" panose="020F0502020204030204" pitchFamily="34" charset="0"/>
                        </a:rPr>
                        <a:t>97.4</a:t>
                      </a:r>
                      <a:endParaRPr lang="en-GB" sz="1000" b="0" i="0" u="none" strike="noStrike" dirty="0">
                        <a:effectLst/>
                        <a:latin typeface="Arial" panose="020B0604020202020204" pitchFamily="34" charset="0"/>
                      </a:endParaRPr>
                    </a:p>
                  </a:txBody>
                  <a:tcPr marL="5403" marR="5403" marT="5403" marB="0" anchor="b">
                    <a:lnL>
                      <a:noFill/>
                    </a:lnL>
                    <a:lnR>
                      <a:noFill/>
                    </a:lnR>
                    <a:lnT>
                      <a:noFill/>
                    </a:lnT>
                    <a:lnB>
                      <a:noFill/>
                    </a:lnB>
                    <a:solidFill>
                      <a:srgbClr val="C6EFCE"/>
                    </a:solidFill>
                  </a:tcPr>
                </a:tc>
                <a:tc>
                  <a:txBody>
                    <a:bodyPr/>
                    <a:lstStyle/>
                    <a:p>
                      <a:pPr algn="l" fontAlgn="b">
                        <a:spcBef>
                          <a:spcPts val="0"/>
                        </a:spcBef>
                        <a:spcAft>
                          <a:spcPts val="0"/>
                        </a:spcAft>
                      </a:pPr>
                      <a:r>
                        <a:rPr lang="en-GB" sz="700" b="0" i="0" u="none" strike="noStrike" dirty="0">
                          <a:solidFill>
                            <a:srgbClr val="000000"/>
                          </a:solidFill>
                          <a:effectLst/>
                          <a:latin typeface="Calibri" panose="020F0502020204030204" pitchFamily="34" charset="0"/>
                        </a:rPr>
                        <a:t> Records in fields 3.11 = 1,2,3,4,5</a:t>
                      </a:r>
                      <a:endParaRPr lang="en-GB" sz="1000" b="0" i="0" u="none" strike="noStrike" dirty="0">
                        <a:effectLst/>
                        <a:latin typeface="Arial" panose="020B0604020202020204" pitchFamily="34" charset="0"/>
                      </a:endParaRPr>
                    </a:p>
                  </a:txBody>
                  <a:tcPr marL="5403" marR="5403" marT="5403" marB="0" anchor="b">
                    <a:lnL>
                      <a:noFill/>
                    </a:lnL>
                    <a:lnR>
                      <a:noFill/>
                    </a:lnR>
                    <a:lnT>
                      <a:noFill/>
                    </a:lnT>
                    <a:lnB>
                      <a:noFill/>
                    </a:lnB>
                  </a:tcPr>
                </a:tc>
                <a:extLst>
                  <a:ext uri="{0D108BD9-81ED-4DB2-BD59-A6C34878D82A}">
                    <a16:rowId xmlns:a16="http://schemas.microsoft.com/office/drawing/2014/main" val="3108472018"/>
                  </a:ext>
                </a:extLst>
              </a:tr>
            </a:tbl>
          </a:graphicData>
        </a:graphic>
      </p:graphicFrame>
      <mc:AlternateContent xmlns:mc="http://schemas.openxmlformats.org/markup-compatibility/2006">
        <mc:Choice xmlns:a14="http://schemas.microsoft.com/office/drawing/2010/main" Requires="a14">
          <p:sp>
            <p:nvSpPr>
              <p:cNvPr id="7" name="TextBox 6">
                <a:extLst>
                  <a:ext uri="{FF2B5EF4-FFF2-40B4-BE49-F238E27FC236}">
                    <a16:creationId xmlns:a16="http://schemas.microsoft.com/office/drawing/2014/main" id="{1191F516-0129-0CD2-2E3C-D6C4E94D435C}"/>
                  </a:ext>
                </a:extLst>
              </p:cNvPr>
              <p:cNvSpPr txBox="1"/>
              <p:nvPr/>
            </p:nvSpPr>
            <p:spPr>
              <a:xfrm>
                <a:off x="7020531" y="2370069"/>
                <a:ext cx="4246938" cy="3693319"/>
              </a:xfrm>
              <a:prstGeom prst="rect">
                <a:avLst/>
              </a:prstGeom>
              <a:noFill/>
            </p:spPr>
            <p:txBody>
              <a:bodyPr wrap="square">
                <a:spAutoFit/>
              </a:bodyPr>
              <a:lstStyle/>
              <a:p>
                <a:r>
                  <a:rPr lang="en-GB" sz="1800" kern="100" dirty="0">
                    <a:effectLst/>
                    <a:latin typeface="Calibri" panose="020F0502020204030204" pitchFamily="34" charset="0"/>
                    <a:ea typeface="Calibri" panose="020F0502020204030204" pitchFamily="34" charset="0"/>
                    <a:cs typeface="Times New Roman" panose="02020603050405020304" pitchFamily="18" charset="0"/>
                  </a:rPr>
                  <a:t>The following table details data completeness. The target for all fields is </a:t>
                </a:r>
                <a14:m>
                  <m:oMath xmlns:m="http://schemas.openxmlformats.org/officeDocument/2006/math">
                    <m:r>
                      <a:rPr lang="en-GB" sz="1800" i="1" kern="100">
                        <a:effectLst/>
                        <a:latin typeface="Cambria Math" panose="02040503050406030204" pitchFamily="18" charset="0"/>
                        <a:ea typeface="Calibri" panose="020F0502020204030204" pitchFamily="34" charset="0"/>
                        <a:cs typeface="Times New Roman" panose="02020603050405020304" pitchFamily="18" charset="0"/>
                      </a:rPr>
                      <m:t>≥</m:t>
                    </m:r>
                  </m:oMath>
                </a14:m>
                <a:r>
                  <a:rPr lang="en-GB" sz="1800" kern="100" dirty="0">
                    <a:effectLst/>
                    <a:latin typeface="Calibri" panose="020F0502020204030204" pitchFamily="34" charset="0"/>
                    <a:ea typeface="Times New Roman" panose="02020603050405020304" pitchFamily="18" charset="0"/>
                    <a:cs typeface="Times New Roman" panose="02020603050405020304" pitchFamily="18" charset="0"/>
                  </a:rPr>
                  <a:t>95% (green).</a:t>
                </a:r>
              </a:p>
              <a:p>
                <a:endParaRPr lang="en-GB" sz="1800" kern="100" dirty="0">
                  <a:effectLst/>
                  <a:latin typeface="Calibri" panose="020F0502020204030204" pitchFamily="34" charset="0"/>
                  <a:ea typeface="Times New Roman" panose="02020603050405020304" pitchFamily="18" charset="0"/>
                  <a:cs typeface="Times New Roman" panose="02020603050405020304" pitchFamily="18" charset="0"/>
                </a:endParaRPr>
              </a:p>
              <a:p>
                <a:r>
                  <a:rPr lang="en-GB" sz="1800" kern="100" dirty="0">
                    <a:effectLst/>
                    <a:latin typeface="Calibri" panose="020F0502020204030204" pitchFamily="34" charset="0"/>
                    <a:ea typeface="Times New Roman" panose="02020603050405020304" pitchFamily="18" charset="0"/>
                    <a:cs typeface="Times New Roman" panose="02020603050405020304" pitchFamily="18" charset="0"/>
                  </a:rPr>
                  <a:t>That is good for demographic details but less good for other fields. In particular, a significant number of cases do not have a valid GMC number for the first operator, making it likely that procedure numbers, as reported, are lower than in reality. </a:t>
                </a:r>
              </a:p>
              <a:p>
                <a:endParaRPr lang="en-GB" sz="1800" kern="100" dirty="0">
                  <a:effectLst/>
                  <a:latin typeface="Calibri" panose="020F0502020204030204" pitchFamily="34" charset="0"/>
                  <a:ea typeface="Times New Roman" panose="02020603050405020304" pitchFamily="18" charset="0"/>
                  <a:cs typeface="Times New Roman" panose="02020603050405020304" pitchFamily="18" charset="0"/>
                </a:endParaRPr>
              </a:p>
              <a:p>
                <a:r>
                  <a:rPr lang="en-GB" sz="1800" kern="100" dirty="0">
                    <a:effectLst/>
                    <a:latin typeface="Calibri" panose="020F0502020204030204" pitchFamily="34" charset="0"/>
                    <a:ea typeface="Times New Roman" panose="02020603050405020304" pitchFamily="18" charset="0"/>
                    <a:cs typeface="Times New Roman" panose="02020603050405020304" pitchFamily="18" charset="0"/>
                  </a:rPr>
                  <a:t>Data completeness in England is generally better than in Wales. </a:t>
                </a:r>
                <a:endParaRPr lang="en-GB" sz="1800" kern="100" dirty="0">
                  <a:effectLst/>
                  <a:latin typeface="Calibri" panose="020F0502020204030204" pitchFamily="34" charset="0"/>
                  <a:ea typeface="Calibri" panose="020F0502020204030204" pitchFamily="34" charset="0"/>
                  <a:cs typeface="Times New Roman" panose="02020603050405020304" pitchFamily="18" charset="0"/>
                </a:endParaRPr>
              </a:p>
            </p:txBody>
          </p:sp>
        </mc:Choice>
        <mc:Fallback>
          <p:sp>
            <p:nvSpPr>
              <p:cNvPr id="7" name="TextBox 6">
                <a:extLst>
                  <a:ext uri="{FF2B5EF4-FFF2-40B4-BE49-F238E27FC236}">
                    <a16:creationId xmlns:a16="http://schemas.microsoft.com/office/drawing/2014/main" id="{1191F516-0129-0CD2-2E3C-D6C4E94D435C}"/>
                  </a:ext>
                </a:extLst>
              </p:cNvPr>
              <p:cNvSpPr txBox="1">
                <a:spLocks noRot="1" noChangeAspect="1" noMove="1" noResize="1" noEditPoints="1" noAdjustHandles="1" noChangeArrowheads="1" noChangeShapeType="1" noTextEdit="1"/>
              </p:cNvSpPr>
              <p:nvPr/>
            </p:nvSpPr>
            <p:spPr>
              <a:xfrm>
                <a:off x="7020531" y="2370069"/>
                <a:ext cx="4246938" cy="3693319"/>
              </a:xfrm>
              <a:prstGeom prst="rect">
                <a:avLst/>
              </a:prstGeom>
              <a:blipFill>
                <a:blip r:embed="rId3"/>
                <a:stretch>
                  <a:fillRect l="-1293" t="-990" r="-1149" b="-1650"/>
                </a:stretch>
              </a:blipFill>
            </p:spPr>
            <p:txBody>
              <a:bodyPr/>
              <a:lstStyle/>
              <a:p>
                <a:r>
                  <a:rPr lang="en-GB">
                    <a:noFill/>
                  </a:rPr>
                  <a:t> </a:t>
                </a:r>
              </a:p>
            </p:txBody>
          </p:sp>
        </mc:Fallback>
      </mc:AlternateContent>
    </p:spTree>
    <p:extLst>
      <p:ext uri="{BB962C8B-B14F-4D97-AF65-F5344CB8AC3E}">
        <p14:creationId xmlns:p14="http://schemas.microsoft.com/office/powerpoint/2010/main" val="1895015208"/>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3" name="Rectangle 22">
            <a:extLst>
              <a:ext uri="{FF2B5EF4-FFF2-40B4-BE49-F238E27FC236}">
                <a16:creationId xmlns:a16="http://schemas.microsoft.com/office/drawing/2014/main" id="{A8384FB5-9ADC-4DDC-881B-597D56F5B1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91E5A9A7-95C6-4F4F-B00E-C82E07FE62E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7539" y="1417538"/>
            <a:ext cx="6875818" cy="4040744"/>
          </a:xfrm>
          <a:prstGeom prst="rect">
            <a:avLst/>
          </a:prstGeom>
          <a:gradFill>
            <a:gsLst>
              <a:gs pos="0">
                <a:srgbClr val="000000"/>
              </a:gs>
              <a:gs pos="100000">
                <a:schemeClr val="accent1">
                  <a:lumMod val="75000"/>
                </a:schemeClr>
              </a:gs>
            </a:gsLst>
            <a:lin ang="18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Rectangle 26">
            <a:extLst>
              <a:ext uri="{FF2B5EF4-FFF2-40B4-BE49-F238E27FC236}">
                <a16:creationId xmlns:a16="http://schemas.microsoft.com/office/drawing/2014/main" id="{D07DD2DE-F619-49DD-B5E7-03A290FF4ED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158495" y="2660473"/>
            <a:ext cx="4355594" cy="4038603"/>
          </a:xfrm>
          <a:prstGeom prst="rect">
            <a:avLst/>
          </a:prstGeom>
          <a:gradFill>
            <a:gsLst>
              <a:gs pos="0">
                <a:schemeClr val="accent1">
                  <a:alpha val="50000"/>
                </a:schemeClr>
              </a:gs>
              <a:gs pos="100000">
                <a:schemeClr val="accent1">
                  <a:lumMod val="50000"/>
                  <a:alpha val="0"/>
                </a:schemeClr>
              </a:gs>
            </a:gsLst>
            <a:lin ang="11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85149191-5F60-4A28-AAFF-039F96B0F3E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1180882" y="1638085"/>
            <a:ext cx="6857572" cy="3581401"/>
          </a:xfrm>
          <a:prstGeom prst="rect">
            <a:avLst/>
          </a:prstGeom>
          <a:gradFill>
            <a:gsLst>
              <a:gs pos="0">
                <a:srgbClr val="000000">
                  <a:alpha val="59000"/>
                </a:srgbClr>
              </a:gs>
              <a:gs pos="69000">
                <a:schemeClr val="accent1">
                  <a:alpha val="0"/>
                </a:scheme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Freeform: Shape 30">
            <a:extLst>
              <a:ext uri="{FF2B5EF4-FFF2-40B4-BE49-F238E27FC236}">
                <a16:creationId xmlns:a16="http://schemas.microsoft.com/office/drawing/2014/main" id="{F8260ED5-17F7-4158-B241-D51DD4CF1B7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6097846">
            <a:off x="-747355" y="1201312"/>
            <a:ext cx="4808302" cy="4088666"/>
          </a:xfrm>
          <a:custGeom>
            <a:avLst/>
            <a:gdLst>
              <a:gd name="connsiteX0" fmla="*/ 48844 w 4808302"/>
              <a:gd name="connsiteY0" fmla="*/ 2888671 h 4088666"/>
              <a:gd name="connsiteX1" fmla="*/ 0 w 4808302"/>
              <a:gd name="connsiteY1" fmla="*/ 2404151 h 4088666"/>
              <a:gd name="connsiteX2" fmla="*/ 2404151 w 4808302"/>
              <a:gd name="connsiteY2" fmla="*/ 0 h 4088666"/>
              <a:gd name="connsiteX3" fmla="*/ 4808302 w 4808302"/>
              <a:gd name="connsiteY3" fmla="*/ 2404151 h 4088666"/>
              <a:gd name="connsiteX4" fmla="*/ 4700216 w 4808302"/>
              <a:gd name="connsiteY4" fmla="*/ 3119072 h 4088666"/>
              <a:gd name="connsiteX5" fmla="*/ 4643143 w 4808302"/>
              <a:gd name="connsiteY5" fmla="*/ 3275009 h 4088666"/>
              <a:gd name="connsiteX6" fmla="*/ 690093 w 4808302"/>
              <a:gd name="connsiteY6" fmla="*/ 4088666 h 4088666"/>
              <a:gd name="connsiteX7" fmla="*/ 548991 w 4808302"/>
              <a:gd name="connsiteY7" fmla="*/ 3933414 h 4088666"/>
              <a:gd name="connsiteX8" fmla="*/ 48844 w 4808302"/>
              <a:gd name="connsiteY8" fmla="*/ 2888671 h 40886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08302" h="4088666">
                <a:moveTo>
                  <a:pt x="48844" y="2888671"/>
                </a:moveTo>
                <a:cubicBezTo>
                  <a:pt x="16818" y="2732167"/>
                  <a:pt x="0" y="2570123"/>
                  <a:pt x="0" y="2404151"/>
                </a:cubicBezTo>
                <a:cubicBezTo>
                  <a:pt x="0" y="1076375"/>
                  <a:pt x="1076375" y="0"/>
                  <a:pt x="2404151" y="0"/>
                </a:cubicBezTo>
                <a:cubicBezTo>
                  <a:pt x="3731927" y="0"/>
                  <a:pt x="4808302" y="1076375"/>
                  <a:pt x="4808302" y="2404151"/>
                </a:cubicBezTo>
                <a:cubicBezTo>
                  <a:pt x="4808302" y="2653109"/>
                  <a:pt x="4770461" y="2893229"/>
                  <a:pt x="4700216" y="3119072"/>
                </a:cubicBezTo>
                <a:lnTo>
                  <a:pt x="4643143" y="3275009"/>
                </a:lnTo>
                <a:lnTo>
                  <a:pt x="690093" y="4088666"/>
                </a:lnTo>
                <a:lnTo>
                  <a:pt x="548991" y="3933414"/>
                </a:lnTo>
                <a:cubicBezTo>
                  <a:pt x="304015" y="3636572"/>
                  <a:pt x="128908" y="3279932"/>
                  <a:pt x="48844" y="2888671"/>
                </a:cubicBezTo>
                <a:close/>
              </a:path>
            </a:pathLst>
          </a:custGeom>
          <a:gradFill>
            <a:gsLst>
              <a:gs pos="39000">
                <a:schemeClr val="accent1">
                  <a:lumMod val="60000"/>
                  <a:lumOff val="40000"/>
                  <a:alpha val="0"/>
                </a:schemeClr>
              </a:gs>
              <a:gs pos="100000">
                <a:schemeClr val="accent1">
                  <a:lumMod val="75000"/>
                  <a:alpha val="26000"/>
                </a:schemeClr>
              </a:gs>
            </a:gsLst>
            <a:lin ang="18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 name="Title 1">
            <a:extLst>
              <a:ext uri="{FF2B5EF4-FFF2-40B4-BE49-F238E27FC236}">
                <a16:creationId xmlns:a16="http://schemas.microsoft.com/office/drawing/2014/main" id="{DB9F0508-FE1A-C528-615C-40B15B150162}"/>
              </a:ext>
            </a:extLst>
          </p:cNvPr>
          <p:cNvSpPr>
            <a:spLocks noGrp="1"/>
          </p:cNvSpPr>
          <p:nvPr>
            <p:ph type="title"/>
          </p:nvPr>
        </p:nvSpPr>
        <p:spPr>
          <a:xfrm>
            <a:off x="660041" y="2767106"/>
            <a:ext cx="2880828" cy="3071906"/>
          </a:xfrm>
        </p:spPr>
        <p:txBody>
          <a:bodyPr vert="horz" lIns="91440" tIns="45720" rIns="91440" bIns="45720" rtlCol="0" anchor="t">
            <a:normAutofit/>
          </a:bodyPr>
          <a:lstStyle/>
          <a:p>
            <a:r>
              <a:rPr lang="en-US" sz="3700" kern="1200" dirty="0">
                <a:solidFill>
                  <a:srgbClr val="FFFFFF"/>
                </a:solidFill>
                <a:latin typeface="+mj-lt"/>
                <a:ea typeface="+mj-ea"/>
                <a:cs typeface="+mj-cs"/>
              </a:rPr>
              <a:t>Demographic Fields Completeness - Devices</a:t>
            </a:r>
          </a:p>
        </p:txBody>
      </p:sp>
      <p:sp>
        <p:nvSpPr>
          <p:cNvPr id="3" name="Text Placeholder 2">
            <a:extLst>
              <a:ext uri="{FF2B5EF4-FFF2-40B4-BE49-F238E27FC236}">
                <a16:creationId xmlns:a16="http://schemas.microsoft.com/office/drawing/2014/main" id="{4D6E9329-B409-7F3B-9063-F47931190958}"/>
              </a:ext>
            </a:extLst>
          </p:cNvPr>
          <p:cNvSpPr>
            <a:spLocks noGrp="1"/>
          </p:cNvSpPr>
          <p:nvPr>
            <p:ph type="body" idx="1"/>
          </p:nvPr>
        </p:nvSpPr>
        <p:spPr>
          <a:xfrm>
            <a:off x="660042" y="806824"/>
            <a:ext cx="2919738" cy="1494117"/>
          </a:xfrm>
        </p:spPr>
        <p:txBody>
          <a:bodyPr vert="horz" lIns="91440" tIns="45720" rIns="91440" bIns="45720" rtlCol="0" anchor="b">
            <a:normAutofit/>
          </a:bodyPr>
          <a:lstStyle/>
          <a:p>
            <a:r>
              <a:rPr lang="en-US" sz="2000" kern="1200" dirty="0">
                <a:solidFill>
                  <a:srgbClr val="FFFFFF"/>
                </a:solidFill>
                <a:latin typeface="+mn-lt"/>
                <a:ea typeface="+mn-ea"/>
                <a:cs typeface="+mn-cs"/>
              </a:rPr>
              <a:t>Generally improving over time</a:t>
            </a:r>
          </a:p>
        </p:txBody>
      </p:sp>
      <p:pic>
        <p:nvPicPr>
          <p:cNvPr id="5" name="Picture 4" descr="Chart, bar chart&#10;&#10;Description automatically generated">
            <a:extLst>
              <a:ext uri="{FF2B5EF4-FFF2-40B4-BE49-F238E27FC236}">
                <a16:creationId xmlns:a16="http://schemas.microsoft.com/office/drawing/2014/main" id="{C720DA48-AF3F-7293-8829-7AECE613BD15}"/>
              </a:ext>
            </a:extLst>
          </p:cNvPr>
          <p:cNvPicPr>
            <a:picLocks noChangeAspect="1"/>
          </p:cNvPicPr>
          <p:nvPr/>
        </p:nvPicPr>
        <p:blipFill>
          <a:blip r:embed="rId2"/>
          <a:stretch>
            <a:fillRect/>
          </a:stretch>
        </p:blipFill>
        <p:spPr>
          <a:xfrm>
            <a:off x="4502428" y="1020418"/>
            <a:ext cx="7225748" cy="4817164"/>
          </a:xfrm>
          <a:prstGeom prst="rect">
            <a:avLst/>
          </a:prstGeom>
        </p:spPr>
      </p:pic>
    </p:spTree>
    <p:extLst>
      <p:ext uri="{BB962C8B-B14F-4D97-AF65-F5344CB8AC3E}">
        <p14:creationId xmlns:p14="http://schemas.microsoft.com/office/powerpoint/2010/main" val="3699297741"/>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3" name="Rectangle 22">
            <a:extLst>
              <a:ext uri="{FF2B5EF4-FFF2-40B4-BE49-F238E27FC236}">
                <a16:creationId xmlns:a16="http://schemas.microsoft.com/office/drawing/2014/main" id="{A8384FB5-9ADC-4DDC-881B-597D56F5B1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91E5A9A7-95C6-4F4F-B00E-C82E07FE62E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7539" y="1417538"/>
            <a:ext cx="6875818" cy="4040744"/>
          </a:xfrm>
          <a:prstGeom prst="rect">
            <a:avLst/>
          </a:prstGeom>
          <a:gradFill>
            <a:gsLst>
              <a:gs pos="0">
                <a:srgbClr val="000000"/>
              </a:gs>
              <a:gs pos="100000">
                <a:schemeClr val="accent1">
                  <a:lumMod val="75000"/>
                </a:schemeClr>
              </a:gs>
            </a:gsLst>
            <a:lin ang="18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Rectangle 26">
            <a:extLst>
              <a:ext uri="{FF2B5EF4-FFF2-40B4-BE49-F238E27FC236}">
                <a16:creationId xmlns:a16="http://schemas.microsoft.com/office/drawing/2014/main" id="{D07DD2DE-F619-49DD-B5E7-03A290FF4ED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158495" y="2660473"/>
            <a:ext cx="4355594" cy="4038603"/>
          </a:xfrm>
          <a:prstGeom prst="rect">
            <a:avLst/>
          </a:prstGeom>
          <a:gradFill>
            <a:gsLst>
              <a:gs pos="0">
                <a:schemeClr val="accent1">
                  <a:alpha val="50000"/>
                </a:schemeClr>
              </a:gs>
              <a:gs pos="100000">
                <a:schemeClr val="accent1">
                  <a:lumMod val="50000"/>
                  <a:alpha val="0"/>
                </a:schemeClr>
              </a:gs>
            </a:gsLst>
            <a:lin ang="11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85149191-5F60-4A28-AAFF-039F96B0F3E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1180882" y="1638085"/>
            <a:ext cx="6857572" cy="3581401"/>
          </a:xfrm>
          <a:prstGeom prst="rect">
            <a:avLst/>
          </a:prstGeom>
          <a:gradFill>
            <a:gsLst>
              <a:gs pos="0">
                <a:srgbClr val="000000">
                  <a:alpha val="59000"/>
                </a:srgbClr>
              </a:gs>
              <a:gs pos="69000">
                <a:schemeClr val="accent1">
                  <a:alpha val="0"/>
                </a:scheme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Freeform: Shape 30">
            <a:extLst>
              <a:ext uri="{FF2B5EF4-FFF2-40B4-BE49-F238E27FC236}">
                <a16:creationId xmlns:a16="http://schemas.microsoft.com/office/drawing/2014/main" id="{F8260ED5-17F7-4158-B241-D51DD4CF1B7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6097846">
            <a:off x="-747355" y="1201312"/>
            <a:ext cx="4808302" cy="4088666"/>
          </a:xfrm>
          <a:custGeom>
            <a:avLst/>
            <a:gdLst>
              <a:gd name="connsiteX0" fmla="*/ 48844 w 4808302"/>
              <a:gd name="connsiteY0" fmla="*/ 2888671 h 4088666"/>
              <a:gd name="connsiteX1" fmla="*/ 0 w 4808302"/>
              <a:gd name="connsiteY1" fmla="*/ 2404151 h 4088666"/>
              <a:gd name="connsiteX2" fmla="*/ 2404151 w 4808302"/>
              <a:gd name="connsiteY2" fmla="*/ 0 h 4088666"/>
              <a:gd name="connsiteX3" fmla="*/ 4808302 w 4808302"/>
              <a:gd name="connsiteY3" fmla="*/ 2404151 h 4088666"/>
              <a:gd name="connsiteX4" fmla="*/ 4700216 w 4808302"/>
              <a:gd name="connsiteY4" fmla="*/ 3119072 h 4088666"/>
              <a:gd name="connsiteX5" fmla="*/ 4643143 w 4808302"/>
              <a:gd name="connsiteY5" fmla="*/ 3275009 h 4088666"/>
              <a:gd name="connsiteX6" fmla="*/ 690093 w 4808302"/>
              <a:gd name="connsiteY6" fmla="*/ 4088666 h 4088666"/>
              <a:gd name="connsiteX7" fmla="*/ 548991 w 4808302"/>
              <a:gd name="connsiteY7" fmla="*/ 3933414 h 4088666"/>
              <a:gd name="connsiteX8" fmla="*/ 48844 w 4808302"/>
              <a:gd name="connsiteY8" fmla="*/ 2888671 h 40886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08302" h="4088666">
                <a:moveTo>
                  <a:pt x="48844" y="2888671"/>
                </a:moveTo>
                <a:cubicBezTo>
                  <a:pt x="16818" y="2732167"/>
                  <a:pt x="0" y="2570123"/>
                  <a:pt x="0" y="2404151"/>
                </a:cubicBezTo>
                <a:cubicBezTo>
                  <a:pt x="0" y="1076375"/>
                  <a:pt x="1076375" y="0"/>
                  <a:pt x="2404151" y="0"/>
                </a:cubicBezTo>
                <a:cubicBezTo>
                  <a:pt x="3731927" y="0"/>
                  <a:pt x="4808302" y="1076375"/>
                  <a:pt x="4808302" y="2404151"/>
                </a:cubicBezTo>
                <a:cubicBezTo>
                  <a:pt x="4808302" y="2653109"/>
                  <a:pt x="4770461" y="2893229"/>
                  <a:pt x="4700216" y="3119072"/>
                </a:cubicBezTo>
                <a:lnTo>
                  <a:pt x="4643143" y="3275009"/>
                </a:lnTo>
                <a:lnTo>
                  <a:pt x="690093" y="4088666"/>
                </a:lnTo>
                <a:lnTo>
                  <a:pt x="548991" y="3933414"/>
                </a:lnTo>
                <a:cubicBezTo>
                  <a:pt x="304015" y="3636572"/>
                  <a:pt x="128908" y="3279932"/>
                  <a:pt x="48844" y="2888671"/>
                </a:cubicBezTo>
                <a:close/>
              </a:path>
            </a:pathLst>
          </a:custGeom>
          <a:gradFill>
            <a:gsLst>
              <a:gs pos="39000">
                <a:schemeClr val="accent1">
                  <a:lumMod val="60000"/>
                  <a:lumOff val="40000"/>
                  <a:alpha val="0"/>
                </a:schemeClr>
              </a:gs>
              <a:gs pos="100000">
                <a:schemeClr val="accent1">
                  <a:lumMod val="75000"/>
                  <a:alpha val="26000"/>
                </a:schemeClr>
              </a:gs>
            </a:gsLst>
            <a:lin ang="18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 name="Title 1">
            <a:extLst>
              <a:ext uri="{FF2B5EF4-FFF2-40B4-BE49-F238E27FC236}">
                <a16:creationId xmlns:a16="http://schemas.microsoft.com/office/drawing/2014/main" id="{E2E30827-6164-7C72-F217-054A09CB0A4B}"/>
              </a:ext>
            </a:extLst>
          </p:cNvPr>
          <p:cNvSpPr>
            <a:spLocks noGrp="1"/>
          </p:cNvSpPr>
          <p:nvPr>
            <p:ph type="title"/>
          </p:nvPr>
        </p:nvSpPr>
        <p:spPr>
          <a:xfrm>
            <a:off x="660041" y="2767106"/>
            <a:ext cx="2880828" cy="3071906"/>
          </a:xfrm>
        </p:spPr>
        <p:txBody>
          <a:bodyPr vert="horz" lIns="91440" tIns="45720" rIns="91440" bIns="45720" rtlCol="0" anchor="t">
            <a:normAutofit/>
          </a:bodyPr>
          <a:lstStyle/>
          <a:p>
            <a:r>
              <a:rPr lang="en-US" sz="3700" kern="1200" dirty="0">
                <a:solidFill>
                  <a:srgbClr val="FFFFFF"/>
                </a:solidFill>
                <a:latin typeface="+mj-lt"/>
                <a:ea typeface="+mj-ea"/>
                <a:cs typeface="+mj-cs"/>
              </a:rPr>
              <a:t>Percentage completeness of various fields</a:t>
            </a:r>
          </a:p>
        </p:txBody>
      </p:sp>
      <p:sp>
        <p:nvSpPr>
          <p:cNvPr id="3" name="Text Placeholder 2">
            <a:extLst>
              <a:ext uri="{FF2B5EF4-FFF2-40B4-BE49-F238E27FC236}">
                <a16:creationId xmlns:a16="http://schemas.microsoft.com/office/drawing/2014/main" id="{B891E64D-37FE-72B0-6B39-940D541138D6}"/>
              </a:ext>
            </a:extLst>
          </p:cNvPr>
          <p:cNvSpPr>
            <a:spLocks noGrp="1"/>
          </p:cNvSpPr>
          <p:nvPr>
            <p:ph type="body" idx="1"/>
          </p:nvPr>
        </p:nvSpPr>
        <p:spPr>
          <a:xfrm>
            <a:off x="660042" y="806824"/>
            <a:ext cx="2919738" cy="1494117"/>
          </a:xfrm>
        </p:spPr>
        <p:txBody>
          <a:bodyPr vert="horz" lIns="91440" tIns="45720" rIns="91440" bIns="45720" rtlCol="0" anchor="b">
            <a:normAutofit/>
          </a:bodyPr>
          <a:lstStyle/>
          <a:p>
            <a:r>
              <a:rPr lang="en-US" sz="2000" kern="1200" dirty="0">
                <a:solidFill>
                  <a:srgbClr val="FFFFFF"/>
                </a:solidFill>
                <a:latin typeface="+mn-lt"/>
                <a:ea typeface="+mn-ea"/>
                <a:cs typeface="+mn-cs"/>
              </a:rPr>
              <a:t>2019-20</a:t>
            </a:r>
          </a:p>
          <a:p>
            <a:r>
              <a:rPr lang="en-US" sz="2000" dirty="0">
                <a:solidFill>
                  <a:srgbClr val="FFFFFF"/>
                </a:solidFill>
              </a:rPr>
              <a:t>2020-21</a:t>
            </a:r>
          </a:p>
          <a:p>
            <a:r>
              <a:rPr lang="en-US" sz="2000" kern="1200" dirty="0">
                <a:solidFill>
                  <a:srgbClr val="FFFFFF"/>
                </a:solidFill>
                <a:latin typeface="+mn-lt"/>
                <a:ea typeface="+mn-ea"/>
                <a:cs typeface="+mn-cs"/>
              </a:rPr>
              <a:t>2021-22</a:t>
            </a:r>
          </a:p>
        </p:txBody>
      </p:sp>
      <p:pic>
        <p:nvPicPr>
          <p:cNvPr id="5" name="Picture 4" descr="Chart, bar chart&#10;&#10;Description automatically generated">
            <a:extLst>
              <a:ext uri="{FF2B5EF4-FFF2-40B4-BE49-F238E27FC236}">
                <a16:creationId xmlns:a16="http://schemas.microsoft.com/office/drawing/2014/main" id="{C1E65CE4-9DC3-5A33-80F5-413E4CD24529}"/>
              </a:ext>
            </a:extLst>
          </p:cNvPr>
          <p:cNvPicPr>
            <a:picLocks noChangeAspect="1"/>
          </p:cNvPicPr>
          <p:nvPr/>
        </p:nvPicPr>
        <p:blipFill>
          <a:blip r:embed="rId2"/>
          <a:stretch>
            <a:fillRect/>
          </a:stretch>
        </p:blipFill>
        <p:spPr>
          <a:xfrm>
            <a:off x="4758605" y="467208"/>
            <a:ext cx="6713394" cy="5923584"/>
          </a:xfrm>
          <a:prstGeom prst="rect">
            <a:avLst/>
          </a:prstGeom>
        </p:spPr>
      </p:pic>
    </p:spTree>
    <p:extLst>
      <p:ext uri="{BB962C8B-B14F-4D97-AF65-F5344CB8AC3E}">
        <p14:creationId xmlns:p14="http://schemas.microsoft.com/office/powerpoint/2010/main" val="1559314136"/>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3" name="Rectangle 22">
            <a:extLst>
              <a:ext uri="{FF2B5EF4-FFF2-40B4-BE49-F238E27FC236}">
                <a16:creationId xmlns:a16="http://schemas.microsoft.com/office/drawing/2014/main" id="{A8384FB5-9ADC-4DDC-881B-597D56F5B1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91E5A9A7-95C6-4F4F-B00E-C82E07FE62E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7539" y="1417538"/>
            <a:ext cx="6875818" cy="4040744"/>
          </a:xfrm>
          <a:prstGeom prst="rect">
            <a:avLst/>
          </a:prstGeom>
          <a:gradFill>
            <a:gsLst>
              <a:gs pos="0">
                <a:srgbClr val="000000"/>
              </a:gs>
              <a:gs pos="100000">
                <a:schemeClr val="accent1">
                  <a:lumMod val="75000"/>
                </a:schemeClr>
              </a:gs>
            </a:gsLst>
            <a:lin ang="18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Rectangle 26">
            <a:extLst>
              <a:ext uri="{FF2B5EF4-FFF2-40B4-BE49-F238E27FC236}">
                <a16:creationId xmlns:a16="http://schemas.microsoft.com/office/drawing/2014/main" id="{D07DD2DE-F619-49DD-B5E7-03A290FF4ED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158495" y="2660473"/>
            <a:ext cx="4355594" cy="4038603"/>
          </a:xfrm>
          <a:prstGeom prst="rect">
            <a:avLst/>
          </a:prstGeom>
          <a:gradFill>
            <a:gsLst>
              <a:gs pos="0">
                <a:schemeClr val="accent1">
                  <a:alpha val="50000"/>
                </a:schemeClr>
              </a:gs>
              <a:gs pos="100000">
                <a:schemeClr val="accent1">
                  <a:lumMod val="50000"/>
                  <a:alpha val="0"/>
                </a:schemeClr>
              </a:gs>
            </a:gsLst>
            <a:lin ang="11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85149191-5F60-4A28-AAFF-039F96B0F3E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1180882" y="1638085"/>
            <a:ext cx="6857572" cy="3581401"/>
          </a:xfrm>
          <a:prstGeom prst="rect">
            <a:avLst/>
          </a:prstGeom>
          <a:gradFill>
            <a:gsLst>
              <a:gs pos="0">
                <a:srgbClr val="000000">
                  <a:alpha val="59000"/>
                </a:srgbClr>
              </a:gs>
              <a:gs pos="69000">
                <a:schemeClr val="accent1">
                  <a:alpha val="0"/>
                </a:scheme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Freeform: Shape 30">
            <a:extLst>
              <a:ext uri="{FF2B5EF4-FFF2-40B4-BE49-F238E27FC236}">
                <a16:creationId xmlns:a16="http://schemas.microsoft.com/office/drawing/2014/main" id="{F8260ED5-17F7-4158-B241-D51DD4CF1B7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6097846">
            <a:off x="-747355" y="1201312"/>
            <a:ext cx="4808302" cy="4088666"/>
          </a:xfrm>
          <a:custGeom>
            <a:avLst/>
            <a:gdLst>
              <a:gd name="connsiteX0" fmla="*/ 48844 w 4808302"/>
              <a:gd name="connsiteY0" fmla="*/ 2888671 h 4088666"/>
              <a:gd name="connsiteX1" fmla="*/ 0 w 4808302"/>
              <a:gd name="connsiteY1" fmla="*/ 2404151 h 4088666"/>
              <a:gd name="connsiteX2" fmla="*/ 2404151 w 4808302"/>
              <a:gd name="connsiteY2" fmla="*/ 0 h 4088666"/>
              <a:gd name="connsiteX3" fmla="*/ 4808302 w 4808302"/>
              <a:gd name="connsiteY3" fmla="*/ 2404151 h 4088666"/>
              <a:gd name="connsiteX4" fmla="*/ 4700216 w 4808302"/>
              <a:gd name="connsiteY4" fmla="*/ 3119072 h 4088666"/>
              <a:gd name="connsiteX5" fmla="*/ 4643143 w 4808302"/>
              <a:gd name="connsiteY5" fmla="*/ 3275009 h 4088666"/>
              <a:gd name="connsiteX6" fmla="*/ 690093 w 4808302"/>
              <a:gd name="connsiteY6" fmla="*/ 4088666 h 4088666"/>
              <a:gd name="connsiteX7" fmla="*/ 548991 w 4808302"/>
              <a:gd name="connsiteY7" fmla="*/ 3933414 h 4088666"/>
              <a:gd name="connsiteX8" fmla="*/ 48844 w 4808302"/>
              <a:gd name="connsiteY8" fmla="*/ 2888671 h 40886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08302" h="4088666">
                <a:moveTo>
                  <a:pt x="48844" y="2888671"/>
                </a:moveTo>
                <a:cubicBezTo>
                  <a:pt x="16818" y="2732167"/>
                  <a:pt x="0" y="2570123"/>
                  <a:pt x="0" y="2404151"/>
                </a:cubicBezTo>
                <a:cubicBezTo>
                  <a:pt x="0" y="1076375"/>
                  <a:pt x="1076375" y="0"/>
                  <a:pt x="2404151" y="0"/>
                </a:cubicBezTo>
                <a:cubicBezTo>
                  <a:pt x="3731927" y="0"/>
                  <a:pt x="4808302" y="1076375"/>
                  <a:pt x="4808302" y="2404151"/>
                </a:cubicBezTo>
                <a:cubicBezTo>
                  <a:pt x="4808302" y="2653109"/>
                  <a:pt x="4770461" y="2893229"/>
                  <a:pt x="4700216" y="3119072"/>
                </a:cubicBezTo>
                <a:lnTo>
                  <a:pt x="4643143" y="3275009"/>
                </a:lnTo>
                <a:lnTo>
                  <a:pt x="690093" y="4088666"/>
                </a:lnTo>
                <a:lnTo>
                  <a:pt x="548991" y="3933414"/>
                </a:lnTo>
                <a:cubicBezTo>
                  <a:pt x="304015" y="3636572"/>
                  <a:pt x="128908" y="3279932"/>
                  <a:pt x="48844" y="2888671"/>
                </a:cubicBezTo>
                <a:close/>
              </a:path>
            </a:pathLst>
          </a:custGeom>
          <a:gradFill>
            <a:gsLst>
              <a:gs pos="39000">
                <a:schemeClr val="accent1">
                  <a:lumMod val="60000"/>
                  <a:lumOff val="40000"/>
                  <a:alpha val="0"/>
                </a:schemeClr>
              </a:gs>
              <a:gs pos="100000">
                <a:schemeClr val="accent1">
                  <a:lumMod val="75000"/>
                  <a:alpha val="26000"/>
                </a:schemeClr>
              </a:gs>
            </a:gsLst>
            <a:lin ang="18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 name="Title 1">
            <a:extLst>
              <a:ext uri="{FF2B5EF4-FFF2-40B4-BE49-F238E27FC236}">
                <a16:creationId xmlns:a16="http://schemas.microsoft.com/office/drawing/2014/main" id="{ECA2C069-46EE-B9F1-112E-064E723264E6}"/>
              </a:ext>
            </a:extLst>
          </p:cNvPr>
          <p:cNvSpPr>
            <a:spLocks noGrp="1"/>
          </p:cNvSpPr>
          <p:nvPr>
            <p:ph type="title"/>
          </p:nvPr>
        </p:nvSpPr>
        <p:spPr>
          <a:xfrm>
            <a:off x="660041" y="2767106"/>
            <a:ext cx="2880828" cy="3071906"/>
          </a:xfrm>
        </p:spPr>
        <p:txBody>
          <a:bodyPr vert="horz" lIns="91440" tIns="45720" rIns="91440" bIns="45720" rtlCol="0" anchor="t">
            <a:normAutofit/>
          </a:bodyPr>
          <a:lstStyle/>
          <a:p>
            <a:r>
              <a:rPr lang="en-US" sz="3700" kern="1200" dirty="0">
                <a:solidFill>
                  <a:srgbClr val="FFFFFF"/>
                </a:solidFill>
                <a:latin typeface="+mj-lt"/>
                <a:ea typeface="+mj-ea"/>
                <a:cs typeface="+mj-cs"/>
              </a:rPr>
              <a:t>GMC Field Completeness</a:t>
            </a:r>
          </a:p>
        </p:txBody>
      </p:sp>
      <p:sp>
        <p:nvSpPr>
          <p:cNvPr id="3" name="Text Placeholder 2">
            <a:extLst>
              <a:ext uri="{FF2B5EF4-FFF2-40B4-BE49-F238E27FC236}">
                <a16:creationId xmlns:a16="http://schemas.microsoft.com/office/drawing/2014/main" id="{0FF10791-2179-564E-E1CF-C5E36A5BECC8}"/>
              </a:ext>
            </a:extLst>
          </p:cNvPr>
          <p:cNvSpPr>
            <a:spLocks noGrp="1"/>
          </p:cNvSpPr>
          <p:nvPr>
            <p:ph type="body" idx="1"/>
          </p:nvPr>
        </p:nvSpPr>
        <p:spPr>
          <a:xfrm>
            <a:off x="660042" y="806824"/>
            <a:ext cx="2919738" cy="1494117"/>
          </a:xfrm>
        </p:spPr>
        <p:txBody>
          <a:bodyPr vert="horz" lIns="91440" tIns="45720" rIns="91440" bIns="45720" rtlCol="0" anchor="b">
            <a:normAutofit/>
          </a:bodyPr>
          <a:lstStyle/>
          <a:p>
            <a:endParaRPr lang="en-US" sz="2000" kern="1200">
              <a:solidFill>
                <a:srgbClr val="FFFFFF"/>
              </a:solidFill>
              <a:latin typeface="+mn-lt"/>
              <a:ea typeface="+mn-ea"/>
              <a:cs typeface="+mn-cs"/>
            </a:endParaRPr>
          </a:p>
        </p:txBody>
      </p:sp>
      <p:pic>
        <p:nvPicPr>
          <p:cNvPr id="5" name="Picture 4" descr="Chart, bar chart&#10;&#10;Description automatically generated">
            <a:extLst>
              <a:ext uri="{FF2B5EF4-FFF2-40B4-BE49-F238E27FC236}">
                <a16:creationId xmlns:a16="http://schemas.microsoft.com/office/drawing/2014/main" id="{F0B5A1B2-654D-56FB-D18C-CE40999C0E7C}"/>
              </a:ext>
            </a:extLst>
          </p:cNvPr>
          <p:cNvPicPr>
            <a:picLocks noChangeAspect="1"/>
          </p:cNvPicPr>
          <p:nvPr/>
        </p:nvPicPr>
        <p:blipFill>
          <a:blip r:embed="rId2"/>
          <a:stretch>
            <a:fillRect/>
          </a:stretch>
        </p:blipFill>
        <p:spPr>
          <a:xfrm>
            <a:off x="4502428" y="1020418"/>
            <a:ext cx="7225748" cy="4817164"/>
          </a:xfrm>
          <a:prstGeom prst="rect">
            <a:avLst/>
          </a:prstGeom>
        </p:spPr>
      </p:pic>
    </p:spTree>
    <p:extLst>
      <p:ext uri="{BB962C8B-B14F-4D97-AF65-F5344CB8AC3E}">
        <p14:creationId xmlns:p14="http://schemas.microsoft.com/office/powerpoint/2010/main" val="1623267719"/>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3" name="Rectangle 22">
            <a:extLst>
              <a:ext uri="{FF2B5EF4-FFF2-40B4-BE49-F238E27FC236}">
                <a16:creationId xmlns:a16="http://schemas.microsoft.com/office/drawing/2014/main" id="{A8384FB5-9ADC-4DDC-881B-597D56F5B1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91E5A9A7-95C6-4F4F-B00E-C82E07FE62E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7539" y="1417538"/>
            <a:ext cx="6875818" cy="4040744"/>
          </a:xfrm>
          <a:prstGeom prst="rect">
            <a:avLst/>
          </a:prstGeom>
          <a:gradFill>
            <a:gsLst>
              <a:gs pos="0">
                <a:srgbClr val="000000"/>
              </a:gs>
              <a:gs pos="100000">
                <a:schemeClr val="accent1">
                  <a:lumMod val="75000"/>
                </a:schemeClr>
              </a:gs>
            </a:gsLst>
            <a:lin ang="18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Rectangle 26">
            <a:extLst>
              <a:ext uri="{FF2B5EF4-FFF2-40B4-BE49-F238E27FC236}">
                <a16:creationId xmlns:a16="http://schemas.microsoft.com/office/drawing/2014/main" id="{D07DD2DE-F619-49DD-B5E7-03A290FF4ED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158495" y="2660473"/>
            <a:ext cx="4355594" cy="4038603"/>
          </a:xfrm>
          <a:prstGeom prst="rect">
            <a:avLst/>
          </a:prstGeom>
          <a:gradFill>
            <a:gsLst>
              <a:gs pos="0">
                <a:schemeClr val="accent1">
                  <a:alpha val="50000"/>
                </a:schemeClr>
              </a:gs>
              <a:gs pos="100000">
                <a:schemeClr val="accent1">
                  <a:lumMod val="50000"/>
                  <a:alpha val="0"/>
                </a:schemeClr>
              </a:gs>
            </a:gsLst>
            <a:lin ang="11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85149191-5F60-4A28-AAFF-039F96B0F3E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1180882" y="1638085"/>
            <a:ext cx="6857572" cy="3581401"/>
          </a:xfrm>
          <a:prstGeom prst="rect">
            <a:avLst/>
          </a:prstGeom>
          <a:gradFill>
            <a:gsLst>
              <a:gs pos="0">
                <a:srgbClr val="000000">
                  <a:alpha val="59000"/>
                </a:srgbClr>
              </a:gs>
              <a:gs pos="69000">
                <a:schemeClr val="accent1">
                  <a:alpha val="0"/>
                </a:scheme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Freeform: Shape 30">
            <a:extLst>
              <a:ext uri="{FF2B5EF4-FFF2-40B4-BE49-F238E27FC236}">
                <a16:creationId xmlns:a16="http://schemas.microsoft.com/office/drawing/2014/main" id="{F8260ED5-17F7-4158-B241-D51DD4CF1B7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6097846">
            <a:off x="-747355" y="1201312"/>
            <a:ext cx="4808302" cy="4088666"/>
          </a:xfrm>
          <a:custGeom>
            <a:avLst/>
            <a:gdLst>
              <a:gd name="connsiteX0" fmla="*/ 48844 w 4808302"/>
              <a:gd name="connsiteY0" fmla="*/ 2888671 h 4088666"/>
              <a:gd name="connsiteX1" fmla="*/ 0 w 4808302"/>
              <a:gd name="connsiteY1" fmla="*/ 2404151 h 4088666"/>
              <a:gd name="connsiteX2" fmla="*/ 2404151 w 4808302"/>
              <a:gd name="connsiteY2" fmla="*/ 0 h 4088666"/>
              <a:gd name="connsiteX3" fmla="*/ 4808302 w 4808302"/>
              <a:gd name="connsiteY3" fmla="*/ 2404151 h 4088666"/>
              <a:gd name="connsiteX4" fmla="*/ 4700216 w 4808302"/>
              <a:gd name="connsiteY4" fmla="*/ 3119072 h 4088666"/>
              <a:gd name="connsiteX5" fmla="*/ 4643143 w 4808302"/>
              <a:gd name="connsiteY5" fmla="*/ 3275009 h 4088666"/>
              <a:gd name="connsiteX6" fmla="*/ 690093 w 4808302"/>
              <a:gd name="connsiteY6" fmla="*/ 4088666 h 4088666"/>
              <a:gd name="connsiteX7" fmla="*/ 548991 w 4808302"/>
              <a:gd name="connsiteY7" fmla="*/ 3933414 h 4088666"/>
              <a:gd name="connsiteX8" fmla="*/ 48844 w 4808302"/>
              <a:gd name="connsiteY8" fmla="*/ 2888671 h 40886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08302" h="4088666">
                <a:moveTo>
                  <a:pt x="48844" y="2888671"/>
                </a:moveTo>
                <a:cubicBezTo>
                  <a:pt x="16818" y="2732167"/>
                  <a:pt x="0" y="2570123"/>
                  <a:pt x="0" y="2404151"/>
                </a:cubicBezTo>
                <a:cubicBezTo>
                  <a:pt x="0" y="1076375"/>
                  <a:pt x="1076375" y="0"/>
                  <a:pt x="2404151" y="0"/>
                </a:cubicBezTo>
                <a:cubicBezTo>
                  <a:pt x="3731927" y="0"/>
                  <a:pt x="4808302" y="1076375"/>
                  <a:pt x="4808302" y="2404151"/>
                </a:cubicBezTo>
                <a:cubicBezTo>
                  <a:pt x="4808302" y="2653109"/>
                  <a:pt x="4770461" y="2893229"/>
                  <a:pt x="4700216" y="3119072"/>
                </a:cubicBezTo>
                <a:lnTo>
                  <a:pt x="4643143" y="3275009"/>
                </a:lnTo>
                <a:lnTo>
                  <a:pt x="690093" y="4088666"/>
                </a:lnTo>
                <a:lnTo>
                  <a:pt x="548991" y="3933414"/>
                </a:lnTo>
                <a:cubicBezTo>
                  <a:pt x="304015" y="3636572"/>
                  <a:pt x="128908" y="3279932"/>
                  <a:pt x="48844" y="2888671"/>
                </a:cubicBezTo>
                <a:close/>
              </a:path>
            </a:pathLst>
          </a:custGeom>
          <a:gradFill>
            <a:gsLst>
              <a:gs pos="39000">
                <a:schemeClr val="accent1">
                  <a:lumMod val="60000"/>
                  <a:lumOff val="40000"/>
                  <a:alpha val="0"/>
                </a:schemeClr>
              </a:gs>
              <a:gs pos="100000">
                <a:schemeClr val="accent1">
                  <a:lumMod val="75000"/>
                  <a:alpha val="26000"/>
                </a:schemeClr>
              </a:gs>
            </a:gsLst>
            <a:lin ang="18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 name="Title 1">
            <a:extLst>
              <a:ext uri="{FF2B5EF4-FFF2-40B4-BE49-F238E27FC236}">
                <a16:creationId xmlns:a16="http://schemas.microsoft.com/office/drawing/2014/main" id="{17667ACB-9EF7-C79E-4516-D02D3F1AC1FC}"/>
              </a:ext>
            </a:extLst>
          </p:cNvPr>
          <p:cNvSpPr>
            <a:spLocks noGrp="1"/>
          </p:cNvSpPr>
          <p:nvPr>
            <p:ph type="title"/>
          </p:nvPr>
        </p:nvSpPr>
        <p:spPr>
          <a:xfrm>
            <a:off x="660041" y="2767106"/>
            <a:ext cx="2880828" cy="3071906"/>
          </a:xfrm>
        </p:spPr>
        <p:txBody>
          <a:bodyPr vert="horz" lIns="91440" tIns="45720" rIns="91440" bIns="45720" rtlCol="0" anchor="t">
            <a:normAutofit/>
          </a:bodyPr>
          <a:lstStyle/>
          <a:p>
            <a:r>
              <a:rPr lang="en-US" sz="3700" kern="1200">
                <a:solidFill>
                  <a:srgbClr val="FFFFFF"/>
                </a:solidFill>
                <a:latin typeface="+mj-lt"/>
                <a:ea typeface="+mj-ea"/>
                <a:cs typeface="+mj-cs"/>
              </a:rPr>
              <a:t>Clinical Simple Fields Completeness</a:t>
            </a:r>
          </a:p>
        </p:txBody>
      </p:sp>
      <p:sp>
        <p:nvSpPr>
          <p:cNvPr id="3" name="Text Placeholder 2">
            <a:extLst>
              <a:ext uri="{FF2B5EF4-FFF2-40B4-BE49-F238E27FC236}">
                <a16:creationId xmlns:a16="http://schemas.microsoft.com/office/drawing/2014/main" id="{6CF91D16-B1EB-DEF6-1061-5A037D21E14B}"/>
              </a:ext>
            </a:extLst>
          </p:cNvPr>
          <p:cNvSpPr>
            <a:spLocks noGrp="1"/>
          </p:cNvSpPr>
          <p:nvPr>
            <p:ph type="body" idx="1"/>
          </p:nvPr>
        </p:nvSpPr>
        <p:spPr>
          <a:xfrm>
            <a:off x="660042" y="806824"/>
            <a:ext cx="2919738" cy="1494117"/>
          </a:xfrm>
        </p:spPr>
        <p:txBody>
          <a:bodyPr vert="horz" lIns="91440" tIns="45720" rIns="91440" bIns="45720" rtlCol="0" anchor="b">
            <a:normAutofit/>
          </a:bodyPr>
          <a:lstStyle/>
          <a:p>
            <a:endParaRPr lang="en-US" sz="2000" kern="1200">
              <a:solidFill>
                <a:srgbClr val="FFFFFF"/>
              </a:solidFill>
              <a:latin typeface="+mn-lt"/>
              <a:ea typeface="+mn-ea"/>
              <a:cs typeface="+mn-cs"/>
            </a:endParaRPr>
          </a:p>
        </p:txBody>
      </p:sp>
      <p:pic>
        <p:nvPicPr>
          <p:cNvPr id="5" name="Picture 4" descr="Chart, bar chart&#10;&#10;Description automatically generated">
            <a:extLst>
              <a:ext uri="{FF2B5EF4-FFF2-40B4-BE49-F238E27FC236}">
                <a16:creationId xmlns:a16="http://schemas.microsoft.com/office/drawing/2014/main" id="{0C4E9D6B-C446-74EF-D0B2-14B14FBAB682}"/>
              </a:ext>
            </a:extLst>
          </p:cNvPr>
          <p:cNvPicPr>
            <a:picLocks noChangeAspect="1"/>
          </p:cNvPicPr>
          <p:nvPr/>
        </p:nvPicPr>
        <p:blipFill>
          <a:blip r:embed="rId2"/>
          <a:stretch>
            <a:fillRect/>
          </a:stretch>
        </p:blipFill>
        <p:spPr>
          <a:xfrm>
            <a:off x="4502428" y="1020418"/>
            <a:ext cx="7225748" cy="4817164"/>
          </a:xfrm>
          <a:prstGeom prst="rect">
            <a:avLst/>
          </a:prstGeom>
        </p:spPr>
      </p:pic>
    </p:spTree>
    <p:extLst>
      <p:ext uri="{BB962C8B-B14F-4D97-AF65-F5344CB8AC3E}">
        <p14:creationId xmlns:p14="http://schemas.microsoft.com/office/powerpoint/2010/main" val="1410109218"/>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3" name="Rectangle 22">
            <a:extLst>
              <a:ext uri="{FF2B5EF4-FFF2-40B4-BE49-F238E27FC236}">
                <a16:creationId xmlns:a16="http://schemas.microsoft.com/office/drawing/2014/main" id="{12609869-9E80-471B-A487-A53288E0E79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C4497234-292C-AEA8-6CA2-5AB5489368D6}"/>
              </a:ext>
            </a:extLst>
          </p:cNvPr>
          <p:cNvSpPr>
            <a:spLocks noGrp="1"/>
          </p:cNvSpPr>
          <p:nvPr>
            <p:ph type="title"/>
          </p:nvPr>
        </p:nvSpPr>
        <p:spPr>
          <a:xfrm>
            <a:off x="1136397" y="502020"/>
            <a:ext cx="5323715" cy="1642970"/>
          </a:xfrm>
        </p:spPr>
        <p:txBody>
          <a:bodyPr anchor="b">
            <a:normAutofit/>
          </a:bodyPr>
          <a:lstStyle/>
          <a:p>
            <a:r>
              <a:rPr lang="en-GB" sz="3700"/>
              <a:t>NICOR – National Institute for Cardiovascular Outcomes Research</a:t>
            </a:r>
          </a:p>
        </p:txBody>
      </p:sp>
      <p:sp>
        <p:nvSpPr>
          <p:cNvPr id="3" name="Content Placeholder 2">
            <a:extLst>
              <a:ext uri="{FF2B5EF4-FFF2-40B4-BE49-F238E27FC236}">
                <a16:creationId xmlns:a16="http://schemas.microsoft.com/office/drawing/2014/main" id="{28BBD934-E329-6D13-5582-304AA33A6434}"/>
              </a:ext>
            </a:extLst>
          </p:cNvPr>
          <p:cNvSpPr>
            <a:spLocks noGrp="1"/>
          </p:cNvSpPr>
          <p:nvPr>
            <p:ph idx="1"/>
          </p:nvPr>
        </p:nvSpPr>
        <p:spPr>
          <a:xfrm>
            <a:off x="1144923" y="2405894"/>
            <a:ext cx="5315189" cy="3535083"/>
          </a:xfrm>
        </p:spPr>
        <p:txBody>
          <a:bodyPr anchor="ctr">
            <a:normAutofit/>
          </a:bodyPr>
          <a:lstStyle/>
          <a:p>
            <a:r>
              <a:rPr lang="en-GB" sz="2000" dirty="0"/>
              <a:t>NACRM – National Audit of Cardiac Rhythm Management</a:t>
            </a:r>
          </a:p>
          <a:p>
            <a:endParaRPr lang="en-GB" sz="2000" dirty="0"/>
          </a:p>
          <a:p>
            <a:r>
              <a:rPr lang="en-GB" sz="2000" dirty="0"/>
              <a:t>More than 30 years old – Tony Rickards / David Cunningham</a:t>
            </a:r>
          </a:p>
          <a:p>
            <a:r>
              <a:rPr lang="en-GB" sz="2000" dirty="0"/>
              <a:t>Formally established in 2011 at UCL (CCAD) </a:t>
            </a:r>
          </a:p>
          <a:p>
            <a:r>
              <a:rPr lang="en-GB" sz="2000" dirty="0"/>
              <a:t>1.4m+ procedures held by NICOR relating to NACRM</a:t>
            </a:r>
          </a:p>
          <a:p>
            <a:r>
              <a:rPr lang="en-GB" sz="2000" dirty="0"/>
              <a:t>Currently in a state of flux due to recent move</a:t>
            </a:r>
          </a:p>
        </p:txBody>
      </p:sp>
      <p:sp>
        <p:nvSpPr>
          <p:cNvPr id="25" name="Rectangle 24">
            <a:extLst>
              <a:ext uri="{FF2B5EF4-FFF2-40B4-BE49-F238E27FC236}">
                <a16:creationId xmlns:a16="http://schemas.microsoft.com/office/drawing/2014/main" id="{7004738A-9D34-43E8-97D2-CA0EED4F8B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8123333" y="-5"/>
            <a:ext cx="4092521" cy="6858000"/>
          </a:xfrm>
          <a:prstGeom prst="rect">
            <a:avLst/>
          </a:prstGeom>
          <a:gradFill>
            <a:gsLst>
              <a:gs pos="8000">
                <a:srgbClr val="000000">
                  <a:alpha val="94000"/>
                </a:srgbClr>
              </a:gs>
              <a:gs pos="100000">
                <a:schemeClr val="accent1"/>
              </a:gs>
            </a:gsLst>
            <a:lin ang="2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B8B8D07F-F13E-443E-BA68-2D26672D76B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8123333" y="-2"/>
            <a:ext cx="4092521" cy="6400369"/>
          </a:xfrm>
          <a:prstGeom prst="rect">
            <a:avLst/>
          </a:prstGeom>
          <a:gradFill>
            <a:gsLst>
              <a:gs pos="31000">
                <a:schemeClr val="accent1">
                  <a:lumMod val="50000"/>
                  <a:alpha val="0"/>
                </a:schemeClr>
              </a:gs>
              <a:gs pos="100000">
                <a:schemeClr val="accent1">
                  <a:lumMod val="50000"/>
                  <a:alpha val="26000"/>
                </a:schemeClr>
              </a:gs>
            </a:gsLst>
            <a:lin ang="18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 name="Rectangle 28">
            <a:extLst>
              <a:ext uri="{FF2B5EF4-FFF2-40B4-BE49-F238E27FC236}">
                <a16:creationId xmlns:a16="http://schemas.microsoft.com/office/drawing/2014/main" id="{2813A4FA-24A5-41ED-A534-3807D1B2F34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8123333" y="-22"/>
            <a:ext cx="4068667" cy="6400389"/>
          </a:xfrm>
          <a:prstGeom prst="rect">
            <a:avLst/>
          </a:prstGeom>
          <a:gradFill>
            <a:gsLst>
              <a:gs pos="0">
                <a:schemeClr val="accent1">
                  <a:alpha val="0"/>
                </a:schemeClr>
              </a:gs>
              <a:gs pos="72000">
                <a:srgbClr val="000000">
                  <a:alpha val="21000"/>
                </a:srgb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Rectangle 30">
            <a:extLst>
              <a:ext uri="{FF2B5EF4-FFF2-40B4-BE49-F238E27FC236}">
                <a16:creationId xmlns:a16="http://schemas.microsoft.com/office/drawing/2014/main" id="{C3944F27-CA70-4E84-A51A-E6BF8955897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8123333" y="-10"/>
            <a:ext cx="3611467" cy="6857997"/>
          </a:xfrm>
          <a:prstGeom prst="rect">
            <a:avLst/>
          </a:prstGeom>
          <a:gradFill>
            <a:gsLst>
              <a:gs pos="0">
                <a:schemeClr val="accent1">
                  <a:alpha val="0"/>
                </a:schemeClr>
              </a:gs>
              <a:gs pos="93000">
                <a:srgbClr val="000000">
                  <a:alpha val="2900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6" name="Group 5">
            <a:extLst>
              <a:ext uri="{FF2B5EF4-FFF2-40B4-BE49-F238E27FC236}">
                <a16:creationId xmlns:a16="http://schemas.microsoft.com/office/drawing/2014/main" id="{640B592E-5EBC-34D4-3895-1C345736AAEF}"/>
              </a:ext>
            </a:extLst>
          </p:cNvPr>
          <p:cNvGrpSpPr/>
          <p:nvPr/>
        </p:nvGrpSpPr>
        <p:grpSpPr>
          <a:xfrm>
            <a:off x="6578600" y="876300"/>
            <a:ext cx="5156200" cy="4649093"/>
            <a:chOff x="6451159" y="882024"/>
            <a:chExt cx="5181599" cy="4752657"/>
          </a:xfrm>
        </p:grpSpPr>
        <p:pic>
          <p:nvPicPr>
            <p:cNvPr id="4" name="Picture 2" descr="Chart&#10;&#10;Description automatically generated">
              <a:extLst>
                <a:ext uri="{FF2B5EF4-FFF2-40B4-BE49-F238E27FC236}">
                  <a16:creationId xmlns:a16="http://schemas.microsoft.com/office/drawing/2014/main" id="{770FA75D-BB51-E206-BDB0-ECA7011EFCF7}"/>
                </a:ext>
              </a:extLst>
            </p:cNvPr>
            <p:cNvPicPr>
              <a:picLocks noChangeAspect="1"/>
            </p:cNvPicPr>
            <p:nvPr/>
          </p:nvPicPr>
          <p:blipFill rotWithShape="1">
            <a:blip r:embed="rId2"/>
            <a:srcRect b="32062"/>
            <a:stretch/>
          </p:blipFill>
          <p:spPr>
            <a:xfrm>
              <a:off x="6451159" y="882024"/>
              <a:ext cx="5181598" cy="3552569"/>
            </a:xfrm>
            <a:prstGeom prst="rect">
              <a:avLst/>
            </a:prstGeom>
          </p:spPr>
        </p:pic>
        <p:graphicFrame>
          <p:nvGraphicFramePr>
            <p:cNvPr id="5" name="Diagram 4">
              <a:extLst>
                <a:ext uri="{FF2B5EF4-FFF2-40B4-BE49-F238E27FC236}">
                  <a16:creationId xmlns:a16="http://schemas.microsoft.com/office/drawing/2014/main" id="{59A52CF1-13A3-B5F8-05E8-400E6600EA5B}"/>
                </a:ext>
              </a:extLst>
            </p:cNvPr>
            <p:cNvGraphicFramePr/>
            <p:nvPr>
              <p:extLst>
                <p:ext uri="{D42A27DB-BD31-4B8C-83A1-F6EECF244321}">
                  <p14:modId xmlns:p14="http://schemas.microsoft.com/office/powerpoint/2010/main" val="570023505"/>
                </p:ext>
              </p:extLst>
            </p:nvPr>
          </p:nvGraphicFramePr>
          <p:xfrm>
            <a:off x="6451159" y="5007085"/>
            <a:ext cx="5181599" cy="62759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pSp>
    </p:spTree>
    <p:extLst>
      <p:ext uri="{BB962C8B-B14F-4D97-AF65-F5344CB8AC3E}">
        <p14:creationId xmlns:p14="http://schemas.microsoft.com/office/powerpoint/2010/main" val="1254448012"/>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3" name="Rectangle 22">
            <a:extLst>
              <a:ext uri="{FF2B5EF4-FFF2-40B4-BE49-F238E27FC236}">
                <a16:creationId xmlns:a16="http://schemas.microsoft.com/office/drawing/2014/main" id="{A8384FB5-9ADC-4DDC-881B-597D56F5B1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91E5A9A7-95C6-4F4F-B00E-C82E07FE62E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7539" y="1417538"/>
            <a:ext cx="6875818" cy="4040744"/>
          </a:xfrm>
          <a:prstGeom prst="rect">
            <a:avLst/>
          </a:prstGeom>
          <a:gradFill>
            <a:gsLst>
              <a:gs pos="0">
                <a:srgbClr val="000000"/>
              </a:gs>
              <a:gs pos="100000">
                <a:schemeClr val="accent1">
                  <a:lumMod val="75000"/>
                </a:schemeClr>
              </a:gs>
            </a:gsLst>
            <a:lin ang="18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Rectangle 26">
            <a:extLst>
              <a:ext uri="{FF2B5EF4-FFF2-40B4-BE49-F238E27FC236}">
                <a16:creationId xmlns:a16="http://schemas.microsoft.com/office/drawing/2014/main" id="{D07DD2DE-F619-49DD-B5E7-03A290FF4ED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158495" y="2660473"/>
            <a:ext cx="4355594" cy="4038603"/>
          </a:xfrm>
          <a:prstGeom prst="rect">
            <a:avLst/>
          </a:prstGeom>
          <a:gradFill>
            <a:gsLst>
              <a:gs pos="0">
                <a:schemeClr val="accent1">
                  <a:alpha val="50000"/>
                </a:schemeClr>
              </a:gs>
              <a:gs pos="100000">
                <a:schemeClr val="accent1">
                  <a:lumMod val="50000"/>
                  <a:alpha val="0"/>
                </a:schemeClr>
              </a:gs>
            </a:gsLst>
            <a:lin ang="11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85149191-5F60-4A28-AAFF-039F96B0F3E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1180882" y="1638085"/>
            <a:ext cx="6857572" cy="3581401"/>
          </a:xfrm>
          <a:prstGeom prst="rect">
            <a:avLst/>
          </a:prstGeom>
          <a:gradFill>
            <a:gsLst>
              <a:gs pos="0">
                <a:srgbClr val="000000">
                  <a:alpha val="59000"/>
                </a:srgbClr>
              </a:gs>
              <a:gs pos="69000">
                <a:schemeClr val="accent1">
                  <a:alpha val="0"/>
                </a:scheme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Freeform: Shape 30">
            <a:extLst>
              <a:ext uri="{FF2B5EF4-FFF2-40B4-BE49-F238E27FC236}">
                <a16:creationId xmlns:a16="http://schemas.microsoft.com/office/drawing/2014/main" id="{F8260ED5-17F7-4158-B241-D51DD4CF1B7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6097846">
            <a:off x="-747355" y="1201312"/>
            <a:ext cx="4808302" cy="4088666"/>
          </a:xfrm>
          <a:custGeom>
            <a:avLst/>
            <a:gdLst>
              <a:gd name="connsiteX0" fmla="*/ 48844 w 4808302"/>
              <a:gd name="connsiteY0" fmla="*/ 2888671 h 4088666"/>
              <a:gd name="connsiteX1" fmla="*/ 0 w 4808302"/>
              <a:gd name="connsiteY1" fmla="*/ 2404151 h 4088666"/>
              <a:gd name="connsiteX2" fmla="*/ 2404151 w 4808302"/>
              <a:gd name="connsiteY2" fmla="*/ 0 h 4088666"/>
              <a:gd name="connsiteX3" fmla="*/ 4808302 w 4808302"/>
              <a:gd name="connsiteY3" fmla="*/ 2404151 h 4088666"/>
              <a:gd name="connsiteX4" fmla="*/ 4700216 w 4808302"/>
              <a:gd name="connsiteY4" fmla="*/ 3119072 h 4088666"/>
              <a:gd name="connsiteX5" fmla="*/ 4643143 w 4808302"/>
              <a:gd name="connsiteY5" fmla="*/ 3275009 h 4088666"/>
              <a:gd name="connsiteX6" fmla="*/ 690093 w 4808302"/>
              <a:gd name="connsiteY6" fmla="*/ 4088666 h 4088666"/>
              <a:gd name="connsiteX7" fmla="*/ 548991 w 4808302"/>
              <a:gd name="connsiteY7" fmla="*/ 3933414 h 4088666"/>
              <a:gd name="connsiteX8" fmla="*/ 48844 w 4808302"/>
              <a:gd name="connsiteY8" fmla="*/ 2888671 h 40886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08302" h="4088666">
                <a:moveTo>
                  <a:pt x="48844" y="2888671"/>
                </a:moveTo>
                <a:cubicBezTo>
                  <a:pt x="16818" y="2732167"/>
                  <a:pt x="0" y="2570123"/>
                  <a:pt x="0" y="2404151"/>
                </a:cubicBezTo>
                <a:cubicBezTo>
                  <a:pt x="0" y="1076375"/>
                  <a:pt x="1076375" y="0"/>
                  <a:pt x="2404151" y="0"/>
                </a:cubicBezTo>
                <a:cubicBezTo>
                  <a:pt x="3731927" y="0"/>
                  <a:pt x="4808302" y="1076375"/>
                  <a:pt x="4808302" y="2404151"/>
                </a:cubicBezTo>
                <a:cubicBezTo>
                  <a:pt x="4808302" y="2653109"/>
                  <a:pt x="4770461" y="2893229"/>
                  <a:pt x="4700216" y="3119072"/>
                </a:cubicBezTo>
                <a:lnTo>
                  <a:pt x="4643143" y="3275009"/>
                </a:lnTo>
                <a:lnTo>
                  <a:pt x="690093" y="4088666"/>
                </a:lnTo>
                <a:lnTo>
                  <a:pt x="548991" y="3933414"/>
                </a:lnTo>
                <a:cubicBezTo>
                  <a:pt x="304015" y="3636572"/>
                  <a:pt x="128908" y="3279932"/>
                  <a:pt x="48844" y="2888671"/>
                </a:cubicBezTo>
                <a:close/>
              </a:path>
            </a:pathLst>
          </a:custGeom>
          <a:gradFill>
            <a:gsLst>
              <a:gs pos="39000">
                <a:schemeClr val="accent1">
                  <a:lumMod val="60000"/>
                  <a:lumOff val="40000"/>
                  <a:alpha val="0"/>
                </a:schemeClr>
              </a:gs>
              <a:gs pos="100000">
                <a:schemeClr val="accent1">
                  <a:lumMod val="75000"/>
                  <a:alpha val="26000"/>
                </a:schemeClr>
              </a:gs>
            </a:gsLst>
            <a:lin ang="18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 name="Title 1">
            <a:extLst>
              <a:ext uri="{FF2B5EF4-FFF2-40B4-BE49-F238E27FC236}">
                <a16:creationId xmlns:a16="http://schemas.microsoft.com/office/drawing/2014/main" id="{D60FD001-A4B5-ADCD-E8BC-9D9EA73C4D07}"/>
              </a:ext>
            </a:extLst>
          </p:cNvPr>
          <p:cNvSpPr>
            <a:spLocks noGrp="1"/>
          </p:cNvSpPr>
          <p:nvPr>
            <p:ph type="title"/>
          </p:nvPr>
        </p:nvSpPr>
        <p:spPr>
          <a:xfrm>
            <a:off x="660041" y="2767106"/>
            <a:ext cx="2880828" cy="3071906"/>
          </a:xfrm>
        </p:spPr>
        <p:txBody>
          <a:bodyPr vert="horz" lIns="91440" tIns="45720" rIns="91440" bIns="45720" rtlCol="0" anchor="t">
            <a:normAutofit/>
          </a:bodyPr>
          <a:lstStyle/>
          <a:p>
            <a:r>
              <a:rPr lang="en-US" sz="3700" kern="1200">
                <a:solidFill>
                  <a:srgbClr val="FFFFFF"/>
                </a:solidFill>
                <a:latin typeface="+mj-lt"/>
                <a:ea typeface="+mj-ea"/>
                <a:cs typeface="+mj-cs"/>
              </a:rPr>
              <a:t>Clinical Complex Fields Completeness</a:t>
            </a:r>
          </a:p>
        </p:txBody>
      </p:sp>
      <p:sp>
        <p:nvSpPr>
          <p:cNvPr id="3" name="Text Placeholder 2">
            <a:extLst>
              <a:ext uri="{FF2B5EF4-FFF2-40B4-BE49-F238E27FC236}">
                <a16:creationId xmlns:a16="http://schemas.microsoft.com/office/drawing/2014/main" id="{FD0D88AA-E700-D31F-CB9C-FE5FB7D73504}"/>
              </a:ext>
            </a:extLst>
          </p:cNvPr>
          <p:cNvSpPr>
            <a:spLocks noGrp="1"/>
          </p:cNvSpPr>
          <p:nvPr>
            <p:ph type="body" idx="1"/>
          </p:nvPr>
        </p:nvSpPr>
        <p:spPr>
          <a:xfrm>
            <a:off x="660042" y="806824"/>
            <a:ext cx="2919738" cy="1494117"/>
          </a:xfrm>
        </p:spPr>
        <p:txBody>
          <a:bodyPr vert="horz" lIns="91440" tIns="45720" rIns="91440" bIns="45720" rtlCol="0" anchor="b">
            <a:normAutofit/>
          </a:bodyPr>
          <a:lstStyle/>
          <a:p>
            <a:endParaRPr lang="en-US" sz="2000" kern="1200">
              <a:solidFill>
                <a:srgbClr val="FFFFFF"/>
              </a:solidFill>
              <a:latin typeface="+mn-lt"/>
              <a:ea typeface="+mn-ea"/>
              <a:cs typeface="+mn-cs"/>
            </a:endParaRPr>
          </a:p>
        </p:txBody>
      </p:sp>
      <p:pic>
        <p:nvPicPr>
          <p:cNvPr id="5" name="Picture 4" descr="Chart, bar chart&#10;&#10;Description automatically generated">
            <a:extLst>
              <a:ext uri="{FF2B5EF4-FFF2-40B4-BE49-F238E27FC236}">
                <a16:creationId xmlns:a16="http://schemas.microsoft.com/office/drawing/2014/main" id="{D7625F43-C904-11C7-DCE7-6B3900CAD104}"/>
              </a:ext>
            </a:extLst>
          </p:cNvPr>
          <p:cNvPicPr>
            <a:picLocks noChangeAspect="1"/>
          </p:cNvPicPr>
          <p:nvPr/>
        </p:nvPicPr>
        <p:blipFill>
          <a:blip r:embed="rId2"/>
          <a:stretch>
            <a:fillRect/>
          </a:stretch>
        </p:blipFill>
        <p:spPr>
          <a:xfrm>
            <a:off x="4502428" y="1020418"/>
            <a:ext cx="7225748" cy="4817164"/>
          </a:xfrm>
          <a:prstGeom prst="rect">
            <a:avLst/>
          </a:prstGeom>
        </p:spPr>
      </p:pic>
    </p:spTree>
    <p:extLst>
      <p:ext uri="{BB962C8B-B14F-4D97-AF65-F5344CB8AC3E}">
        <p14:creationId xmlns:p14="http://schemas.microsoft.com/office/powerpoint/2010/main" val="3069309348"/>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3" name="Rectangle 22">
            <a:extLst>
              <a:ext uri="{FF2B5EF4-FFF2-40B4-BE49-F238E27FC236}">
                <a16:creationId xmlns:a16="http://schemas.microsoft.com/office/drawing/2014/main" id="{A8384FB5-9ADC-4DDC-881B-597D56F5B1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91E5A9A7-95C6-4F4F-B00E-C82E07FE62E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7539" y="1417538"/>
            <a:ext cx="6875818" cy="4040744"/>
          </a:xfrm>
          <a:prstGeom prst="rect">
            <a:avLst/>
          </a:prstGeom>
          <a:gradFill>
            <a:gsLst>
              <a:gs pos="0">
                <a:srgbClr val="000000"/>
              </a:gs>
              <a:gs pos="100000">
                <a:schemeClr val="accent1">
                  <a:lumMod val="75000"/>
                </a:schemeClr>
              </a:gs>
            </a:gsLst>
            <a:lin ang="18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Rectangle 26">
            <a:extLst>
              <a:ext uri="{FF2B5EF4-FFF2-40B4-BE49-F238E27FC236}">
                <a16:creationId xmlns:a16="http://schemas.microsoft.com/office/drawing/2014/main" id="{D07DD2DE-F619-49DD-B5E7-03A290FF4ED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158495" y="2660473"/>
            <a:ext cx="4355594" cy="4038603"/>
          </a:xfrm>
          <a:prstGeom prst="rect">
            <a:avLst/>
          </a:prstGeom>
          <a:gradFill>
            <a:gsLst>
              <a:gs pos="0">
                <a:schemeClr val="accent1">
                  <a:alpha val="50000"/>
                </a:schemeClr>
              </a:gs>
              <a:gs pos="100000">
                <a:schemeClr val="accent1">
                  <a:lumMod val="50000"/>
                  <a:alpha val="0"/>
                </a:schemeClr>
              </a:gs>
            </a:gsLst>
            <a:lin ang="11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85149191-5F60-4A28-AAFF-039F96B0F3E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1180882" y="1638085"/>
            <a:ext cx="6857572" cy="3581401"/>
          </a:xfrm>
          <a:prstGeom prst="rect">
            <a:avLst/>
          </a:prstGeom>
          <a:gradFill>
            <a:gsLst>
              <a:gs pos="0">
                <a:srgbClr val="000000">
                  <a:alpha val="59000"/>
                </a:srgbClr>
              </a:gs>
              <a:gs pos="69000">
                <a:schemeClr val="accent1">
                  <a:alpha val="0"/>
                </a:scheme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Freeform: Shape 30">
            <a:extLst>
              <a:ext uri="{FF2B5EF4-FFF2-40B4-BE49-F238E27FC236}">
                <a16:creationId xmlns:a16="http://schemas.microsoft.com/office/drawing/2014/main" id="{F8260ED5-17F7-4158-B241-D51DD4CF1B7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6097846">
            <a:off x="-747355" y="1201312"/>
            <a:ext cx="4808302" cy="4088666"/>
          </a:xfrm>
          <a:custGeom>
            <a:avLst/>
            <a:gdLst>
              <a:gd name="connsiteX0" fmla="*/ 48844 w 4808302"/>
              <a:gd name="connsiteY0" fmla="*/ 2888671 h 4088666"/>
              <a:gd name="connsiteX1" fmla="*/ 0 w 4808302"/>
              <a:gd name="connsiteY1" fmla="*/ 2404151 h 4088666"/>
              <a:gd name="connsiteX2" fmla="*/ 2404151 w 4808302"/>
              <a:gd name="connsiteY2" fmla="*/ 0 h 4088666"/>
              <a:gd name="connsiteX3" fmla="*/ 4808302 w 4808302"/>
              <a:gd name="connsiteY3" fmla="*/ 2404151 h 4088666"/>
              <a:gd name="connsiteX4" fmla="*/ 4700216 w 4808302"/>
              <a:gd name="connsiteY4" fmla="*/ 3119072 h 4088666"/>
              <a:gd name="connsiteX5" fmla="*/ 4643143 w 4808302"/>
              <a:gd name="connsiteY5" fmla="*/ 3275009 h 4088666"/>
              <a:gd name="connsiteX6" fmla="*/ 690093 w 4808302"/>
              <a:gd name="connsiteY6" fmla="*/ 4088666 h 4088666"/>
              <a:gd name="connsiteX7" fmla="*/ 548991 w 4808302"/>
              <a:gd name="connsiteY7" fmla="*/ 3933414 h 4088666"/>
              <a:gd name="connsiteX8" fmla="*/ 48844 w 4808302"/>
              <a:gd name="connsiteY8" fmla="*/ 2888671 h 40886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08302" h="4088666">
                <a:moveTo>
                  <a:pt x="48844" y="2888671"/>
                </a:moveTo>
                <a:cubicBezTo>
                  <a:pt x="16818" y="2732167"/>
                  <a:pt x="0" y="2570123"/>
                  <a:pt x="0" y="2404151"/>
                </a:cubicBezTo>
                <a:cubicBezTo>
                  <a:pt x="0" y="1076375"/>
                  <a:pt x="1076375" y="0"/>
                  <a:pt x="2404151" y="0"/>
                </a:cubicBezTo>
                <a:cubicBezTo>
                  <a:pt x="3731927" y="0"/>
                  <a:pt x="4808302" y="1076375"/>
                  <a:pt x="4808302" y="2404151"/>
                </a:cubicBezTo>
                <a:cubicBezTo>
                  <a:pt x="4808302" y="2653109"/>
                  <a:pt x="4770461" y="2893229"/>
                  <a:pt x="4700216" y="3119072"/>
                </a:cubicBezTo>
                <a:lnTo>
                  <a:pt x="4643143" y="3275009"/>
                </a:lnTo>
                <a:lnTo>
                  <a:pt x="690093" y="4088666"/>
                </a:lnTo>
                <a:lnTo>
                  <a:pt x="548991" y="3933414"/>
                </a:lnTo>
                <a:cubicBezTo>
                  <a:pt x="304015" y="3636572"/>
                  <a:pt x="128908" y="3279932"/>
                  <a:pt x="48844" y="2888671"/>
                </a:cubicBezTo>
                <a:close/>
              </a:path>
            </a:pathLst>
          </a:custGeom>
          <a:gradFill>
            <a:gsLst>
              <a:gs pos="39000">
                <a:schemeClr val="accent1">
                  <a:lumMod val="60000"/>
                  <a:lumOff val="40000"/>
                  <a:alpha val="0"/>
                </a:schemeClr>
              </a:gs>
              <a:gs pos="100000">
                <a:schemeClr val="accent1">
                  <a:lumMod val="75000"/>
                  <a:alpha val="26000"/>
                </a:schemeClr>
              </a:gs>
            </a:gsLst>
            <a:lin ang="18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 name="Title 1">
            <a:extLst>
              <a:ext uri="{FF2B5EF4-FFF2-40B4-BE49-F238E27FC236}">
                <a16:creationId xmlns:a16="http://schemas.microsoft.com/office/drawing/2014/main" id="{1D1D1BBE-4DEA-AEC7-FB3E-2D1A4E3643F5}"/>
              </a:ext>
            </a:extLst>
          </p:cNvPr>
          <p:cNvSpPr>
            <a:spLocks noGrp="1"/>
          </p:cNvSpPr>
          <p:nvPr>
            <p:ph type="title"/>
          </p:nvPr>
        </p:nvSpPr>
        <p:spPr>
          <a:xfrm>
            <a:off x="660041" y="2767106"/>
            <a:ext cx="2880828" cy="3071906"/>
          </a:xfrm>
        </p:spPr>
        <p:txBody>
          <a:bodyPr vert="horz" lIns="91440" tIns="45720" rIns="91440" bIns="45720" rtlCol="0" anchor="t">
            <a:normAutofit/>
          </a:bodyPr>
          <a:lstStyle/>
          <a:p>
            <a:r>
              <a:rPr lang="en-US" sz="3700" kern="1200" dirty="0">
                <a:solidFill>
                  <a:srgbClr val="FFFFFF"/>
                </a:solidFill>
                <a:latin typeface="+mj-lt"/>
                <a:ea typeface="+mj-ea"/>
                <a:cs typeface="+mj-cs"/>
              </a:rPr>
              <a:t>Procedure field completeness</a:t>
            </a:r>
          </a:p>
        </p:txBody>
      </p:sp>
      <p:sp>
        <p:nvSpPr>
          <p:cNvPr id="3" name="Text Placeholder 2">
            <a:extLst>
              <a:ext uri="{FF2B5EF4-FFF2-40B4-BE49-F238E27FC236}">
                <a16:creationId xmlns:a16="http://schemas.microsoft.com/office/drawing/2014/main" id="{6F02A327-52F9-4FDF-5538-805B73A8C34C}"/>
              </a:ext>
            </a:extLst>
          </p:cNvPr>
          <p:cNvSpPr>
            <a:spLocks noGrp="1"/>
          </p:cNvSpPr>
          <p:nvPr>
            <p:ph type="body" idx="1"/>
          </p:nvPr>
        </p:nvSpPr>
        <p:spPr>
          <a:xfrm>
            <a:off x="660042" y="806824"/>
            <a:ext cx="2919738" cy="1494117"/>
          </a:xfrm>
        </p:spPr>
        <p:txBody>
          <a:bodyPr vert="horz" lIns="91440" tIns="45720" rIns="91440" bIns="45720" rtlCol="0" anchor="b">
            <a:normAutofit/>
          </a:bodyPr>
          <a:lstStyle/>
          <a:p>
            <a:endParaRPr lang="en-US" sz="2000" kern="1200">
              <a:solidFill>
                <a:srgbClr val="FFFFFF"/>
              </a:solidFill>
              <a:latin typeface="+mn-lt"/>
              <a:ea typeface="+mn-ea"/>
              <a:cs typeface="+mn-cs"/>
            </a:endParaRPr>
          </a:p>
        </p:txBody>
      </p:sp>
      <p:pic>
        <p:nvPicPr>
          <p:cNvPr id="5" name="Picture 4" descr="Chart, bar chart&#10;&#10;Description automatically generated">
            <a:extLst>
              <a:ext uri="{FF2B5EF4-FFF2-40B4-BE49-F238E27FC236}">
                <a16:creationId xmlns:a16="http://schemas.microsoft.com/office/drawing/2014/main" id="{CD4882D9-4A69-D2B9-2852-CA5004056CF7}"/>
              </a:ext>
            </a:extLst>
          </p:cNvPr>
          <p:cNvPicPr>
            <a:picLocks noChangeAspect="1"/>
          </p:cNvPicPr>
          <p:nvPr/>
        </p:nvPicPr>
        <p:blipFill>
          <a:blip r:embed="rId2"/>
          <a:stretch>
            <a:fillRect/>
          </a:stretch>
        </p:blipFill>
        <p:spPr>
          <a:xfrm>
            <a:off x="4502428" y="1020418"/>
            <a:ext cx="7225748" cy="4817164"/>
          </a:xfrm>
          <a:prstGeom prst="rect">
            <a:avLst/>
          </a:prstGeom>
        </p:spPr>
      </p:pic>
    </p:spTree>
    <p:extLst>
      <p:ext uri="{BB962C8B-B14F-4D97-AF65-F5344CB8AC3E}">
        <p14:creationId xmlns:p14="http://schemas.microsoft.com/office/powerpoint/2010/main" val="3918016820"/>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A8384FB5-9ADC-4DDC-881B-597D56F5B1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91E5A9A7-95C6-4F4F-B00E-C82E07FE62E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7539" y="1417538"/>
            <a:ext cx="6875818" cy="4040744"/>
          </a:xfrm>
          <a:prstGeom prst="rect">
            <a:avLst/>
          </a:prstGeom>
          <a:gradFill>
            <a:gsLst>
              <a:gs pos="0">
                <a:srgbClr val="000000"/>
              </a:gs>
              <a:gs pos="100000">
                <a:schemeClr val="accent1">
                  <a:lumMod val="75000"/>
                </a:schemeClr>
              </a:gs>
            </a:gsLst>
            <a:lin ang="18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Rectangle 13">
            <a:extLst>
              <a:ext uri="{FF2B5EF4-FFF2-40B4-BE49-F238E27FC236}">
                <a16:creationId xmlns:a16="http://schemas.microsoft.com/office/drawing/2014/main" id="{D07DD2DE-F619-49DD-B5E7-03A290FF4ED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158495" y="2660473"/>
            <a:ext cx="4355594" cy="4038603"/>
          </a:xfrm>
          <a:prstGeom prst="rect">
            <a:avLst/>
          </a:prstGeom>
          <a:gradFill>
            <a:gsLst>
              <a:gs pos="0">
                <a:schemeClr val="accent1">
                  <a:alpha val="50000"/>
                </a:schemeClr>
              </a:gs>
              <a:gs pos="100000">
                <a:schemeClr val="accent1">
                  <a:lumMod val="50000"/>
                  <a:alpha val="0"/>
                </a:schemeClr>
              </a:gs>
            </a:gsLst>
            <a:lin ang="11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85149191-5F60-4A28-AAFF-039F96B0F3E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1180882" y="1638085"/>
            <a:ext cx="6857572" cy="3581401"/>
          </a:xfrm>
          <a:prstGeom prst="rect">
            <a:avLst/>
          </a:prstGeom>
          <a:gradFill>
            <a:gsLst>
              <a:gs pos="0">
                <a:srgbClr val="000000">
                  <a:alpha val="59000"/>
                </a:srgbClr>
              </a:gs>
              <a:gs pos="69000">
                <a:schemeClr val="accent1">
                  <a:alpha val="0"/>
                </a:scheme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F8260ED5-17F7-4158-B241-D51DD4CF1B7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6097846">
            <a:off x="-747355" y="1201312"/>
            <a:ext cx="4808302" cy="4088666"/>
          </a:xfrm>
          <a:custGeom>
            <a:avLst/>
            <a:gdLst>
              <a:gd name="connsiteX0" fmla="*/ 48844 w 4808302"/>
              <a:gd name="connsiteY0" fmla="*/ 2888671 h 4088666"/>
              <a:gd name="connsiteX1" fmla="*/ 0 w 4808302"/>
              <a:gd name="connsiteY1" fmla="*/ 2404151 h 4088666"/>
              <a:gd name="connsiteX2" fmla="*/ 2404151 w 4808302"/>
              <a:gd name="connsiteY2" fmla="*/ 0 h 4088666"/>
              <a:gd name="connsiteX3" fmla="*/ 4808302 w 4808302"/>
              <a:gd name="connsiteY3" fmla="*/ 2404151 h 4088666"/>
              <a:gd name="connsiteX4" fmla="*/ 4700216 w 4808302"/>
              <a:gd name="connsiteY4" fmla="*/ 3119072 h 4088666"/>
              <a:gd name="connsiteX5" fmla="*/ 4643143 w 4808302"/>
              <a:gd name="connsiteY5" fmla="*/ 3275009 h 4088666"/>
              <a:gd name="connsiteX6" fmla="*/ 690093 w 4808302"/>
              <a:gd name="connsiteY6" fmla="*/ 4088666 h 4088666"/>
              <a:gd name="connsiteX7" fmla="*/ 548991 w 4808302"/>
              <a:gd name="connsiteY7" fmla="*/ 3933414 h 4088666"/>
              <a:gd name="connsiteX8" fmla="*/ 48844 w 4808302"/>
              <a:gd name="connsiteY8" fmla="*/ 2888671 h 40886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08302" h="4088666">
                <a:moveTo>
                  <a:pt x="48844" y="2888671"/>
                </a:moveTo>
                <a:cubicBezTo>
                  <a:pt x="16818" y="2732167"/>
                  <a:pt x="0" y="2570123"/>
                  <a:pt x="0" y="2404151"/>
                </a:cubicBezTo>
                <a:cubicBezTo>
                  <a:pt x="0" y="1076375"/>
                  <a:pt x="1076375" y="0"/>
                  <a:pt x="2404151" y="0"/>
                </a:cubicBezTo>
                <a:cubicBezTo>
                  <a:pt x="3731927" y="0"/>
                  <a:pt x="4808302" y="1076375"/>
                  <a:pt x="4808302" y="2404151"/>
                </a:cubicBezTo>
                <a:cubicBezTo>
                  <a:pt x="4808302" y="2653109"/>
                  <a:pt x="4770461" y="2893229"/>
                  <a:pt x="4700216" y="3119072"/>
                </a:cubicBezTo>
                <a:lnTo>
                  <a:pt x="4643143" y="3275009"/>
                </a:lnTo>
                <a:lnTo>
                  <a:pt x="690093" y="4088666"/>
                </a:lnTo>
                <a:lnTo>
                  <a:pt x="548991" y="3933414"/>
                </a:lnTo>
                <a:cubicBezTo>
                  <a:pt x="304015" y="3636572"/>
                  <a:pt x="128908" y="3279932"/>
                  <a:pt x="48844" y="2888671"/>
                </a:cubicBezTo>
                <a:close/>
              </a:path>
            </a:pathLst>
          </a:custGeom>
          <a:gradFill>
            <a:gsLst>
              <a:gs pos="39000">
                <a:schemeClr val="accent1">
                  <a:lumMod val="60000"/>
                  <a:lumOff val="40000"/>
                  <a:alpha val="0"/>
                </a:schemeClr>
              </a:gs>
              <a:gs pos="100000">
                <a:schemeClr val="accent1">
                  <a:lumMod val="75000"/>
                  <a:alpha val="26000"/>
                </a:schemeClr>
              </a:gs>
            </a:gsLst>
            <a:lin ang="18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 name="Title 1">
            <a:extLst>
              <a:ext uri="{FF2B5EF4-FFF2-40B4-BE49-F238E27FC236}">
                <a16:creationId xmlns:a16="http://schemas.microsoft.com/office/drawing/2014/main" id="{5180858E-2664-E7CF-EFA4-E29B6AA6B0D6}"/>
              </a:ext>
            </a:extLst>
          </p:cNvPr>
          <p:cNvSpPr>
            <a:spLocks noGrp="1"/>
          </p:cNvSpPr>
          <p:nvPr>
            <p:ph type="title"/>
          </p:nvPr>
        </p:nvSpPr>
        <p:spPr>
          <a:xfrm>
            <a:off x="660041" y="2767106"/>
            <a:ext cx="2880828" cy="3071906"/>
          </a:xfrm>
        </p:spPr>
        <p:txBody>
          <a:bodyPr vert="horz" lIns="91440" tIns="45720" rIns="91440" bIns="45720" rtlCol="0" anchor="t">
            <a:normAutofit/>
          </a:bodyPr>
          <a:lstStyle/>
          <a:p>
            <a:r>
              <a:rPr lang="en-US" sz="4000" kern="1200" dirty="0">
                <a:solidFill>
                  <a:srgbClr val="FFFFFF"/>
                </a:solidFill>
                <a:latin typeface="+mj-lt"/>
                <a:ea typeface="+mj-ea"/>
                <a:cs typeface="+mj-cs"/>
              </a:rPr>
              <a:t>Validation Trends</a:t>
            </a:r>
          </a:p>
        </p:txBody>
      </p:sp>
      <p:sp>
        <p:nvSpPr>
          <p:cNvPr id="3" name="Text Placeholder 2">
            <a:extLst>
              <a:ext uri="{FF2B5EF4-FFF2-40B4-BE49-F238E27FC236}">
                <a16:creationId xmlns:a16="http://schemas.microsoft.com/office/drawing/2014/main" id="{E8D51818-2D6A-75CB-3A8D-3A3078074FF8}"/>
              </a:ext>
            </a:extLst>
          </p:cNvPr>
          <p:cNvSpPr>
            <a:spLocks noGrp="1"/>
          </p:cNvSpPr>
          <p:nvPr>
            <p:ph type="body" idx="1"/>
          </p:nvPr>
        </p:nvSpPr>
        <p:spPr>
          <a:xfrm>
            <a:off x="660042" y="806824"/>
            <a:ext cx="2919738" cy="1494117"/>
          </a:xfrm>
        </p:spPr>
        <p:txBody>
          <a:bodyPr vert="horz" lIns="91440" tIns="45720" rIns="91440" bIns="45720" rtlCol="0" anchor="b">
            <a:normAutofit/>
          </a:bodyPr>
          <a:lstStyle/>
          <a:p>
            <a:endParaRPr lang="en-US" sz="2000" kern="1200">
              <a:solidFill>
                <a:srgbClr val="FFFFFF"/>
              </a:solidFill>
              <a:latin typeface="+mn-lt"/>
              <a:ea typeface="+mn-ea"/>
              <a:cs typeface="+mn-cs"/>
            </a:endParaRPr>
          </a:p>
        </p:txBody>
      </p:sp>
      <p:pic>
        <p:nvPicPr>
          <p:cNvPr id="5" name="Picture 4" descr="Chart, bar chart&#10;&#10;Description automatically generated">
            <a:extLst>
              <a:ext uri="{FF2B5EF4-FFF2-40B4-BE49-F238E27FC236}">
                <a16:creationId xmlns:a16="http://schemas.microsoft.com/office/drawing/2014/main" id="{9CA159DB-5422-F517-277A-ADF9FB3BD743}"/>
              </a:ext>
            </a:extLst>
          </p:cNvPr>
          <p:cNvPicPr>
            <a:picLocks noChangeAspect="1"/>
          </p:cNvPicPr>
          <p:nvPr/>
        </p:nvPicPr>
        <p:blipFill>
          <a:blip r:embed="rId2"/>
          <a:stretch>
            <a:fillRect/>
          </a:stretch>
        </p:blipFill>
        <p:spPr>
          <a:xfrm>
            <a:off x="4502428" y="1020418"/>
            <a:ext cx="7225748" cy="4817164"/>
          </a:xfrm>
          <a:prstGeom prst="rect">
            <a:avLst/>
          </a:prstGeom>
        </p:spPr>
      </p:pic>
    </p:spTree>
    <p:extLst>
      <p:ext uri="{BB962C8B-B14F-4D97-AF65-F5344CB8AC3E}">
        <p14:creationId xmlns:p14="http://schemas.microsoft.com/office/powerpoint/2010/main" val="2365224131"/>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5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3" name="Rectangle 22">
            <a:extLst>
              <a:ext uri="{FF2B5EF4-FFF2-40B4-BE49-F238E27FC236}">
                <a16:creationId xmlns:a16="http://schemas.microsoft.com/office/drawing/2014/main" id="{979E27D9-03C7-44E2-9FF8-15D0C8506A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itle 5">
            <a:extLst>
              <a:ext uri="{FF2B5EF4-FFF2-40B4-BE49-F238E27FC236}">
                <a16:creationId xmlns:a16="http://schemas.microsoft.com/office/drawing/2014/main" id="{3F71C91F-3133-7D98-EC64-E3790B79D48D}"/>
              </a:ext>
            </a:extLst>
          </p:cNvPr>
          <p:cNvSpPr>
            <a:spLocks noGrp="1"/>
          </p:cNvSpPr>
          <p:nvPr>
            <p:ph type="title"/>
          </p:nvPr>
        </p:nvSpPr>
        <p:spPr>
          <a:xfrm>
            <a:off x="1136397" y="502021"/>
            <a:ext cx="4959603" cy="1642969"/>
          </a:xfrm>
        </p:spPr>
        <p:txBody>
          <a:bodyPr vert="horz" lIns="91440" tIns="45720" rIns="91440" bIns="45720" rtlCol="0" anchor="b">
            <a:normAutofit/>
          </a:bodyPr>
          <a:lstStyle/>
          <a:p>
            <a:r>
              <a:rPr lang="en-US" sz="4000" kern="1200">
                <a:solidFill>
                  <a:schemeClr val="tx1"/>
                </a:solidFill>
                <a:latin typeface="+mj-lt"/>
                <a:ea typeface="+mj-ea"/>
                <a:cs typeface="+mj-cs"/>
              </a:rPr>
              <a:t>Validation Against Generator</a:t>
            </a:r>
          </a:p>
        </p:txBody>
      </p:sp>
      <p:sp>
        <p:nvSpPr>
          <p:cNvPr id="8" name="Content Placeholder 7">
            <a:extLst>
              <a:ext uri="{FF2B5EF4-FFF2-40B4-BE49-F238E27FC236}">
                <a16:creationId xmlns:a16="http://schemas.microsoft.com/office/drawing/2014/main" id="{C40A6353-6351-8A9F-E3B5-AEDF9E85B64C}"/>
              </a:ext>
            </a:extLst>
          </p:cNvPr>
          <p:cNvSpPr>
            <a:spLocks noGrp="1"/>
          </p:cNvSpPr>
          <p:nvPr>
            <p:ph sz="half" idx="2"/>
          </p:nvPr>
        </p:nvSpPr>
        <p:spPr>
          <a:xfrm>
            <a:off x="1136397" y="2418408"/>
            <a:ext cx="4959603" cy="3522569"/>
          </a:xfrm>
        </p:spPr>
        <p:txBody>
          <a:bodyPr vert="horz" lIns="91440" tIns="45720" rIns="91440" bIns="45720" rtlCol="0" anchor="t">
            <a:normAutofit/>
          </a:bodyPr>
          <a:lstStyle/>
          <a:p>
            <a:pPr marL="0">
              <a:spcBef>
                <a:spcPts val="0"/>
              </a:spcBef>
            </a:pPr>
            <a:r>
              <a:rPr lang="en-US" sz="1600">
                <a:effectLst/>
              </a:rPr>
              <a:t>The purpose of this is to highlight errors (potentially) in the implanted system type. </a:t>
            </a:r>
          </a:p>
          <a:p>
            <a:pPr marL="0">
              <a:spcBef>
                <a:spcPts val="0"/>
              </a:spcBef>
            </a:pPr>
            <a:endParaRPr lang="en-US" sz="1600">
              <a:effectLst/>
            </a:endParaRPr>
          </a:p>
          <a:p>
            <a:pPr marL="0">
              <a:spcBef>
                <a:spcPts val="0"/>
              </a:spcBef>
            </a:pPr>
            <a:r>
              <a:rPr lang="en-US" sz="1600">
                <a:effectLst/>
              </a:rPr>
              <a:t>It matches:</a:t>
            </a:r>
          </a:p>
          <a:p>
            <a:pPr marL="0">
              <a:spcBef>
                <a:spcPts val="0"/>
              </a:spcBef>
            </a:pPr>
            <a:r>
              <a:rPr lang="en-US" sz="1600"/>
              <a:t>F</a:t>
            </a:r>
            <a:r>
              <a:rPr lang="en-US" sz="1600">
                <a:effectLst/>
              </a:rPr>
              <a:t>ield 3.12, maximum system capability, to </a:t>
            </a:r>
          </a:p>
          <a:p>
            <a:pPr marL="0">
              <a:spcBef>
                <a:spcPts val="0"/>
              </a:spcBef>
            </a:pPr>
            <a:r>
              <a:rPr lang="en-US" sz="1600"/>
              <a:t>F</a:t>
            </a:r>
            <a:r>
              <a:rPr lang="en-US" sz="1600">
                <a:effectLst/>
              </a:rPr>
              <a:t>ield 3.19, make, and </a:t>
            </a:r>
          </a:p>
          <a:p>
            <a:pPr marL="0">
              <a:spcBef>
                <a:spcPts val="0"/>
              </a:spcBef>
            </a:pPr>
            <a:r>
              <a:rPr lang="en-US" sz="1600"/>
              <a:t>F</a:t>
            </a:r>
            <a:r>
              <a:rPr lang="en-US" sz="1600">
                <a:effectLst/>
              </a:rPr>
              <a:t>ield 3.20, model of the generator. </a:t>
            </a:r>
          </a:p>
          <a:p>
            <a:pPr marL="0">
              <a:spcBef>
                <a:spcPts val="0"/>
              </a:spcBef>
            </a:pPr>
            <a:endParaRPr lang="en-US" sz="1600">
              <a:effectLst/>
            </a:endParaRPr>
          </a:p>
          <a:p>
            <a:pPr marL="0">
              <a:spcBef>
                <a:spcPts val="0"/>
              </a:spcBef>
            </a:pPr>
            <a:r>
              <a:rPr lang="en-US" sz="1600">
                <a:effectLst/>
              </a:rPr>
              <a:t>Furthermore, it also looks only at entries 1-5 in field 3.11 (see reported activity). </a:t>
            </a:r>
          </a:p>
          <a:p>
            <a:pPr marL="0">
              <a:spcBef>
                <a:spcPts val="0"/>
              </a:spcBef>
            </a:pPr>
            <a:endParaRPr lang="en-US" sz="1600"/>
          </a:p>
          <a:p>
            <a:pPr marL="0">
              <a:spcBef>
                <a:spcPts val="0"/>
              </a:spcBef>
            </a:pPr>
            <a:r>
              <a:rPr lang="en-US" sz="1600">
                <a:effectLst/>
              </a:rPr>
              <a:t>It is recognised that some “invalid” entries may be correct. For example, a CRT-D generator could be implanted with no LV lead, meaning that the maxim system capability is indeed ICD-DR. </a:t>
            </a:r>
          </a:p>
          <a:p>
            <a:pPr marL="0">
              <a:spcBef>
                <a:spcPts val="0"/>
              </a:spcBef>
              <a:spcAft>
                <a:spcPts val="600"/>
              </a:spcAft>
            </a:pPr>
            <a:endParaRPr lang="en-US" sz="1600">
              <a:effectLst/>
            </a:endParaRPr>
          </a:p>
        </p:txBody>
      </p:sp>
      <p:sp>
        <p:nvSpPr>
          <p:cNvPr id="25" name="Rectangle 24">
            <a:extLst>
              <a:ext uri="{FF2B5EF4-FFF2-40B4-BE49-F238E27FC236}">
                <a16:creationId xmlns:a16="http://schemas.microsoft.com/office/drawing/2014/main" id="{EEBF1590-3B36-48EE-A89D-3B6F3CB256A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0" y="6400799"/>
            <a:ext cx="12192000" cy="456773"/>
          </a:xfrm>
          <a:prstGeom prst="rect">
            <a:avLst/>
          </a:prstGeom>
          <a:gradFill>
            <a:gsLst>
              <a:gs pos="0">
                <a:schemeClr val="accent1"/>
              </a:gs>
              <a:gs pos="78000">
                <a:srgbClr val="000000"/>
              </a:gs>
            </a:gsLst>
            <a:lin ang="2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AC8F6C8C-AB5A-4548-942D-E3FD40ACBC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038600" y="6400799"/>
            <a:ext cx="8153398" cy="456772"/>
          </a:xfrm>
          <a:prstGeom prst="rect">
            <a:avLst/>
          </a:prstGeom>
          <a:gradFill>
            <a:gsLst>
              <a:gs pos="0">
                <a:srgbClr val="000000">
                  <a:alpha val="63000"/>
                </a:srgbClr>
              </a:gs>
              <a:gs pos="100000">
                <a:schemeClr val="accent1">
                  <a:lumMod val="7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mc:Choice xmlns:a14="http://schemas.microsoft.com/office/drawing/2010/main" Requires="a14">
          <p:graphicFrame>
            <p:nvGraphicFramePr>
              <p:cNvPr id="9" name="Table 9">
                <a:extLst>
                  <a:ext uri="{FF2B5EF4-FFF2-40B4-BE49-F238E27FC236}">
                    <a16:creationId xmlns:a16="http://schemas.microsoft.com/office/drawing/2014/main" id="{7B5E0703-F614-04FA-BDF4-96E5D1A71480}"/>
                  </a:ext>
                </a:extLst>
              </p:cNvPr>
              <p:cNvGraphicFramePr>
                <a:graphicFrameLocks noGrp="1"/>
              </p:cNvGraphicFramePr>
              <p:nvPr>
                <p:ph sz="half" idx="1"/>
                <p:extLst>
                  <p:ext uri="{D42A27DB-BD31-4B8C-83A1-F6EECF244321}">
                    <p14:modId xmlns:p14="http://schemas.microsoft.com/office/powerpoint/2010/main" val="271773910"/>
                  </p:ext>
                </p:extLst>
              </p:nvPr>
            </p:nvGraphicFramePr>
            <p:xfrm>
              <a:off x="6512442" y="1304127"/>
              <a:ext cx="5201025" cy="3835993"/>
            </p:xfrm>
            <a:graphic>
              <a:graphicData uri="http://schemas.openxmlformats.org/drawingml/2006/table">
                <a:tbl>
                  <a:tblPr firstRow="1" bandRow="1">
                    <a:tableStyleId>{5C22544A-7EE6-4342-B048-85BDC9FD1C3A}</a:tableStyleId>
                  </a:tblPr>
                  <a:tblGrid>
                    <a:gridCol w="815896">
                      <a:extLst>
                        <a:ext uri="{9D8B030D-6E8A-4147-A177-3AD203B41FA5}">
                          <a16:colId xmlns:a16="http://schemas.microsoft.com/office/drawing/2014/main" val="3586233301"/>
                        </a:ext>
                      </a:extLst>
                    </a:gridCol>
                    <a:gridCol w="1519057">
                      <a:extLst>
                        <a:ext uri="{9D8B030D-6E8A-4147-A177-3AD203B41FA5}">
                          <a16:colId xmlns:a16="http://schemas.microsoft.com/office/drawing/2014/main" val="2510487051"/>
                        </a:ext>
                      </a:extLst>
                    </a:gridCol>
                    <a:gridCol w="845960">
                      <a:extLst>
                        <a:ext uri="{9D8B030D-6E8A-4147-A177-3AD203B41FA5}">
                          <a16:colId xmlns:a16="http://schemas.microsoft.com/office/drawing/2014/main" val="808500601"/>
                        </a:ext>
                      </a:extLst>
                    </a:gridCol>
                    <a:gridCol w="638853">
                      <a:extLst>
                        <a:ext uri="{9D8B030D-6E8A-4147-A177-3AD203B41FA5}">
                          <a16:colId xmlns:a16="http://schemas.microsoft.com/office/drawing/2014/main" val="3598829045"/>
                        </a:ext>
                      </a:extLst>
                    </a:gridCol>
                    <a:gridCol w="742406">
                      <a:extLst>
                        <a:ext uri="{9D8B030D-6E8A-4147-A177-3AD203B41FA5}">
                          <a16:colId xmlns:a16="http://schemas.microsoft.com/office/drawing/2014/main" val="540507570"/>
                        </a:ext>
                      </a:extLst>
                    </a:gridCol>
                    <a:gridCol w="638853">
                      <a:extLst>
                        <a:ext uri="{9D8B030D-6E8A-4147-A177-3AD203B41FA5}">
                          <a16:colId xmlns:a16="http://schemas.microsoft.com/office/drawing/2014/main" val="1142143459"/>
                        </a:ext>
                      </a:extLst>
                    </a:gridCol>
                  </a:tblGrid>
                  <a:tr h="339201">
                    <a:tc>
                      <a:txBody>
                        <a:bodyPr/>
                        <a:lstStyle/>
                        <a:p>
                          <a:endParaRPr lang="en-GB" sz="1500" b="1">
                            <a:solidFill>
                              <a:schemeClr val="bg1"/>
                            </a:solidFill>
                          </a:endParaRPr>
                        </a:p>
                      </a:txBody>
                      <a:tcPr marL="76243" marR="76243" marT="38121" marB="38121" anchor="ctr">
                        <a:solidFill>
                          <a:srgbClr val="4472C4"/>
                        </a:solidFill>
                      </a:tcPr>
                    </a:tc>
                    <a:tc>
                      <a:txBody>
                        <a:bodyPr/>
                        <a:lstStyle/>
                        <a:p>
                          <a:endParaRPr lang="en-GB" sz="1500" b="1">
                            <a:solidFill>
                              <a:schemeClr val="bg1"/>
                            </a:solidFill>
                          </a:endParaRPr>
                        </a:p>
                      </a:txBody>
                      <a:tcPr marL="76243" marR="76243" marT="38121" marB="38121" anchor="ctr">
                        <a:solidFill>
                          <a:srgbClr val="4472C4"/>
                        </a:solidFill>
                      </a:tcPr>
                    </a:tc>
                    <a:tc gridSpan="2">
                      <a:txBody>
                        <a:bodyPr/>
                        <a:lstStyle/>
                        <a:p>
                          <a:pPr algn="ctr"/>
                          <a:r>
                            <a:rPr lang="en-GB" sz="1500" b="1">
                              <a:solidFill>
                                <a:schemeClr val="bg1"/>
                              </a:solidFill>
                            </a:rPr>
                            <a:t>England</a:t>
                          </a:r>
                        </a:p>
                      </a:txBody>
                      <a:tcPr marL="76243" marR="76243" marT="38121" marB="38121" anchor="ctr">
                        <a:solidFill>
                          <a:srgbClr val="4472C4"/>
                        </a:solidFill>
                      </a:tcPr>
                    </a:tc>
                    <a:tc hMerge="1">
                      <a:txBody>
                        <a:bodyPr/>
                        <a:lstStyle/>
                        <a:p>
                          <a:pPr algn="ctr"/>
                          <a:endParaRPr lang="en-GB" b="1" dirty="0">
                            <a:solidFill>
                              <a:schemeClr val="bg1"/>
                            </a:solidFill>
                          </a:endParaRPr>
                        </a:p>
                      </a:txBody>
                      <a:tcPr anchor="ctr">
                        <a:solidFill>
                          <a:srgbClr val="4472C4"/>
                        </a:solidFill>
                      </a:tcPr>
                    </a:tc>
                    <a:tc gridSpan="2">
                      <a:txBody>
                        <a:bodyPr/>
                        <a:lstStyle/>
                        <a:p>
                          <a:pPr algn="ctr"/>
                          <a:r>
                            <a:rPr lang="en-GB" sz="1500" b="1">
                              <a:solidFill>
                                <a:schemeClr val="bg1"/>
                              </a:solidFill>
                            </a:rPr>
                            <a:t>Wales</a:t>
                          </a:r>
                        </a:p>
                      </a:txBody>
                      <a:tcPr marL="76243" marR="76243" marT="38121" marB="38121" anchor="ctr">
                        <a:solidFill>
                          <a:srgbClr val="4472C4"/>
                        </a:solidFill>
                      </a:tcPr>
                    </a:tc>
                    <a:tc hMerge="1">
                      <a:txBody>
                        <a:bodyPr/>
                        <a:lstStyle/>
                        <a:p>
                          <a:pPr algn="ctr"/>
                          <a:endParaRPr lang="en-GB" b="1" dirty="0">
                            <a:solidFill>
                              <a:schemeClr val="bg1"/>
                            </a:solidFill>
                          </a:endParaRPr>
                        </a:p>
                      </a:txBody>
                      <a:tcPr anchor="ctr">
                        <a:solidFill>
                          <a:srgbClr val="4472C4"/>
                        </a:solidFill>
                      </a:tcPr>
                    </a:tc>
                    <a:extLst>
                      <a:ext uri="{0D108BD9-81ED-4DB2-BD59-A6C34878D82A}">
                        <a16:rowId xmlns:a16="http://schemas.microsoft.com/office/drawing/2014/main" val="2120012058"/>
                      </a:ext>
                    </a:extLst>
                  </a:tr>
                  <a:tr h="339201">
                    <a:tc>
                      <a:txBody>
                        <a:bodyPr/>
                        <a:lstStyle/>
                        <a:p>
                          <a:endParaRPr lang="en-GB" sz="1500" b="1">
                            <a:solidFill>
                              <a:schemeClr val="bg1"/>
                            </a:solidFill>
                          </a:endParaRPr>
                        </a:p>
                      </a:txBody>
                      <a:tcPr marL="76243" marR="76243" marT="38121" marB="38121" anchor="ctr">
                        <a:solidFill>
                          <a:srgbClr val="4472C4"/>
                        </a:solidFill>
                      </a:tcPr>
                    </a:tc>
                    <a:tc>
                      <a:txBody>
                        <a:bodyPr/>
                        <a:lstStyle/>
                        <a:p>
                          <a:endParaRPr lang="en-GB" sz="1500" b="1">
                            <a:solidFill>
                              <a:schemeClr val="bg1"/>
                            </a:solidFill>
                          </a:endParaRPr>
                        </a:p>
                      </a:txBody>
                      <a:tcPr marL="76243" marR="76243" marT="38121" marB="38121" anchor="ctr">
                        <a:solidFill>
                          <a:srgbClr val="4472C4"/>
                        </a:solidFill>
                      </a:tcPr>
                    </a:tc>
                    <a:tc>
                      <a:txBody>
                        <a:bodyPr/>
                        <a:lstStyle/>
                        <a:p>
                          <a:pPr algn="ctr"/>
                          <a:r>
                            <a:rPr lang="en-GB" sz="1500" b="1">
                              <a:solidFill>
                                <a:schemeClr val="bg1"/>
                              </a:solidFill>
                            </a:rPr>
                            <a:t>n</a:t>
                          </a:r>
                        </a:p>
                      </a:txBody>
                      <a:tcPr marL="76243" marR="76243" marT="38121" marB="38121" anchor="ctr">
                        <a:solidFill>
                          <a:srgbClr val="4472C4"/>
                        </a:solidFill>
                      </a:tcPr>
                    </a:tc>
                    <a:tc>
                      <a:txBody>
                        <a:bodyPr/>
                        <a:lstStyle/>
                        <a:p>
                          <a:pPr algn="ctr"/>
                          <a:r>
                            <a:rPr lang="en-GB" sz="1500" b="1">
                              <a:solidFill>
                                <a:schemeClr val="bg1"/>
                              </a:solidFill>
                            </a:rPr>
                            <a:t>%</a:t>
                          </a:r>
                        </a:p>
                      </a:txBody>
                      <a:tcPr marL="76243" marR="76243" marT="38121" marB="38121" anchor="ctr">
                        <a:solidFill>
                          <a:srgbClr val="4472C4"/>
                        </a:solidFill>
                      </a:tcPr>
                    </a:tc>
                    <a:tc>
                      <a:txBody>
                        <a:bodyPr/>
                        <a:lstStyle/>
                        <a:p>
                          <a:pPr algn="ctr"/>
                          <a:r>
                            <a:rPr lang="en-GB" sz="1500" b="1">
                              <a:solidFill>
                                <a:schemeClr val="bg1"/>
                              </a:solidFill>
                            </a:rPr>
                            <a:t>n</a:t>
                          </a:r>
                        </a:p>
                      </a:txBody>
                      <a:tcPr marL="76243" marR="76243" marT="38121" marB="38121" anchor="ctr">
                        <a:solidFill>
                          <a:srgbClr val="4472C4"/>
                        </a:solidFill>
                      </a:tcPr>
                    </a:tc>
                    <a:tc>
                      <a:txBody>
                        <a:bodyPr/>
                        <a:lstStyle/>
                        <a:p>
                          <a:pPr algn="ctr"/>
                          <a:r>
                            <a:rPr lang="en-GB" sz="1500" b="1">
                              <a:solidFill>
                                <a:schemeClr val="bg1"/>
                              </a:solidFill>
                            </a:rPr>
                            <a:t>%</a:t>
                          </a:r>
                        </a:p>
                      </a:txBody>
                      <a:tcPr marL="76243" marR="76243" marT="38121" marB="38121" anchor="ctr">
                        <a:solidFill>
                          <a:srgbClr val="4472C4"/>
                        </a:solidFill>
                      </a:tcPr>
                    </a:tc>
                    <a:extLst>
                      <a:ext uri="{0D108BD9-81ED-4DB2-BD59-A6C34878D82A}">
                        <a16:rowId xmlns:a16="http://schemas.microsoft.com/office/drawing/2014/main" val="2159058869"/>
                      </a:ext>
                    </a:extLst>
                  </a:tr>
                  <a:tr h="339201">
                    <a:tc>
                      <a:txBody>
                        <a:bodyPr/>
                        <a:lstStyle/>
                        <a:p>
                          <a:r>
                            <a:rPr lang="en-GB" sz="1500"/>
                            <a:t>Valid</a:t>
                          </a:r>
                        </a:p>
                      </a:txBody>
                      <a:tcPr marL="76243" marR="76243" marT="38121" marB="38121" anchor="ctr"/>
                    </a:tc>
                    <a:tc>
                      <a:txBody>
                        <a:bodyPr/>
                        <a:lstStyle/>
                        <a:p>
                          <a:r>
                            <a:rPr lang="en-GB" sz="1500"/>
                            <a:t>3.12 = 3.20</a:t>
                          </a:r>
                        </a:p>
                      </a:txBody>
                      <a:tcPr marL="76243" marR="76243" marT="38121" marB="38121" anchor="ctr"/>
                    </a:tc>
                    <a:tc>
                      <a:txBody>
                        <a:bodyPr/>
                        <a:lstStyle/>
                        <a:p>
                          <a:pPr algn="ctr"/>
                          <a:r>
                            <a:rPr lang="en-GB" sz="1500"/>
                            <a:t>48,680</a:t>
                          </a:r>
                        </a:p>
                      </a:txBody>
                      <a:tcPr marL="76243" marR="76243" marT="38121" marB="38121" anchor="ctr"/>
                    </a:tc>
                    <a:tc>
                      <a:txBody>
                        <a:bodyPr/>
                        <a:lstStyle/>
                        <a:p>
                          <a:pPr algn="ctr"/>
                          <a:r>
                            <a:rPr lang="en-GB" sz="1500"/>
                            <a:t>93.6</a:t>
                          </a:r>
                        </a:p>
                      </a:txBody>
                      <a:tcPr marL="76243" marR="76243" marT="38121" marB="38121" anchor="ctr"/>
                    </a:tc>
                    <a:tc>
                      <a:txBody>
                        <a:bodyPr/>
                        <a:lstStyle/>
                        <a:p>
                          <a:pPr algn="ctr"/>
                          <a:r>
                            <a:rPr lang="en-GB" sz="1500"/>
                            <a:t>2,071</a:t>
                          </a:r>
                        </a:p>
                      </a:txBody>
                      <a:tcPr marL="76243" marR="76243" marT="38121" marB="38121" anchor="ctr"/>
                    </a:tc>
                    <a:tc>
                      <a:txBody>
                        <a:bodyPr/>
                        <a:lstStyle/>
                        <a:p>
                          <a:pPr algn="ctr"/>
                          <a:r>
                            <a:rPr lang="en-GB" sz="1500"/>
                            <a:t>86.4</a:t>
                          </a:r>
                        </a:p>
                      </a:txBody>
                      <a:tcPr marL="76243" marR="76243" marT="38121" marB="38121" anchor="ctr"/>
                    </a:tc>
                    <a:extLst>
                      <a:ext uri="{0D108BD9-81ED-4DB2-BD59-A6C34878D82A}">
                        <a16:rowId xmlns:a16="http://schemas.microsoft.com/office/drawing/2014/main" val="4039145540"/>
                      </a:ext>
                    </a:extLst>
                  </a:tr>
                  <a:tr h="339201">
                    <a:tc>
                      <a:txBody>
                        <a:bodyPr/>
                        <a:lstStyle/>
                        <a:p>
                          <a:r>
                            <a:rPr lang="en-GB" sz="1500"/>
                            <a:t>Invalid</a:t>
                          </a:r>
                        </a:p>
                      </a:txBody>
                      <a:tcPr marL="76243" marR="76243" marT="38121" marB="38121" anchor="ctr"/>
                    </a:tc>
                    <a:tc>
                      <a:txBody>
                        <a:bodyPr/>
                        <a:lstStyle/>
                        <a:p>
                          <a:r>
                            <a:rPr lang="en-GB" sz="1500"/>
                            <a:t>3.12 </a:t>
                          </a:r>
                          <a14:m>
                            <m:oMath xmlns:m="http://schemas.openxmlformats.org/officeDocument/2006/math">
                              <m:r>
                                <a:rPr lang="en-GB" sz="1500" i="1" smtClean="0">
                                  <a:latin typeface="Cambria Math" panose="02040503050406030204" pitchFamily="18" charset="0"/>
                                  <a:ea typeface="Cambria Math" panose="02040503050406030204" pitchFamily="18" charset="0"/>
                                </a:rPr>
                                <m:t>≠</m:t>
                              </m:r>
                            </m:oMath>
                          </a14:m>
                          <a:r>
                            <a:rPr lang="en-GB" sz="1500"/>
                            <a:t> 3.20</a:t>
                          </a:r>
                        </a:p>
                      </a:txBody>
                      <a:tcPr marL="76243" marR="76243" marT="38121" marB="38121" anchor="ctr"/>
                    </a:tc>
                    <a:tc>
                      <a:txBody>
                        <a:bodyPr/>
                        <a:lstStyle/>
                        <a:p>
                          <a:pPr algn="ctr"/>
                          <a:r>
                            <a:rPr lang="en-GB" sz="1500"/>
                            <a:t>1,768</a:t>
                          </a:r>
                        </a:p>
                      </a:txBody>
                      <a:tcPr marL="76243" marR="76243" marT="38121" marB="38121" anchor="ctr"/>
                    </a:tc>
                    <a:tc>
                      <a:txBody>
                        <a:bodyPr/>
                        <a:lstStyle/>
                        <a:p>
                          <a:pPr algn="ctr"/>
                          <a:r>
                            <a:rPr lang="en-GB" sz="1500"/>
                            <a:t>3.4</a:t>
                          </a:r>
                        </a:p>
                      </a:txBody>
                      <a:tcPr marL="76243" marR="76243" marT="38121" marB="38121" anchor="ctr"/>
                    </a:tc>
                    <a:tc>
                      <a:txBody>
                        <a:bodyPr/>
                        <a:lstStyle/>
                        <a:p>
                          <a:pPr algn="ctr"/>
                          <a:r>
                            <a:rPr lang="en-GB" sz="1500"/>
                            <a:t>97</a:t>
                          </a:r>
                        </a:p>
                      </a:txBody>
                      <a:tcPr marL="76243" marR="76243" marT="38121" marB="38121" anchor="ctr"/>
                    </a:tc>
                    <a:tc>
                      <a:txBody>
                        <a:bodyPr/>
                        <a:lstStyle/>
                        <a:p>
                          <a:pPr algn="ctr"/>
                          <a:r>
                            <a:rPr lang="en-GB" sz="1500"/>
                            <a:t>4.0</a:t>
                          </a:r>
                        </a:p>
                      </a:txBody>
                      <a:tcPr marL="76243" marR="76243" marT="38121" marB="38121" anchor="ctr"/>
                    </a:tc>
                    <a:extLst>
                      <a:ext uri="{0D108BD9-81ED-4DB2-BD59-A6C34878D82A}">
                        <a16:rowId xmlns:a16="http://schemas.microsoft.com/office/drawing/2014/main" val="1445859625"/>
                      </a:ext>
                    </a:extLst>
                  </a:tr>
                  <a:tr h="563678">
                    <a:tc>
                      <a:txBody>
                        <a:bodyPr/>
                        <a:lstStyle/>
                        <a:p>
                          <a:r>
                            <a:rPr lang="en-GB" sz="1500"/>
                            <a:t>Invalid</a:t>
                          </a:r>
                        </a:p>
                      </a:txBody>
                      <a:tcPr marL="76243" marR="76243" marT="38121" marB="38121" anchor="ctr"/>
                    </a:tc>
                    <a:tc>
                      <a:txBody>
                        <a:bodyPr/>
                        <a:lstStyle/>
                        <a:p>
                          <a:r>
                            <a:rPr lang="en-GB" sz="1500"/>
                            <a:t>3.20 blank or uninterpretable</a:t>
                          </a:r>
                        </a:p>
                      </a:txBody>
                      <a:tcPr marL="76243" marR="76243" marT="38121" marB="38121" anchor="ctr"/>
                    </a:tc>
                    <a:tc>
                      <a:txBody>
                        <a:bodyPr/>
                        <a:lstStyle/>
                        <a:p>
                          <a:pPr algn="ctr"/>
                          <a:r>
                            <a:rPr lang="en-GB" sz="1500"/>
                            <a:t>196</a:t>
                          </a:r>
                        </a:p>
                      </a:txBody>
                      <a:tcPr marL="76243" marR="76243" marT="38121" marB="38121" anchor="ctr"/>
                    </a:tc>
                    <a:tc>
                      <a:txBody>
                        <a:bodyPr/>
                        <a:lstStyle/>
                        <a:p>
                          <a:pPr algn="ctr"/>
                          <a:r>
                            <a:rPr lang="en-GB" sz="1500"/>
                            <a:t>0.4</a:t>
                          </a:r>
                        </a:p>
                      </a:txBody>
                      <a:tcPr marL="76243" marR="76243" marT="38121" marB="38121" anchor="ctr"/>
                    </a:tc>
                    <a:tc>
                      <a:txBody>
                        <a:bodyPr/>
                        <a:lstStyle/>
                        <a:p>
                          <a:pPr algn="ctr"/>
                          <a:r>
                            <a:rPr lang="en-GB" sz="1500"/>
                            <a:t>5</a:t>
                          </a:r>
                        </a:p>
                      </a:txBody>
                      <a:tcPr marL="76243" marR="76243" marT="38121" marB="38121" anchor="ctr"/>
                    </a:tc>
                    <a:tc>
                      <a:txBody>
                        <a:bodyPr/>
                        <a:lstStyle/>
                        <a:p>
                          <a:pPr algn="ctr"/>
                          <a:r>
                            <a:rPr lang="en-GB" sz="1500"/>
                            <a:t>0.2</a:t>
                          </a:r>
                        </a:p>
                      </a:txBody>
                      <a:tcPr marL="76243" marR="76243" marT="38121" marB="38121" anchor="ctr"/>
                    </a:tc>
                    <a:extLst>
                      <a:ext uri="{0D108BD9-81ED-4DB2-BD59-A6C34878D82A}">
                        <a16:rowId xmlns:a16="http://schemas.microsoft.com/office/drawing/2014/main" val="936553041"/>
                      </a:ext>
                    </a:extLst>
                  </a:tr>
                  <a:tr h="563678">
                    <a:tc>
                      <a:txBody>
                        <a:bodyPr/>
                        <a:lstStyle/>
                        <a:p>
                          <a:r>
                            <a:rPr lang="en-GB" sz="1500"/>
                            <a:t>Invalid</a:t>
                          </a:r>
                        </a:p>
                      </a:txBody>
                      <a:tcPr marL="76243" marR="76243" marT="38121" marB="38121" anchor="ctr"/>
                    </a:tc>
                    <a:tc>
                      <a:txBody>
                        <a:bodyPr/>
                        <a:lstStyle/>
                        <a:p>
                          <a:r>
                            <a:rPr lang="en-GB" sz="1500"/>
                            <a:t>3.12 blank or uninterpretable</a:t>
                          </a:r>
                        </a:p>
                      </a:txBody>
                      <a:tcPr marL="76243" marR="76243" marT="38121" marB="38121" anchor="ctr"/>
                    </a:tc>
                    <a:tc>
                      <a:txBody>
                        <a:bodyPr/>
                        <a:lstStyle/>
                        <a:p>
                          <a:pPr algn="ctr"/>
                          <a:r>
                            <a:rPr lang="en-GB" sz="1500"/>
                            <a:t>1,331</a:t>
                          </a:r>
                        </a:p>
                      </a:txBody>
                      <a:tcPr marL="76243" marR="76243" marT="38121" marB="38121" anchor="ctr"/>
                    </a:tc>
                    <a:tc>
                      <a:txBody>
                        <a:bodyPr/>
                        <a:lstStyle/>
                        <a:p>
                          <a:pPr algn="ctr"/>
                          <a:r>
                            <a:rPr lang="en-GB" sz="1500"/>
                            <a:t>2.6</a:t>
                          </a:r>
                        </a:p>
                      </a:txBody>
                      <a:tcPr marL="76243" marR="76243" marT="38121" marB="38121" anchor="ctr"/>
                    </a:tc>
                    <a:tc>
                      <a:txBody>
                        <a:bodyPr/>
                        <a:lstStyle/>
                        <a:p>
                          <a:pPr algn="ctr"/>
                          <a:r>
                            <a:rPr lang="en-GB" sz="1500"/>
                            <a:t>225</a:t>
                          </a:r>
                        </a:p>
                      </a:txBody>
                      <a:tcPr marL="76243" marR="76243" marT="38121" marB="38121" anchor="ctr"/>
                    </a:tc>
                    <a:tc>
                      <a:txBody>
                        <a:bodyPr/>
                        <a:lstStyle/>
                        <a:p>
                          <a:pPr algn="ctr"/>
                          <a:r>
                            <a:rPr lang="en-GB" sz="1500"/>
                            <a:t>9.4</a:t>
                          </a:r>
                        </a:p>
                      </a:txBody>
                      <a:tcPr marL="76243" marR="76243" marT="38121" marB="38121" anchor="ctr"/>
                    </a:tc>
                    <a:extLst>
                      <a:ext uri="{0D108BD9-81ED-4DB2-BD59-A6C34878D82A}">
                        <a16:rowId xmlns:a16="http://schemas.microsoft.com/office/drawing/2014/main" val="2340266588"/>
                      </a:ext>
                    </a:extLst>
                  </a:tr>
                  <a:tr h="788155">
                    <a:tc>
                      <a:txBody>
                        <a:bodyPr/>
                        <a:lstStyle/>
                        <a:p>
                          <a:r>
                            <a:rPr lang="en-GB" sz="1500"/>
                            <a:t>Invalid</a:t>
                          </a:r>
                        </a:p>
                      </a:txBody>
                      <a:tcPr marL="76243" marR="76243" marT="38121" marB="38121" anchor="ctr"/>
                    </a:tc>
                    <a:tc>
                      <a:txBody>
                        <a:bodyPr/>
                        <a:lstStyle/>
                        <a:p>
                          <a:r>
                            <a:rPr lang="en-GB" sz="1500"/>
                            <a:t>3.20 and 3.12 blank or uninterpretable</a:t>
                          </a:r>
                        </a:p>
                      </a:txBody>
                      <a:tcPr marL="76243" marR="76243" marT="38121" marB="38121" anchor="ctr"/>
                    </a:tc>
                    <a:tc>
                      <a:txBody>
                        <a:bodyPr/>
                        <a:lstStyle/>
                        <a:p>
                          <a:pPr algn="ctr"/>
                          <a:r>
                            <a:rPr lang="en-GB" sz="1500"/>
                            <a:t>14</a:t>
                          </a:r>
                        </a:p>
                      </a:txBody>
                      <a:tcPr marL="76243" marR="76243" marT="38121" marB="38121" anchor="ctr"/>
                    </a:tc>
                    <a:tc>
                      <a:txBody>
                        <a:bodyPr/>
                        <a:lstStyle/>
                        <a:p>
                          <a:pPr algn="ctr"/>
                          <a:r>
                            <a:rPr lang="en-GB" sz="1500"/>
                            <a:t>0.0</a:t>
                          </a:r>
                        </a:p>
                      </a:txBody>
                      <a:tcPr marL="76243" marR="76243" marT="38121" marB="38121" anchor="ctr"/>
                    </a:tc>
                    <a:tc>
                      <a:txBody>
                        <a:bodyPr/>
                        <a:lstStyle/>
                        <a:p>
                          <a:pPr algn="ctr"/>
                          <a:r>
                            <a:rPr lang="en-GB" sz="1500"/>
                            <a:t>0</a:t>
                          </a:r>
                        </a:p>
                      </a:txBody>
                      <a:tcPr marL="76243" marR="76243" marT="38121" marB="38121" anchor="ctr"/>
                    </a:tc>
                    <a:tc>
                      <a:txBody>
                        <a:bodyPr/>
                        <a:lstStyle/>
                        <a:p>
                          <a:pPr algn="ctr"/>
                          <a:r>
                            <a:rPr lang="en-GB" sz="1500"/>
                            <a:t>0.0</a:t>
                          </a:r>
                        </a:p>
                      </a:txBody>
                      <a:tcPr marL="76243" marR="76243" marT="38121" marB="38121" anchor="ctr"/>
                    </a:tc>
                    <a:extLst>
                      <a:ext uri="{0D108BD9-81ED-4DB2-BD59-A6C34878D82A}">
                        <a16:rowId xmlns:a16="http://schemas.microsoft.com/office/drawing/2014/main" val="2212958130"/>
                      </a:ext>
                    </a:extLst>
                  </a:tr>
                  <a:tr h="563678">
                    <a:tc>
                      <a:txBody>
                        <a:bodyPr/>
                        <a:lstStyle/>
                        <a:p>
                          <a:r>
                            <a:rPr lang="en-GB" sz="1500"/>
                            <a:t>Total Invalid</a:t>
                          </a:r>
                        </a:p>
                      </a:txBody>
                      <a:tcPr marL="76243" marR="76243" marT="38121" marB="38121" anchor="ctr"/>
                    </a:tc>
                    <a:tc>
                      <a:txBody>
                        <a:bodyPr/>
                        <a:lstStyle/>
                        <a:p>
                          <a:endParaRPr lang="en-GB" sz="1500"/>
                        </a:p>
                      </a:txBody>
                      <a:tcPr marL="76243" marR="76243" marT="38121" marB="38121" anchor="ctr"/>
                    </a:tc>
                    <a:tc>
                      <a:txBody>
                        <a:bodyPr/>
                        <a:lstStyle/>
                        <a:p>
                          <a:pPr algn="ctr"/>
                          <a:r>
                            <a:rPr lang="en-GB" sz="1500"/>
                            <a:t>3,309</a:t>
                          </a:r>
                        </a:p>
                      </a:txBody>
                      <a:tcPr marL="76243" marR="76243" marT="38121" marB="38121" anchor="ctr"/>
                    </a:tc>
                    <a:tc>
                      <a:txBody>
                        <a:bodyPr/>
                        <a:lstStyle/>
                        <a:p>
                          <a:pPr algn="ctr"/>
                          <a:r>
                            <a:rPr lang="en-GB" sz="1500"/>
                            <a:t>6.4</a:t>
                          </a:r>
                        </a:p>
                      </a:txBody>
                      <a:tcPr marL="76243" marR="76243" marT="38121" marB="38121" anchor="ctr"/>
                    </a:tc>
                    <a:tc>
                      <a:txBody>
                        <a:bodyPr/>
                        <a:lstStyle/>
                        <a:p>
                          <a:pPr algn="ctr"/>
                          <a:r>
                            <a:rPr lang="en-GB" sz="1500"/>
                            <a:t>327</a:t>
                          </a:r>
                        </a:p>
                      </a:txBody>
                      <a:tcPr marL="76243" marR="76243" marT="38121" marB="38121" anchor="ctr"/>
                    </a:tc>
                    <a:tc>
                      <a:txBody>
                        <a:bodyPr/>
                        <a:lstStyle/>
                        <a:p>
                          <a:pPr algn="ctr"/>
                          <a:r>
                            <a:rPr lang="en-GB" sz="1500"/>
                            <a:t>13.6</a:t>
                          </a:r>
                        </a:p>
                      </a:txBody>
                      <a:tcPr marL="76243" marR="76243" marT="38121" marB="38121" anchor="ctr"/>
                    </a:tc>
                    <a:extLst>
                      <a:ext uri="{0D108BD9-81ED-4DB2-BD59-A6C34878D82A}">
                        <a16:rowId xmlns:a16="http://schemas.microsoft.com/office/drawing/2014/main" val="3513440957"/>
                      </a:ext>
                    </a:extLst>
                  </a:tr>
                </a:tbl>
              </a:graphicData>
            </a:graphic>
          </p:graphicFrame>
        </mc:Choice>
        <mc:Fallback>
          <p:graphicFrame>
            <p:nvGraphicFramePr>
              <p:cNvPr id="9" name="Table 9">
                <a:extLst>
                  <a:ext uri="{FF2B5EF4-FFF2-40B4-BE49-F238E27FC236}">
                    <a16:creationId xmlns:a16="http://schemas.microsoft.com/office/drawing/2014/main" id="{7B5E0703-F614-04FA-BDF4-96E5D1A71480}"/>
                  </a:ext>
                </a:extLst>
              </p:cNvPr>
              <p:cNvGraphicFramePr>
                <a:graphicFrameLocks noGrp="1"/>
              </p:cNvGraphicFramePr>
              <p:nvPr>
                <p:ph sz="half" idx="1"/>
                <p:extLst>
                  <p:ext uri="{D42A27DB-BD31-4B8C-83A1-F6EECF244321}">
                    <p14:modId xmlns:p14="http://schemas.microsoft.com/office/powerpoint/2010/main" val="271773910"/>
                  </p:ext>
                </p:extLst>
              </p:nvPr>
            </p:nvGraphicFramePr>
            <p:xfrm>
              <a:off x="6512442" y="1304127"/>
              <a:ext cx="5201025" cy="3835993"/>
            </p:xfrm>
            <a:graphic>
              <a:graphicData uri="http://schemas.openxmlformats.org/drawingml/2006/table">
                <a:tbl>
                  <a:tblPr firstRow="1" bandRow="1">
                    <a:tableStyleId>{5C22544A-7EE6-4342-B048-85BDC9FD1C3A}</a:tableStyleId>
                  </a:tblPr>
                  <a:tblGrid>
                    <a:gridCol w="815896">
                      <a:extLst>
                        <a:ext uri="{9D8B030D-6E8A-4147-A177-3AD203B41FA5}">
                          <a16:colId xmlns:a16="http://schemas.microsoft.com/office/drawing/2014/main" val="3586233301"/>
                        </a:ext>
                      </a:extLst>
                    </a:gridCol>
                    <a:gridCol w="1519057">
                      <a:extLst>
                        <a:ext uri="{9D8B030D-6E8A-4147-A177-3AD203B41FA5}">
                          <a16:colId xmlns:a16="http://schemas.microsoft.com/office/drawing/2014/main" val="2510487051"/>
                        </a:ext>
                      </a:extLst>
                    </a:gridCol>
                    <a:gridCol w="845960">
                      <a:extLst>
                        <a:ext uri="{9D8B030D-6E8A-4147-A177-3AD203B41FA5}">
                          <a16:colId xmlns:a16="http://schemas.microsoft.com/office/drawing/2014/main" val="808500601"/>
                        </a:ext>
                      </a:extLst>
                    </a:gridCol>
                    <a:gridCol w="638853">
                      <a:extLst>
                        <a:ext uri="{9D8B030D-6E8A-4147-A177-3AD203B41FA5}">
                          <a16:colId xmlns:a16="http://schemas.microsoft.com/office/drawing/2014/main" val="3598829045"/>
                        </a:ext>
                      </a:extLst>
                    </a:gridCol>
                    <a:gridCol w="742406">
                      <a:extLst>
                        <a:ext uri="{9D8B030D-6E8A-4147-A177-3AD203B41FA5}">
                          <a16:colId xmlns:a16="http://schemas.microsoft.com/office/drawing/2014/main" val="540507570"/>
                        </a:ext>
                      </a:extLst>
                    </a:gridCol>
                    <a:gridCol w="638853">
                      <a:extLst>
                        <a:ext uri="{9D8B030D-6E8A-4147-A177-3AD203B41FA5}">
                          <a16:colId xmlns:a16="http://schemas.microsoft.com/office/drawing/2014/main" val="1142143459"/>
                        </a:ext>
                      </a:extLst>
                    </a:gridCol>
                  </a:tblGrid>
                  <a:tr h="339201">
                    <a:tc>
                      <a:txBody>
                        <a:bodyPr/>
                        <a:lstStyle/>
                        <a:p>
                          <a:endParaRPr lang="en-GB" sz="1500" b="1">
                            <a:solidFill>
                              <a:schemeClr val="bg1"/>
                            </a:solidFill>
                          </a:endParaRPr>
                        </a:p>
                      </a:txBody>
                      <a:tcPr marL="76243" marR="76243" marT="38121" marB="38121" anchor="ctr">
                        <a:solidFill>
                          <a:srgbClr val="4472C4"/>
                        </a:solidFill>
                      </a:tcPr>
                    </a:tc>
                    <a:tc>
                      <a:txBody>
                        <a:bodyPr/>
                        <a:lstStyle/>
                        <a:p>
                          <a:endParaRPr lang="en-GB" sz="1500" b="1">
                            <a:solidFill>
                              <a:schemeClr val="bg1"/>
                            </a:solidFill>
                          </a:endParaRPr>
                        </a:p>
                      </a:txBody>
                      <a:tcPr marL="76243" marR="76243" marT="38121" marB="38121" anchor="ctr">
                        <a:solidFill>
                          <a:srgbClr val="4472C4"/>
                        </a:solidFill>
                      </a:tcPr>
                    </a:tc>
                    <a:tc gridSpan="2">
                      <a:txBody>
                        <a:bodyPr/>
                        <a:lstStyle/>
                        <a:p>
                          <a:pPr algn="ctr"/>
                          <a:r>
                            <a:rPr lang="en-GB" sz="1500" b="1">
                              <a:solidFill>
                                <a:schemeClr val="bg1"/>
                              </a:solidFill>
                            </a:rPr>
                            <a:t>England</a:t>
                          </a:r>
                        </a:p>
                      </a:txBody>
                      <a:tcPr marL="76243" marR="76243" marT="38121" marB="38121" anchor="ctr">
                        <a:solidFill>
                          <a:srgbClr val="4472C4"/>
                        </a:solidFill>
                      </a:tcPr>
                    </a:tc>
                    <a:tc hMerge="1">
                      <a:txBody>
                        <a:bodyPr/>
                        <a:lstStyle/>
                        <a:p>
                          <a:pPr algn="ctr"/>
                          <a:endParaRPr lang="en-GB" b="1" dirty="0">
                            <a:solidFill>
                              <a:schemeClr val="bg1"/>
                            </a:solidFill>
                          </a:endParaRPr>
                        </a:p>
                      </a:txBody>
                      <a:tcPr anchor="ctr">
                        <a:solidFill>
                          <a:srgbClr val="4472C4"/>
                        </a:solidFill>
                      </a:tcPr>
                    </a:tc>
                    <a:tc gridSpan="2">
                      <a:txBody>
                        <a:bodyPr/>
                        <a:lstStyle/>
                        <a:p>
                          <a:pPr algn="ctr"/>
                          <a:r>
                            <a:rPr lang="en-GB" sz="1500" b="1">
                              <a:solidFill>
                                <a:schemeClr val="bg1"/>
                              </a:solidFill>
                            </a:rPr>
                            <a:t>Wales</a:t>
                          </a:r>
                        </a:p>
                      </a:txBody>
                      <a:tcPr marL="76243" marR="76243" marT="38121" marB="38121" anchor="ctr">
                        <a:solidFill>
                          <a:srgbClr val="4472C4"/>
                        </a:solidFill>
                      </a:tcPr>
                    </a:tc>
                    <a:tc hMerge="1">
                      <a:txBody>
                        <a:bodyPr/>
                        <a:lstStyle/>
                        <a:p>
                          <a:pPr algn="ctr"/>
                          <a:endParaRPr lang="en-GB" b="1" dirty="0">
                            <a:solidFill>
                              <a:schemeClr val="bg1"/>
                            </a:solidFill>
                          </a:endParaRPr>
                        </a:p>
                      </a:txBody>
                      <a:tcPr anchor="ctr">
                        <a:solidFill>
                          <a:srgbClr val="4472C4"/>
                        </a:solidFill>
                      </a:tcPr>
                    </a:tc>
                    <a:extLst>
                      <a:ext uri="{0D108BD9-81ED-4DB2-BD59-A6C34878D82A}">
                        <a16:rowId xmlns:a16="http://schemas.microsoft.com/office/drawing/2014/main" val="2120012058"/>
                      </a:ext>
                    </a:extLst>
                  </a:tr>
                  <a:tr h="339201">
                    <a:tc>
                      <a:txBody>
                        <a:bodyPr/>
                        <a:lstStyle/>
                        <a:p>
                          <a:endParaRPr lang="en-GB" sz="1500" b="1">
                            <a:solidFill>
                              <a:schemeClr val="bg1"/>
                            </a:solidFill>
                          </a:endParaRPr>
                        </a:p>
                      </a:txBody>
                      <a:tcPr marL="76243" marR="76243" marT="38121" marB="38121" anchor="ctr">
                        <a:solidFill>
                          <a:srgbClr val="4472C4"/>
                        </a:solidFill>
                      </a:tcPr>
                    </a:tc>
                    <a:tc>
                      <a:txBody>
                        <a:bodyPr/>
                        <a:lstStyle/>
                        <a:p>
                          <a:endParaRPr lang="en-GB" sz="1500" b="1">
                            <a:solidFill>
                              <a:schemeClr val="bg1"/>
                            </a:solidFill>
                          </a:endParaRPr>
                        </a:p>
                      </a:txBody>
                      <a:tcPr marL="76243" marR="76243" marT="38121" marB="38121" anchor="ctr">
                        <a:solidFill>
                          <a:srgbClr val="4472C4"/>
                        </a:solidFill>
                      </a:tcPr>
                    </a:tc>
                    <a:tc>
                      <a:txBody>
                        <a:bodyPr/>
                        <a:lstStyle/>
                        <a:p>
                          <a:pPr algn="ctr"/>
                          <a:r>
                            <a:rPr lang="en-GB" sz="1500" b="1">
                              <a:solidFill>
                                <a:schemeClr val="bg1"/>
                              </a:solidFill>
                            </a:rPr>
                            <a:t>n</a:t>
                          </a:r>
                        </a:p>
                      </a:txBody>
                      <a:tcPr marL="76243" marR="76243" marT="38121" marB="38121" anchor="ctr">
                        <a:solidFill>
                          <a:srgbClr val="4472C4"/>
                        </a:solidFill>
                      </a:tcPr>
                    </a:tc>
                    <a:tc>
                      <a:txBody>
                        <a:bodyPr/>
                        <a:lstStyle/>
                        <a:p>
                          <a:pPr algn="ctr"/>
                          <a:r>
                            <a:rPr lang="en-GB" sz="1500" b="1">
                              <a:solidFill>
                                <a:schemeClr val="bg1"/>
                              </a:solidFill>
                            </a:rPr>
                            <a:t>%</a:t>
                          </a:r>
                        </a:p>
                      </a:txBody>
                      <a:tcPr marL="76243" marR="76243" marT="38121" marB="38121" anchor="ctr">
                        <a:solidFill>
                          <a:srgbClr val="4472C4"/>
                        </a:solidFill>
                      </a:tcPr>
                    </a:tc>
                    <a:tc>
                      <a:txBody>
                        <a:bodyPr/>
                        <a:lstStyle/>
                        <a:p>
                          <a:pPr algn="ctr"/>
                          <a:r>
                            <a:rPr lang="en-GB" sz="1500" b="1">
                              <a:solidFill>
                                <a:schemeClr val="bg1"/>
                              </a:solidFill>
                            </a:rPr>
                            <a:t>n</a:t>
                          </a:r>
                        </a:p>
                      </a:txBody>
                      <a:tcPr marL="76243" marR="76243" marT="38121" marB="38121" anchor="ctr">
                        <a:solidFill>
                          <a:srgbClr val="4472C4"/>
                        </a:solidFill>
                      </a:tcPr>
                    </a:tc>
                    <a:tc>
                      <a:txBody>
                        <a:bodyPr/>
                        <a:lstStyle/>
                        <a:p>
                          <a:pPr algn="ctr"/>
                          <a:r>
                            <a:rPr lang="en-GB" sz="1500" b="1">
                              <a:solidFill>
                                <a:schemeClr val="bg1"/>
                              </a:solidFill>
                            </a:rPr>
                            <a:t>%</a:t>
                          </a:r>
                        </a:p>
                      </a:txBody>
                      <a:tcPr marL="76243" marR="76243" marT="38121" marB="38121" anchor="ctr">
                        <a:solidFill>
                          <a:srgbClr val="4472C4"/>
                        </a:solidFill>
                      </a:tcPr>
                    </a:tc>
                    <a:extLst>
                      <a:ext uri="{0D108BD9-81ED-4DB2-BD59-A6C34878D82A}">
                        <a16:rowId xmlns:a16="http://schemas.microsoft.com/office/drawing/2014/main" val="2159058869"/>
                      </a:ext>
                    </a:extLst>
                  </a:tr>
                  <a:tr h="339201">
                    <a:tc>
                      <a:txBody>
                        <a:bodyPr/>
                        <a:lstStyle/>
                        <a:p>
                          <a:r>
                            <a:rPr lang="en-GB" sz="1500"/>
                            <a:t>Valid</a:t>
                          </a:r>
                        </a:p>
                      </a:txBody>
                      <a:tcPr marL="76243" marR="76243" marT="38121" marB="38121" anchor="ctr"/>
                    </a:tc>
                    <a:tc>
                      <a:txBody>
                        <a:bodyPr/>
                        <a:lstStyle/>
                        <a:p>
                          <a:r>
                            <a:rPr lang="en-GB" sz="1500"/>
                            <a:t>3.12 = 3.20</a:t>
                          </a:r>
                        </a:p>
                      </a:txBody>
                      <a:tcPr marL="76243" marR="76243" marT="38121" marB="38121" anchor="ctr"/>
                    </a:tc>
                    <a:tc>
                      <a:txBody>
                        <a:bodyPr/>
                        <a:lstStyle/>
                        <a:p>
                          <a:pPr algn="ctr"/>
                          <a:r>
                            <a:rPr lang="en-GB" sz="1500"/>
                            <a:t>48,680</a:t>
                          </a:r>
                        </a:p>
                      </a:txBody>
                      <a:tcPr marL="76243" marR="76243" marT="38121" marB="38121" anchor="ctr"/>
                    </a:tc>
                    <a:tc>
                      <a:txBody>
                        <a:bodyPr/>
                        <a:lstStyle/>
                        <a:p>
                          <a:pPr algn="ctr"/>
                          <a:r>
                            <a:rPr lang="en-GB" sz="1500"/>
                            <a:t>93.6</a:t>
                          </a:r>
                        </a:p>
                      </a:txBody>
                      <a:tcPr marL="76243" marR="76243" marT="38121" marB="38121" anchor="ctr"/>
                    </a:tc>
                    <a:tc>
                      <a:txBody>
                        <a:bodyPr/>
                        <a:lstStyle/>
                        <a:p>
                          <a:pPr algn="ctr"/>
                          <a:r>
                            <a:rPr lang="en-GB" sz="1500"/>
                            <a:t>2,071</a:t>
                          </a:r>
                        </a:p>
                      </a:txBody>
                      <a:tcPr marL="76243" marR="76243" marT="38121" marB="38121" anchor="ctr"/>
                    </a:tc>
                    <a:tc>
                      <a:txBody>
                        <a:bodyPr/>
                        <a:lstStyle/>
                        <a:p>
                          <a:pPr algn="ctr"/>
                          <a:r>
                            <a:rPr lang="en-GB" sz="1500"/>
                            <a:t>86.4</a:t>
                          </a:r>
                        </a:p>
                      </a:txBody>
                      <a:tcPr marL="76243" marR="76243" marT="38121" marB="38121" anchor="ctr"/>
                    </a:tc>
                    <a:extLst>
                      <a:ext uri="{0D108BD9-81ED-4DB2-BD59-A6C34878D82A}">
                        <a16:rowId xmlns:a16="http://schemas.microsoft.com/office/drawing/2014/main" val="4039145540"/>
                      </a:ext>
                    </a:extLst>
                  </a:tr>
                  <a:tr h="339201">
                    <a:tc>
                      <a:txBody>
                        <a:bodyPr/>
                        <a:lstStyle/>
                        <a:p>
                          <a:r>
                            <a:rPr lang="en-GB" sz="1500"/>
                            <a:t>Invalid</a:t>
                          </a:r>
                        </a:p>
                      </a:txBody>
                      <a:tcPr marL="76243" marR="76243" marT="38121" marB="38121" anchor="ctr"/>
                    </a:tc>
                    <a:tc>
                      <a:txBody>
                        <a:bodyPr/>
                        <a:lstStyle/>
                        <a:p>
                          <a:endParaRPr lang="en-US"/>
                        </a:p>
                      </a:txBody>
                      <a:tcPr marL="76243" marR="76243" marT="38121" marB="38121" anchor="ctr">
                        <a:blipFill>
                          <a:blip r:embed="rId3"/>
                          <a:stretch>
                            <a:fillRect l="-54217" t="-300000" r="-190763" b="-744643"/>
                          </a:stretch>
                        </a:blipFill>
                      </a:tcPr>
                    </a:tc>
                    <a:tc>
                      <a:txBody>
                        <a:bodyPr/>
                        <a:lstStyle/>
                        <a:p>
                          <a:pPr algn="ctr"/>
                          <a:r>
                            <a:rPr lang="en-GB" sz="1500"/>
                            <a:t>1,768</a:t>
                          </a:r>
                        </a:p>
                      </a:txBody>
                      <a:tcPr marL="76243" marR="76243" marT="38121" marB="38121" anchor="ctr"/>
                    </a:tc>
                    <a:tc>
                      <a:txBody>
                        <a:bodyPr/>
                        <a:lstStyle/>
                        <a:p>
                          <a:pPr algn="ctr"/>
                          <a:r>
                            <a:rPr lang="en-GB" sz="1500"/>
                            <a:t>3.4</a:t>
                          </a:r>
                        </a:p>
                      </a:txBody>
                      <a:tcPr marL="76243" marR="76243" marT="38121" marB="38121" anchor="ctr"/>
                    </a:tc>
                    <a:tc>
                      <a:txBody>
                        <a:bodyPr/>
                        <a:lstStyle/>
                        <a:p>
                          <a:pPr algn="ctr"/>
                          <a:r>
                            <a:rPr lang="en-GB" sz="1500"/>
                            <a:t>97</a:t>
                          </a:r>
                        </a:p>
                      </a:txBody>
                      <a:tcPr marL="76243" marR="76243" marT="38121" marB="38121" anchor="ctr"/>
                    </a:tc>
                    <a:tc>
                      <a:txBody>
                        <a:bodyPr/>
                        <a:lstStyle/>
                        <a:p>
                          <a:pPr algn="ctr"/>
                          <a:r>
                            <a:rPr lang="en-GB" sz="1500"/>
                            <a:t>4.0</a:t>
                          </a:r>
                        </a:p>
                      </a:txBody>
                      <a:tcPr marL="76243" marR="76243" marT="38121" marB="38121" anchor="ctr"/>
                    </a:tc>
                    <a:extLst>
                      <a:ext uri="{0D108BD9-81ED-4DB2-BD59-A6C34878D82A}">
                        <a16:rowId xmlns:a16="http://schemas.microsoft.com/office/drawing/2014/main" val="1445859625"/>
                      </a:ext>
                    </a:extLst>
                  </a:tr>
                  <a:tr h="563678">
                    <a:tc>
                      <a:txBody>
                        <a:bodyPr/>
                        <a:lstStyle/>
                        <a:p>
                          <a:r>
                            <a:rPr lang="en-GB" sz="1500"/>
                            <a:t>Invalid</a:t>
                          </a:r>
                        </a:p>
                      </a:txBody>
                      <a:tcPr marL="76243" marR="76243" marT="38121" marB="38121" anchor="ctr"/>
                    </a:tc>
                    <a:tc>
                      <a:txBody>
                        <a:bodyPr/>
                        <a:lstStyle/>
                        <a:p>
                          <a:r>
                            <a:rPr lang="en-GB" sz="1500"/>
                            <a:t>3.20 blank or uninterpretable</a:t>
                          </a:r>
                        </a:p>
                      </a:txBody>
                      <a:tcPr marL="76243" marR="76243" marT="38121" marB="38121" anchor="ctr"/>
                    </a:tc>
                    <a:tc>
                      <a:txBody>
                        <a:bodyPr/>
                        <a:lstStyle/>
                        <a:p>
                          <a:pPr algn="ctr"/>
                          <a:r>
                            <a:rPr lang="en-GB" sz="1500"/>
                            <a:t>196</a:t>
                          </a:r>
                        </a:p>
                      </a:txBody>
                      <a:tcPr marL="76243" marR="76243" marT="38121" marB="38121" anchor="ctr"/>
                    </a:tc>
                    <a:tc>
                      <a:txBody>
                        <a:bodyPr/>
                        <a:lstStyle/>
                        <a:p>
                          <a:pPr algn="ctr"/>
                          <a:r>
                            <a:rPr lang="en-GB" sz="1500"/>
                            <a:t>0.4</a:t>
                          </a:r>
                        </a:p>
                      </a:txBody>
                      <a:tcPr marL="76243" marR="76243" marT="38121" marB="38121" anchor="ctr"/>
                    </a:tc>
                    <a:tc>
                      <a:txBody>
                        <a:bodyPr/>
                        <a:lstStyle/>
                        <a:p>
                          <a:pPr algn="ctr"/>
                          <a:r>
                            <a:rPr lang="en-GB" sz="1500"/>
                            <a:t>5</a:t>
                          </a:r>
                        </a:p>
                      </a:txBody>
                      <a:tcPr marL="76243" marR="76243" marT="38121" marB="38121" anchor="ctr"/>
                    </a:tc>
                    <a:tc>
                      <a:txBody>
                        <a:bodyPr/>
                        <a:lstStyle/>
                        <a:p>
                          <a:pPr algn="ctr"/>
                          <a:r>
                            <a:rPr lang="en-GB" sz="1500"/>
                            <a:t>0.2</a:t>
                          </a:r>
                        </a:p>
                      </a:txBody>
                      <a:tcPr marL="76243" marR="76243" marT="38121" marB="38121" anchor="ctr"/>
                    </a:tc>
                    <a:extLst>
                      <a:ext uri="{0D108BD9-81ED-4DB2-BD59-A6C34878D82A}">
                        <a16:rowId xmlns:a16="http://schemas.microsoft.com/office/drawing/2014/main" val="936553041"/>
                      </a:ext>
                    </a:extLst>
                  </a:tr>
                  <a:tr h="563678">
                    <a:tc>
                      <a:txBody>
                        <a:bodyPr/>
                        <a:lstStyle/>
                        <a:p>
                          <a:r>
                            <a:rPr lang="en-GB" sz="1500"/>
                            <a:t>Invalid</a:t>
                          </a:r>
                        </a:p>
                      </a:txBody>
                      <a:tcPr marL="76243" marR="76243" marT="38121" marB="38121" anchor="ctr"/>
                    </a:tc>
                    <a:tc>
                      <a:txBody>
                        <a:bodyPr/>
                        <a:lstStyle/>
                        <a:p>
                          <a:r>
                            <a:rPr lang="en-GB" sz="1500"/>
                            <a:t>3.12 blank or uninterpretable</a:t>
                          </a:r>
                        </a:p>
                      </a:txBody>
                      <a:tcPr marL="76243" marR="76243" marT="38121" marB="38121" anchor="ctr"/>
                    </a:tc>
                    <a:tc>
                      <a:txBody>
                        <a:bodyPr/>
                        <a:lstStyle/>
                        <a:p>
                          <a:pPr algn="ctr"/>
                          <a:r>
                            <a:rPr lang="en-GB" sz="1500"/>
                            <a:t>1,331</a:t>
                          </a:r>
                        </a:p>
                      </a:txBody>
                      <a:tcPr marL="76243" marR="76243" marT="38121" marB="38121" anchor="ctr"/>
                    </a:tc>
                    <a:tc>
                      <a:txBody>
                        <a:bodyPr/>
                        <a:lstStyle/>
                        <a:p>
                          <a:pPr algn="ctr"/>
                          <a:r>
                            <a:rPr lang="en-GB" sz="1500"/>
                            <a:t>2.6</a:t>
                          </a:r>
                        </a:p>
                      </a:txBody>
                      <a:tcPr marL="76243" marR="76243" marT="38121" marB="38121" anchor="ctr"/>
                    </a:tc>
                    <a:tc>
                      <a:txBody>
                        <a:bodyPr/>
                        <a:lstStyle/>
                        <a:p>
                          <a:pPr algn="ctr"/>
                          <a:r>
                            <a:rPr lang="en-GB" sz="1500"/>
                            <a:t>225</a:t>
                          </a:r>
                        </a:p>
                      </a:txBody>
                      <a:tcPr marL="76243" marR="76243" marT="38121" marB="38121" anchor="ctr"/>
                    </a:tc>
                    <a:tc>
                      <a:txBody>
                        <a:bodyPr/>
                        <a:lstStyle/>
                        <a:p>
                          <a:pPr algn="ctr"/>
                          <a:r>
                            <a:rPr lang="en-GB" sz="1500"/>
                            <a:t>9.4</a:t>
                          </a:r>
                        </a:p>
                      </a:txBody>
                      <a:tcPr marL="76243" marR="76243" marT="38121" marB="38121" anchor="ctr"/>
                    </a:tc>
                    <a:extLst>
                      <a:ext uri="{0D108BD9-81ED-4DB2-BD59-A6C34878D82A}">
                        <a16:rowId xmlns:a16="http://schemas.microsoft.com/office/drawing/2014/main" val="2340266588"/>
                      </a:ext>
                    </a:extLst>
                  </a:tr>
                  <a:tr h="788155">
                    <a:tc>
                      <a:txBody>
                        <a:bodyPr/>
                        <a:lstStyle/>
                        <a:p>
                          <a:r>
                            <a:rPr lang="en-GB" sz="1500"/>
                            <a:t>Invalid</a:t>
                          </a:r>
                        </a:p>
                      </a:txBody>
                      <a:tcPr marL="76243" marR="76243" marT="38121" marB="38121" anchor="ctr"/>
                    </a:tc>
                    <a:tc>
                      <a:txBody>
                        <a:bodyPr/>
                        <a:lstStyle/>
                        <a:p>
                          <a:r>
                            <a:rPr lang="en-GB" sz="1500"/>
                            <a:t>3.20 and 3.12 blank or uninterpretable</a:t>
                          </a:r>
                        </a:p>
                      </a:txBody>
                      <a:tcPr marL="76243" marR="76243" marT="38121" marB="38121" anchor="ctr"/>
                    </a:tc>
                    <a:tc>
                      <a:txBody>
                        <a:bodyPr/>
                        <a:lstStyle/>
                        <a:p>
                          <a:pPr algn="ctr"/>
                          <a:r>
                            <a:rPr lang="en-GB" sz="1500"/>
                            <a:t>14</a:t>
                          </a:r>
                        </a:p>
                      </a:txBody>
                      <a:tcPr marL="76243" marR="76243" marT="38121" marB="38121" anchor="ctr"/>
                    </a:tc>
                    <a:tc>
                      <a:txBody>
                        <a:bodyPr/>
                        <a:lstStyle/>
                        <a:p>
                          <a:pPr algn="ctr"/>
                          <a:r>
                            <a:rPr lang="en-GB" sz="1500"/>
                            <a:t>0.0</a:t>
                          </a:r>
                        </a:p>
                      </a:txBody>
                      <a:tcPr marL="76243" marR="76243" marT="38121" marB="38121" anchor="ctr"/>
                    </a:tc>
                    <a:tc>
                      <a:txBody>
                        <a:bodyPr/>
                        <a:lstStyle/>
                        <a:p>
                          <a:pPr algn="ctr"/>
                          <a:r>
                            <a:rPr lang="en-GB" sz="1500"/>
                            <a:t>0</a:t>
                          </a:r>
                        </a:p>
                      </a:txBody>
                      <a:tcPr marL="76243" marR="76243" marT="38121" marB="38121" anchor="ctr"/>
                    </a:tc>
                    <a:tc>
                      <a:txBody>
                        <a:bodyPr/>
                        <a:lstStyle/>
                        <a:p>
                          <a:pPr algn="ctr"/>
                          <a:r>
                            <a:rPr lang="en-GB" sz="1500"/>
                            <a:t>0.0</a:t>
                          </a:r>
                        </a:p>
                      </a:txBody>
                      <a:tcPr marL="76243" marR="76243" marT="38121" marB="38121" anchor="ctr"/>
                    </a:tc>
                    <a:extLst>
                      <a:ext uri="{0D108BD9-81ED-4DB2-BD59-A6C34878D82A}">
                        <a16:rowId xmlns:a16="http://schemas.microsoft.com/office/drawing/2014/main" val="2212958130"/>
                      </a:ext>
                    </a:extLst>
                  </a:tr>
                  <a:tr h="563678">
                    <a:tc>
                      <a:txBody>
                        <a:bodyPr/>
                        <a:lstStyle/>
                        <a:p>
                          <a:r>
                            <a:rPr lang="en-GB" sz="1500"/>
                            <a:t>Total Invalid</a:t>
                          </a:r>
                        </a:p>
                      </a:txBody>
                      <a:tcPr marL="76243" marR="76243" marT="38121" marB="38121" anchor="ctr"/>
                    </a:tc>
                    <a:tc>
                      <a:txBody>
                        <a:bodyPr/>
                        <a:lstStyle/>
                        <a:p>
                          <a:endParaRPr lang="en-GB" sz="1500"/>
                        </a:p>
                      </a:txBody>
                      <a:tcPr marL="76243" marR="76243" marT="38121" marB="38121" anchor="ctr"/>
                    </a:tc>
                    <a:tc>
                      <a:txBody>
                        <a:bodyPr/>
                        <a:lstStyle/>
                        <a:p>
                          <a:pPr algn="ctr"/>
                          <a:r>
                            <a:rPr lang="en-GB" sz="1500"/>
                            <a:t>3,309</a:t>
                          </a:r>
                        </a:p>
                      </a:txBody>
                      <a:tcPr marL="76243" marR="76243" marT="38121" marB="38121" anchor="ctr"/>
                    </a:tc>
                    <a:tc>
                      <a:txBody>
                        <a:bodyPr/>
                        <a:lstStyle/>
                        <a:p>
                          <a:pPr algn="ctr"/>
                          <a:r>
                            <a:rPr lang="en-GB" sz="1500"/>
                            <a:t>6.4</a:t>
                          </a:r>
                        </a:p>
                      </a:txBody>
                      <a:tcPr marL="76243" marR="76243" marT="38121" marB="38121" anchor="ctr"/>
                    </a:tc>
                    <a:tc>
                      <a:txBody>
                        <a:bodyPr/>
                        <a:lstStyle/>
                        <a:p>
                          <a:pPr algn="ctr"/>
                          <a:r>
                            <a:rPr lang="en-GB" sz="1500"/>
                            <a:t>327</a:t>
                          </a:r>
                        </a:p>
                      </a:txBody>
                      <a:tcPr marL="76243" marR="76243" marT="38121" marB="38121" anchor="ctr"/>
                    </a:tc>
                    <a:tc>
                      <a:txBody>
                        <a:bodyPr/>
                        <a:lstStyle/>
                        <a:p>
                          <a:pPr algn="ctr"/>
                          <a:r>
                            <a:rPr lang="en-GB" sz="1500"/>
                            <a:t>13.6</a:t>
                          </a:r>
                        </a:p>
                      </a:txBody>
                      <a:tcPr marL="76243" marR="76243" marT="38121" marB="38121" anchor="ctr"/>
                    </a:tc>
                    <a:extLst>
                      <a:ext uri="{0D108BD9-81ED-4DB2-BD59-A6C34878D82A}">
                        <a16:rowId xmlns:a16="http://schemas.microsoft.com/office/drawing/2014/main" val="3513440957"/>
                      </a:ext>
                    </a:extLst>
                  </a:tr>
                </a:tbl>
              </a:graphicData>
            </a:graphic>
          </p:graphicFrame>
        </mc:Fallback>
      </mc:AlternateContent>
    </p:spTree>
    <p:extLst>
      <p:ext uri="{BB962C8B-B14F-4D97-AF65-F5344CB8AC3E}">
        <p14:creationId xmlns:p14="http://schemas.microsoft.com/office/powerpoint/2010/main" val="1487076396"/>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5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7" name="Rectangle 26">
            <a:extLst>
              <a:ext uri="{FF2B5EF4-FFF2-40B4-BE49-F238E27FC236}">
                <a16:creationId xmlns:a16="http://schemas.microsoft.com/office/drawing/2014/main" id="{736CAB1F-557E-4FA4-81CC-DC491EF8344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
            <a:ext cx="12192000" cy="685799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AA065953-3D69-4CD4-80C3-DF10DEB4C76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430"/>
            <a:ext cx="8104091" cy="6857571"/>
          </a:xfrm>
          <a:prstGeom prst="rect">
            <a:avLst/>
          </a:prstGeom>
          <a:gradFill>
            <a:gsLst>
              <a:gs pos="0">
                <a:schemeClr val="accent1">
                  <a:lumMod val="75000"/>
                </a:schemeClr>
              </a:gs>
              <a:gs pos="100000">
                <a:srgbClr val="000000"/>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a:extLst>
              <a:ext uri="{FF2B5EF4-FFF2-40B4-BE49-F238E27FC236}">
                <a16:creationId xmlns:a16="http://schemas.microsoft.com/office/drawing/2014/main" id="{2AB36DB5-F10D-4EDB-87E2-ECB9301FFC6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1874250" y="627728"/>
            <a:ext cx="4355593" cy="8104092"/>
          </a:xfrm>
          <a:prstGeom prst="rect">
            <a:avLst/>
          </a:prstGeom>
          <a:gradFill>
            <a:gsLst>
              <a:gs pos="0">
                <a:schemeClr val="accent1">
                  <a:lumMod val="50000"/>
                </a:schemeClr>
              </a:gs>
              <a:gs pos="91000">
                <a:schemeClr val="tx2">
                  <a:lumMod val="50000"/>
                  <a:alpha val="13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a:extLst>
              <a:ext uri="{FF2B5EF4-FFF2-40B4-BE49-F238E27FC236}">
                <a16:creationId xmlns:a16="http://schemas.microsoft.com/office/drawing/2014/main" id="{446F195D-95DC-419E-BBC1-E2B601A6067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7200" y="-1"/>
            <a:ext cx="7646891" cy="6858001"/>
          </a:xfrm>
          <a:prstGeom prst="rect">
            <a:avLst/>
          </a:prstGeom>
          <a:gradFill>
            <a:gsLst>
              <a:gs pos="41000">
                <a:schemeClr val="accent1">
                  <a:lumMod val="75000"/>
                  <a:alpha val="52000"/>
                </a:schemeClr>
              </a:gs>
              <a:gs pos="95000">
                <a:srgbClr val="000000">
                  <a:alpha val="68000"/>
                </a:srgbClr>
              </a:gs>
            </a:gsLst>
            <a:lin ang="14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34">
            <a:extLst>
              <a:ext uri="{FF2B5EF4-FFF2-40B4-BE49-F238E27FC236}">
                <a16:creationId xmlns:a16="http://schemas.microsoft.com/office/drawing/2014/main" id="{55550980-2AB6-4DE5-86DD-064ADF160E4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2501118"/>
            <a:ext cx="8091784" cy="4331436"/>
          </a:xfrm>
          <a:prstGeom prst="rect">
            <a:avLst/>
          </a:prstGeom>
          <a:gradFill>
            <a:gsLst>
              <a:gs pos="0">
                <a:srgbClr val="000000">
                  <a:alpha val="16000"/>
                </a:srgbClr>
              </a:gs>
              <a:gs pos="91000">
                <a:schemeClr val="accent1">
                  <a:alpha val="30000"/>
                </a:schemeClr>
              </a:gs>
            </a:gsLst>
            <a:lin ang="16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36">
            <a:extLst>
              <a:ext uri="{FF2B5EF4-FFF2-40B4-BE49-F238E27FC236}">
                <a16:creationId xmlns:a16="http://schemas.microsoft.com/office/drawing/2014/main" id="{EDF4B167-8E82-4458-AE55-88B683EBF69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11595" y="-3"/>
            <a:ext cx="8091784" cy="6857999"/>
          </a:xfrm>
          <a:prstGeom prst="rect">
            <a:avLst/>
          </a:prstGeom>
          <a:gradFill>
            <a:gsLst>
              <a:gs pos="0">
                <a:schemeClr val="accent1">
                  <a:lumMod val="75000"/>
                  <a:alpha val="6000"/>
                </a:schemeClr>
              </a:gs>
              <a:gs pos="99000">
                <a:srgbClr val="000000">
                  <a:alpha val="57000"/>
                </a:srgbClr>
              </a:gs>
            </a:gsLst>
            <a:lin ang="15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Oval 38">
            <a:extLst>
              <a:ext uri="{FF2B5EF4-FFF2-40B4-BE49-F238E27FC236}">
                <a16:creationId xmlns:a16="http://schemas.microsoft.com/office/drawing/2014/main" id="{55993D72-5628-4E5E-BB9F-96066414EE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6097846">
            <a:off x="2101742" y="699966"/>
            <a:ext cx="5121259" cy="5458067"/>
          </a:xfrm>
          <a:prstGeom prst="ellipse">
            <a:avLst/>
          </a:prstGeom>
          <a:gradFill>
            <a:gsLst>
              <a:gs pos="3000">
                <a:schemeClr val="accent1">
                  <a:lumMod val="50000"/>
                  <a:alpha val="0"/>
                </a:schemeClr>
              </a:gs>
              <a:gs pos="100000">
                <a:schemeClr val="accent1">
                  <a:lumMod val="60000"/>
                  <a:lumOff val="40000"/>
                  <a:alpha val="17000"/>
                </a:schemeClr>
              </a:gs>
            </a:gsLst>
            <a:lin ang="17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mc:AlternateContent xmlns:mc="http://schemas.openxmlformats.org/markup-compatibility/2006">
        <mc:Choice xmlns:a14="http://schemas.microsoft.com/office/drawing/2010/main" Requires="a14">
          <p:sp>
            <p:nvSpPr>
              <p:cNvPr id="2" name="Title 1">
                <a:extLst>
                  <a:ext uri="{FF2B5EF4-FFF2-40B4-BE49-F238E27FC236}">
                    <a16:creationId xmlns:a16="http://schemas.microsoft.com/office/drawing/2014/main" id="{CB6630C7-5E97-D652-693D-E34006E02109}"/>
                  </a:ext>
                </a:extLst>
              </p:cNvPr>
              <p:cNvSpPr>
                <a:spLocks noGrp="1"/>
              </p:cNvSpPr>
              <p:nvPr>
                <p:ph type="title"/>
              </p:nvPr>
            </p:nvSpPr>
            <p:spPr>
              <a:xfrm>
                <a:off x="1169125" y="2920878"/>
                <a:ext cx="5853227" cy="2992576"/>
              </a:xfrm>
            </p:spPr>
            <p:txBody>
              <a:bodyPr vert="horz" lIns="91440" tIns="45720" rIns="91440" bIns="45720" rtlCol="0" anchor="t">
                <a:normAutofit/>
              </a:bodyPr>
              <a:lstStyle/>
              <a:p>
                <a:r>
                  <a:rPr lang="en-US" sz="4800">
                    <a:solidFill>
                      <a:srgbClr val="FFFFFF"/>
                    </a:solidFill>
                  </a:rPr>
                  <a:t>Data Completeness – Ablation </a:t>
                </a:r>
                <a:br>
                  <a:rPr lang="en-US" sz="4800">
                    <a:solidFill>
                      <a:srgbClr val="FFFFFF"/>
                    </a:solidFill>
                  </a:rPr>
                </a:br>
                <a:br>
                  <a:rPr lang="en-US" sz="4800">
                    <a:solidFill>
                      <a:srgbClr val="FFFFFF"/>
                    </a:solidFill>
                  </a:rPr>
                </a:br>
                <a:r>
                  <a:rPr lang="en-US" sz="4800">
                    <a:solidFill>
                      <a:srgbClr val="FFFFFF"/>
                    </a:solidFill>
                  </a:rPr>
                  <a:t>Target = </a:t>
                </a:r>
                <a14:m>
                  <m:oMath xmlns:m="http://schemas.openxmlformats.org/officeDocument/2006/math">
                    <m:r>
                      <a:rPr lang="en-US" sz="4800" i="1">
                        <a:solidFill>
                          <a:srgbClr val="FFFFFF"/>
                        </a:solidFill>
                        <a:latin typeface="Cambria Math" panose="02040503050406030204" pitchFamily="18" charset="0"/>
                      </a:rPr>
                      <m:t>≥</m:t>
                    </m:r>
                  </m:oMath>
                </a14:m>
                <a:r>
                  <a:rPr lang="en-US" sz="4800">
                    <a:solidFill>
                      <a:srgbClr val="FFFFFF"/>
                    </a:solidFill>
                  </a:rPr>
                  <a:t>90%</a:t>
                </a:r>
              </a:p>
            </p:txBody>
          </p:sp>
        </mc:Choice>
        <mc:Fallback>
          <p:sp>
            <p:nvSpPr>
              <p:cNvPr id="2" name="Title 1">
                <a:extLst>
                  <a:ext uri="{FF2B5EF4-FFF2-40B4-BE49-F238E27FC236}">
                    <a16:creationId xmlns:a16="http://schemas.microsoft.com/office/drawing/2014/main" id="{CB6630C7-5E97-D652-693D-E34006E02109}"/>
                  </a:ext>
                </a:extLst>
              </p:cNvPr>
              <p:cNvSpPr>
                <a:spLocks noGrp="1" noRot="1" noChangeAspect="1" noMove="1" noResize="1" noEditPoints="1" noAdjustHandles="1" noChangeArrowheads="1" noChangeShapeType="1" noTextEdit="1"/>
              </p:cNvSpPr>
              <p:nvPr>
                <p:ph type="title"/>
              </p:nvPr>
            </p:nvSpPr>
            <p:spPr>
              <a:xfrm>
                <a:off x="1169125" y="2920878"/>
                <a:ext cx="5853227" cy="2992576"/>
              </a:xfrm>
              <a:blipFill>
                <a:blip r:embed="rId2"/>
                <a:stretch>
                  <a:fillRect l="-4792" t="-6925" b="-2037"/>
                </a:stretch>
              </a:blipFill>
            </p:spPr>
            <p:txBody>
              <a:bodyPr/>
              <a:lstStyle/>
              <a:p>
                <a:r>
                  <a:rPr lang="en-GB">
                    <a:noFill/>
                  </a:rPr>
                  <a:t> </a:t>
                </a:r>
              </a:p>
            </p:txBody>
          </p:sp>
        </mc:Fallback>
      </mc:AlternateContent>
      <p:pic>
        <p:nvPicPr>
          <p:cNvPr id="23" name="Picture 22">
            <a:extLst>
              <a:ext uri="{FF2B5EF4-FFF2-40B4-BE49-F238E27FC236}">
                <a16:creationId xmlns:a16="http://schemas.microsoft.com/office/drawing/2014/main" id="{CE695959-0F1F-D2B4-7177-0A1A7E994858}"/>
              </a:ext>
            </a:extLst>
          </p:cNvPr>
          <p:cNvPicPr>
            <a:picLocks noChangeAspect="1"/>
          </p:cNvPicPr>
          <p:nvPr/>
        </p:nvPicPr>
        <p:blipFill rotWithShape="1">
          <a:blip r:embed="rId3"/>
          <a:srcRect l="30803" r="39306"/>
          <a:stretch/>
        </p:blipFill>
        <p:spPr>
          <a:xfrm>
            <a:off x="8104092" y="10"/>
            <a:ext cx="4099858" cy="6857990"/>
          </a:xfrm>
          <a:prstGeom prst="rect">
            <a:avLst/>
          </a:prstGeom>
        </p:spPr>
      </p:pic>
    </p:spTree>
    <p:extLst>
      <p:ext uri="{BB962C8B-B14F-4D97-AF65-F5344CB8AC3E}">
        <p14:creationId xmlns:p14="http://schemas.microsoft.com/office/powerpoint/2010/main" val="3834607260"/>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5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8" name="Rectangle 17">
            <a:extLst>
              <a:ext uri="{FF2B5EF4-FFF2-40B4-BE49-F238E27FC236}">
                <a16:creationId xmlns:a16="http://schemas.microsoft.com/office/drawing/2014/main" id="{979E27D9-03C7-44E2-9FF8-15D0C8506A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1D2F3E3E-AE09-20D2-2FC3-93AF79B5E9E8}"/>
              </a:ext>
            </a:extLst>
          </p:cNvPr>
          <p:cNvSpPr>
            <a:spLocks noGrp="1"/>
          </p:cNvSpPr>
          <p:nvPr>
            <p:ph type="title"/>
          </p:nvPr>
        </p:nvSpPr>
        <p:spPr>
          <a:xfrm>
            <a:off x="1136397" y="502021"/>
            <a:ext cx="4959603" cy="1642969"/>
          </a:xfrm>
        </p:spPr>
        <p:txBody>
          <a:bodyPr anchor="b">
            <a:normAutofit/>
          </a:bodyPr>
          <a:lstStyle/>
          <a:p>
            <a:r>
              <a:rPr lang="en-GB" sz="4000"/>
              <a:t>Demographics</a:t>
            </a:r>
          </a:p>
        </p:txBody>
      </p:sp>
      <p:sp>
        <p:nvSpPr>
          <p:cNvPr id="8" name="Content Placeholder 7">
            <a:extLst>
              <a:ext uri="{FF2B5EF4-FFF2-40B4-BE49-F238E27FC236}">
                <a16:creationId xmlns:a16="http://schemas.microsoft.com/office/drawing/2014/main" id="{938D77B8-B2EB-2A86-450B-397CA9A58198}"/>
              </a:ext>
            </a:extLst>
          </p:cNvPr>
          <p:cNvSpPr>
            <a:spLocks noGrp="1"/>
          </p:cNvSpPr>
          <p:nvPr>
            <p:ph idx="1"/>
          </p:nvPr>
        </p:nvSpPr>
        <p:spPr>
          <a:xfrm>
            <a:off x="1136397" y="2418408"/>
            <a:ext cx="4959603" cy="3522569"/>
          </a:xfrm>
        </p:spPr>
        <p:txBody>
          <a:bodyPr anchor="t">
            <a:normAutofit/>
          </a:bodyPr>
          <a:lstStyle/>
          <a:p>
            <a:pPr>
              <a:spcAft>
                <a:spcPts val="45"/>
              </a:spcAft>
            </a:pPr>
            <a:r>
              <a:rPr lang="en-GB" sz="2000">
                <a:effectLst/>
                <a:latin typeface="DIN 2014 Bold"/>
                <a:ea typeface="Calibri" panose="020F0502020204030204" pitchFamily="34" charset="0"/>
                <a:cs typeface="DIN 2014 Bold"/>
              </a:rPr>
              <a:t>There is a steady upwards trend in the completion of demographic fields, and generally, completion is good, but has plateaued. </a:t>
            </a:r>
          </a:p>
        </p:txBody>
      </p:sp>
      <p:pic>
        <p:nvPicPr>
          <p:cNvPr id="4" name="Content Placeholder 3" descr="Chart, bar chart&#10;&#10;Description automatically generated">
            <a:extLst>
              <a:ext uri="{FF2B5EF4-FFF2-40B4-BE49-F238E27FC236}">
                <a16:creationId xmlns:a16="http://schemas.microsoft.com/office/drawing/2014/main" id="{8541C22E-9C76-EDEF-E84F-BD9C923A5C67}"/>
              </a:ext>
            </a:extLst>
          </p:cNvPr>
          <p:cNvPicPr>
            <a:picLocks noChangeAspect="1"/>
          </p:cNvPicPr>
          <p:nvPr/>
        </p:nvPicPr>
        <p:blipFill>
          <a:blip r:embed="rId3"/>
          <a:stretch>
            <a:fillRect/>
          </a:stretch>
        </p:blipFill>
        <p:spPr>
          <a:xfrm>
            <a:off x="6512442" y="1486281"/>
            <a:ext cx="5201023" cy="3471681"/>
          </a:xfrm>
          <a:prstGeom prst="rect">
            <a:avLst/>
          </a:prstGeom>
        </p:spPr>
      </p:pic>
      <p:sp>
        <p:nvSpPr>
          <p:cNvPr id="20" name="Rectangle 19">
            <a:extLst>
              <a:ext uri="{FF2B5EF4-FFF2-40B4-BE49-F238E27FC236}">
                <a16:creationId xmlns:a16="http://schemas.microsoft.com/office/drawing/2014/main" id="{EEBF1590-3B36-48EE-A89D-3B6F3CB256A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0" y="6400799"/>
            <a:ext cx="12192000" cy="456773"/>
          </a:xfrm>
          <a:prstGeom prst="rect">
            <a:avLst/>
          </a:prstGeom>
          <a:gradFill>
            <a:gsLst>
              <a:gs pos="0">
                <a:schemeClr val="accent1"/>
              </a:gs>
              <a:gs pos="78000">
                <a:srgbClr val="000000"/>
              </a:gs>
            </a:gsLst>
            <a:lin ang="2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AC8F6C8C-AB5A-4548-942D-E3FD40ACBC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038600" y="6400799"/>
            <a:ext cx="8153398" cy="456772"/>
          </a:xfrm>
          <a:prstGeom prst="rect">
            <a:avLst/>
          </a:prstGeom>
          <a:gradFill>
            <a:gsLst>
              <a:gs pos="0">
                <a:srgbClr val="000000">
                  <a:alpha val="63000"/>
                </a:srgbClr>
              </a:gs>
              <a:gs pos="100000">
                <a:schemeClr val="accent1">
                  <a:lumMod val="7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019932466"/>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5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9" name="Rectangle 18">
            <a:extLst>
              <a:ext uri="{FF2B5EF4-FFF2-40B4-BE49-F238E27FC236}">
                <a16:creationId xmlns:a16="http://schemas.microsoft.com/office/drawing/2014/main" id="{979E27D9-03C7-44E2-9FF8-15D0C8506A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80922050-6A56-F8E0-BC8B-65D28C809583}"/>
              </a:ext>
            </a:extLst>
          </p:cNvPr>
          <p:cNvSpPr>
            <a:spLocks noGrp="1"/>
          </p:cNvSpPr>
          <p:nvPr>
            <p:ph type="title"/>
          </p:nvPr>
        </p:nvSpPr>
        <p:spPr>
          <a:xfrm>
            <a:off x="1136397" y="502021"/>
            <a:ext cx="4959603" cy="1642969"/>
          </a:xfrm>
        </p:spPr>
        <p:txBody>
          <a:bodyPr anchor="b">
            <a:normAutofit/>
          </a:bodyPr>
          <a:lstStyle/>
          <a:p>
            <a:r>
              <a:rPr lang="en-GB" sz="4000"/>
              <a:t>Clinical (Simple)</a:t>
            </a:r>
          </a:p>
        </p:txBody>
      </p:sp>
      <p:sp>
        <p:nvSpPr>
          <p:cNvPr id="9" name="Content Placeholder 8">
            <a:extLst>
              <a:ext uri="{FF2B5EF4-FFF2-40B4-BE49-F238E27FC236}">
                <a16:creationId xmlns:a16="http://schemas.microsoft.com/office/drawing/2014/main" id="{D044B1F6-DC0B-BC3E-28AF-4AFB7A907CE8}"/>
              </a:ext>
            </a:extLst>
          </p:cNvPr>
          <p:cNvSpPr>
            <a:spLocks noGrp="1"/>
          </p:cNvSpPr>
          <p:nvPr>
            <p:ph idx="1"/>
          </p:nvPr>
        </p:nvSpPr>
        <p:spPr>
          <a:xfrm>
            <a:off x="1136397" y="2418408"/>
            <a:ext cx="4959603" cy="3522569"/>
          </a:xfrm>
        </p:spPr>
        <p:txBody>
          <a:bodyPr anchor="t">
            <a:normAutofit/>
          </a:bodyPr>
          <a:lstStyle/>
          <a:p>
            <a:r>
              <a:rPr lang="en-GB" sz="2000">
                <a:effectLst/>
                <a:latin typeface="Calibri" panose="020F0502020204030204" pitchFamily="34" charset="0"/>
                <a:ea typeface="Calibri" panose="020F0502020204030204" pitchFamily="34" charset="0"/>
                <a:cs typeface="DIN 2014 Bold"/>
              </a:rPr>
              <a:t>Again, there has been a steady increase in the completion of fields describing the indication for simple ablations. </a:t>
            </a:r>
          </a:p>
        </p:txBody>
      </p:sp>
      <p:pic>
        <p:nvPicPr>
          <p:cNvPr id="5" name="Content Placeholder 4" descr="Chart, bar chart&#10;&#10;Description automatically generated">
            <a:extLst>
              <a:ext uri="{FF2B5EF4-FFF2-40B4-BE49-F238E27FC236}">
                <a16:creationId xmlns:a16="http://schemas.microsoft.com/office/drawing/2014/main" id="{7A55053F-75D3-F409-6D80-D6F53416F8CC}"/>
              </a:ext>
            </a:extLst>
          </p:cNvPr>
          <p:cNvPicPr>
            <a:picLocks noChangeAspect="1"/>
          </p:cNvPicPr>
          <p:nvPr/>
        </p:nvPicPr>
        <p:blipFill>
          <a:blip r:embed="rId3"/>
          <a:stretch>
            <a:fillRect/>
          </a:stretch>
        </p:blipFill>
        <p:spPr>
          <a:xfrm>
            <a:off x="6512442" y="1488447"/>
            <a:ext cx="5201023" cy="3467348"/>
          </a:xfrm>
          <a:prstGeom prst="rect">
            <a:avLst/>
          </a:prstGeom>
        </p:spPr>
      </p:pic>
      <p:sp>
        <p:nvSpPr>
          <p:cNvPr id="21" name="Rectangle 20">
            <a:extLst>
              <a:ext uri="{FF2B5EF4-FFF2-40B4-BE49-F238E27FC236}">
                <a16:creationId xmlns:a16="http://schemas.microsoft.com/office/drawing/2014/main" id="{EEBF1590-3B36-48EE-A89D-3B6F3CB256A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0" y="6400799"/>
            <a:ext cx="12192000" cy="456773"/>
          </a:xfrm>
          <a:prstGeom prst="rect">
            <a:avLst/>
          </a:prstGeom>
          <a:gradFill>
            <a:gsLst>
              <a:gs pos="0">
                <a:schemeClr val="accent1"/>
              </a:gs>
              <a:gs pos="78000">
                <a:srgbClr val="000000"/>
              </a:gs>
            </a:gsLst>
            <a:lin ang="2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AC8F6C8C-AB5A-4548-942D-E3FD40ACBC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038600" y="6400799"/>
            <a:ext cx="8153398" cy="456772"/>
          </a:xfrm>
          <a:prstGeom prst="rect">
            <a:avLst/>
          </a:prstGeom>
          <a:gradFill>
            <a:gsLst>
              <a:gs pos="0">
                <a:srgbClr val="000000">
                  <a:alpha val="63000"/>
                </a:srgbClr>
              </a:gs>
              <a:gs pos="100000">
                <a:schemeClr val="accent1">
                  <a:lumMod val="7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937564003"/>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5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9" name="Rectangle 18">
            <a:extLst>
              <a:ext uri="{FF2B5EF4-FFF2-40B4-BE49-F238E27FC236}">
                <a16:creationId xmlns:a16="http://schemas.microsoft.com/office/drawing/2014/main" id="{979E27D9-03C7-44E2-9FF8-15D0C8506A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702D194D-DB12-8DD5-0790-181CD11DA805}"/>
              </a:ext>
            </a:extLst>
          </p:cNvPr>
          <p:cNvSpPr>
            <a:spLocks noGrp="1"/>
          </p:cNvSpPr>
          <p:nvPr>
            <p:ph type="title"/>
          </p:nvPr>
        </p:nvSpPr>
        <p:spPr>
          <a:xfrm>
            <a:off x="1136397" y="502021"/>
            <a:ext cx="4959603" cy="1642969"/>
          </a:xfrm>
        </p:spPr>
        <p:txBody>
          <a:bodyPr anchor="b">
            <a:normAutofit/>
          </a:bodyPr>
          <a:lstStyle/>
          <a:p>
            <a:r>
              <a:rPr lang="en-GB" sz="4000">
                <a:effectLst/>
                <a:ea typeface="Calibri" panose="020F0502020204030204" pitchFamily="34" charset="0"/>
                <a:cs typeface="DIN 2014 Bold"/>
              </a:rPr>
              <a:t>Clinical (Complex)</a:t>
            </a:r>
            <a:endParaRPr lang="en-GB" sz="4000"/>
          </a:p>
        </p:txBody>
      </p:sp>
      <p:sp>
        <p:nvSpPr>
          <p:cNvPr id="9" name="Content Placeholder 8">
            <a:extLst>
              <a:ext uri="{FF2B5EF4-FFF2-40B4-BE49-F238E27FC236}">
                <a16:creationId xmlns:a16="http://schemas.microsoft.com/office/drawing/2014/main" id="{07BF7092-D35A-8E85-A656-B463C8109BB9}"/>
              </a:ext>
            </a:extLst>
          </p:cNvPr>
          <p:cNvSpPr>
            <a:spLocks noGrp="1"/>
          </p:cNvSpPr>
          <p:nvPr>
            <p:ph idx="1"/>
          </p:nvPr>
        </p:nvSpPr>
        <p:spPr>
          <a:xfrm>
            <a:off x="1136397" y="2418408"/>
            <a:ext cx="4959603" cy="3522569"/>
          </a:xfrm>
        </p:spPr>
        <p:txBody>
          <a:bodyPr anchor="t">
            <a:normAutofit/>
          </a:bodyPr>
          <a:lstStyle/>
          <a:p>
            <a:r>
              <a:rPr lang="en-GB" sz="2000">
                <a:effectLst/>
                <a:latin typeface="Calibri" panose="020F0502020204030204" pitchFamily="34" charset="0"/>
                <a:ea typeface="Calibri" panose="020F0502020204030204" pitchFamily="34" charset="0"/>
                <a:cs typeface="DIN 2014 Bold"/>
              </a:rPr>
              <a:t>Completion of these fields has generally been poor, but is improving markedly. </a:t>
            </a:r>
          </a:p>
        </p:txBody>
      </p:sp>
      <p:pic>
        <p:nvPicPr>
          <p:cNvPr id="5" name="Content Placeholder 4" descr="Chart, bar chart&#10;&#10;Description automatically generated">
            <a:extLst>
              <a:ext uri="{FF2B5EF4-FFF2-40B4-BE49-F238E27FC236}">
                <a16:creationId xmlns:a16="http://schemas.microsoft.com/office/drawing/2014/main" id="{313F095C-8746-512B-5D4E-032F8F050C16}"/>
              </a:ext>
            </a:extLst>
          </p:cNvPr>
          <p:cNvPicPr>
            <a:picLocks noChangeAspect="1"/>
          </p:cNvPicPr>
          <p:nvPr/>
        </p:nvPicPr>
        <p:blipFill>
          <a:blip r:embed="rId3"/>
          <a:stretch>
            <a:fillRect/>
          </a:stretch>
        </p:blipFill>
        <p:spPr>
          <a:xfrm>
            <a:off x="6512442" y="1488447"/>
            <a:ext cx="5201023" cy="3467348"/>
          </a:xfrm>
          <a:prstGeom prst="rect">
            <a:avLst/>
          </a:prstGeom>
        </p:spPr>
      </p:pic>
      <p:sp>
        <p:nvSpPr>
          <p:cNvPr id="21" name="Rectangle 20">
            <a:extLst>
              <a:ext uri="{FF2B5EF4-FFF2-40B4-BE49-F238E27FC236}">
                <a16:creationId xmlns:a16="http://schemas.microsoft.com/office/drawing/2014/main" id="{EEBF1590-3B36-48EE-A89D-3B6F3CB256A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0" y="6400799"/>
            <a:ext cx="12192000" cy="456773"/>
          </a:xfrm>
          <a:prstGeom prst="rect">
            <a:avLst/>
          </a:prstGeom>
          <a:gradFill>
            <a:gsLst>
              <a:gs pos="0">
                <a:schemeClr val="accent1"/>
              </a:gs>
              <a:gs pos="78000">
                <a:srgbClr val="000000"/>
              </a:gs>
            </a:gsLst>
            <a:lin ang="2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AC8F6C8C-AB5A-4548-942D-E3FD40ACBC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038600" y="6400799"/>
            <a:ext cx="8153398" cy="456772"/>
          </a:xfrm>
          <a:prstGeom prst="rect">
            <a:avLst/>
          </a:prstGeom>
          <a:gradFill>
            <a:gsLst>
              <a:gs pos="0">
                <a:srgbClr val="000000">
                  <a:alpha val="63000"/>
                </a:srgbClr>
              </a:gs>
              <a:gs pos="100000">
                <a:schemeClr val="accent1">
                  <a:lumMod val="7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46907872"/>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5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9" name="Rectangle 18">
            <a:extLst>
              <a:ext uri="{FF2B5EF4-FFF2-40B4-BE49-F238E27FC236}">
                <a16:creationId xmlns:a16="http://schemas.microsoft.com/office/drawing/2014/main" id="{979E27D9-03C7-44E2-9FF8-15D0C8506A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501865ED-F7A6-9D5C-C90F-07A8479BEAE2}"/>
              </a:ext>
            </a:extLst>
          </p:cNvPr>
          <p:cNvSpPr>
            <a:spLocks noGrp="1"/>
          </p:cNvSpPr>
          <p:nvPr>
            <p:ph type="title"/>
          </p:nvPr>
        </p:nvSpPr>
        <p:spPr>
          <a:xfrm>
            <a:off x="1136397" y="502021"/>
            <a:ext cx="4959603" cy="1642969"/>
          </a:xfrm>
        </p:spPr>
        <p:txBody>
          <a:bodyPr anchor="b">
            <a:normAutofit/>
          </a:bodyPr>
          <a:lstStyle/>
          <a:p>
            <a:r>
              <a:rPr lang="en-GB" sz="4000"/>
              <a:t>GMC</a:t>
            </a:r>
          </a:p>
        </p:txBody>
      </p:sp>
      <p:sp>
        <p:nvSpPr>
          <p:cNvPr id="9" name="Content Placeholder 8">
            <a:extLst>
              <a:ext uri="{FF2B5EF4-FFF2-40B4-BE49-F238E27FC236}">
                <a16:creationId xmlns:a16="http://schemas.microsoft.com/office/drawing/2014/main" id="{2922E5E5-2B88-AE01-F100-48D0E0913A1C}"/>
              </a:ext>
            </a:extLst>
          </p:cNvPr>
          <p:cNvSpPr>
            <a:spLocks noGrp="1"/>
          </p:cNvSpPr>
          <p:nvPr>
            <p:ph idx="1"/>
          </p:nvPr>
        </p:nvSpPr>
        <p:spPr>
          <a:xfrm>
            <a:off x="1136397" y="2418408"/>
            <a:ext cx="4959603" cy="3522569"/>
          </a:xfrm>
        </p:spPr>
        <p:txBody>
          <a:bodyPr anchor="t">
            <a:normAutofit/>
          </a:bodyPr>
          <a:lstStyle/>
          <a:p>
            <a:r>
              <a:rPr lang="en-US" sz="2000" dirty="0"/>
              <a:t>Broadly flat.</a:t>
            </a:r>
            <a:endParaRPr lang="en-US" sz="2000"/>
          </a:p>
        </p:txBody>
      </p:sp>
      <p:pic>
        <p:nvPicPr>
          <p:cNvPr id="5" name="Content Placeholder 4" descr="Chart, bar chart&#10;&#10;Description automatically generated">
            <a:extLst>
              <a:ext uri="{FF2B5EF4-FFF2-40B4-BE49-F238E27FC236}">
                <a16:creationId xmlns:a16="http://schemas.microsoft.com/office/drawing/2014/main" id="{6FBC5C35-46BB-2F4C-5B31-B2726FCB1EB7}"/>
              </a:ext>
            </a:extLst>
          </p:cNvPr>
          <p:cNvPicPr>
            <a:picLocks noChangeAspect="1"/>
          </p:cNvPicPr>
          <p:nvPr/>
        </p:nvPicPr>
        <p:blipFill>
          <a:blip r:embed="rId3"/>
          <a:stretch>
            <a:fillRect/>
          </a:stretch>
        </p:blipFill>
        <p:spPr>
          <a:xfrm>
            <a:off x="6512442" y="1488447"/>
            <a:ext cx="5201023" cy="3467348"/>
          </a:xfrm>
          <a:prstGeom prst="rect">
            <a:avLst/>
          </a:prstGeom>
        </p:spPr>
      </p:pic>
      <p:sp>
        <p:nvSpPr>
          <p:cNvPr id="21" name="Rectangle 20">
            <a:extLst>
              <a:ext uri="{FF2B5EF4-FFF2-40B4-BE49-F238E27FC236}">
                <a16:creationId xmlns:a16="http://schemas.microsoft.com/office/drawing/2014/main" id="{EEBF1590-3B36-48EE-A89D-3B6F3CB256A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0" y="6400799"/>
            <a:ext cx="12192000" cy="456773"/>
          </a:xfrm>
          <a:prstGeom prst="rect">
            <a:avLst/>
          </a:prstGeom>
          <a:gradFill>
            <a:gsLst>
              <a:gs pos="0">
                <a:schemeClr val="accent1"/>
              </a:gs>
              <a:gs pos="78000">
                <a:srgbClr val="000000"/>
              </a:gs>
            </a:gsLst>
            <a:lin ang="2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AC8F6C8C-AB5A-4548-942D-E3FD40ACBC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038600" y="6400799"/>
            <a:ext cx="8153398" cy="456772"/>
          </a:xfrm>
          <a:prstGeom prst="rect">
            <a:avLst/>
          </a:prstGeom>
          <a:gradFill>
            <a:gsLst>
              <a:gs pos="0">
                <a:srgbClr val="000000">
                  <a:alpha val="63000"/>
                </a:srgbClr>
              </a:gs>
              <a:gs pos="100000">
                <a:schemeClr val="accent1">
                  <a:lumMod val="7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09033018"/>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5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9" name="Rectangle 18">
            <a:extLst>
              <a:ext uri="{FF2B5EF4-FFF2-40B4-BE49-F238E27FC236}">
                <a16:creationId xmlns:a16="http://schemas.microsoft.com/office/drawing/2014/main" id="{979E27D9-03C7-44E2-9FF8-15D0C8506A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8484B660-CA1D-A929-2157-F2A11C3F5716}"/>
              </a:ext>
            </a:extLst>
          </p:cNvPr>
          <p:cNvSpPr>
            <a:spLocks noGrp="1"/>
          </p:cNvSpPr>
          <p:nvPr>
            <p:ph type="title"/>
          </p:nvPr>
        </p:nvSpPr>
        <p:spPr>
          <a:xfrm>
            <a:off x="1136397" y="502021"/>
            <a:ext cx="4959603" cy="1642969"/>
          </a:xfrm>
        </p:spPr>
        <p:txBody>
          <a:bodyPr anchor="b">
            <a:normAutofit/>
          </a:bodyPr>
          <a:lstStyle/>
          <a:p>
            <a:r>
              <a:rPr lang="en-GB" sz="4000"/>
              <a:t>Procedure details</a:t>
            </a:r>
          </a:p>
        </p:txBody>
      </p:sp>
      <p:sp>
        <p:nvSpPr>
          <p:cNvPr id="9" name="Content Placeholder 8">
            <a:extLst>
              <a:ext uri="{FF2B5EF4-FFF2-40B4-BE49-F238E27FC236}">
                <a16:creationId xmlns:a16="http://schemas.microsoft.com/office/drawing/2014/main" id="{E71E6FEF-F037-37EA-054A-829341B55891}"/>
              </a:ext>
            </a:extLst>
          </p:cNvPr>
          <p:cNvSpPr>
            <a:spLocks noGrp="1"/>
          </p:cNvSpPr>
          <p:nvPr>
            <p:ph idx="1"/>
          </p:nvPr>
        </p:nvSpPr>
        <p:spPr>
          <a:xfrm>
            <a:off x="1136397" y="2418408"/>
            <a:ext cx="4959603" cy="3522569"/>
          </a:xfrm>
        </p:spPr>
        <p:txBody>
          <a:bodyPr anchor="t">
            <a:normAutofit/>
          </a:bodyPr>
          <a:lstStyle/>
          <a:p>
            <a:r>
              <a:rPr lang="en-GB" sz="2000">
                <a:effectLst/>
                <a:latin typeface="DIN 2014 Bold"/>
                <a:ea typeface="Calibri" panose="020F0502020204030204" pitchFamily="34" charset="0"/>
                <a:cs typeface="DIN 2014 Bold"/>
              </a:rPr>
              <a:t>Broadly flat. </a:t>
            </a:r>
          </a:p>
        </p:txBody>
      </p:sp>
      <p:pic>
        <p:nvPicPr>
          <p:cNvPr id="5" name="Content Placeholder 4" descr="Chart, bar chart&#10;&#10;Description automatically generated">
            <a:extLst>
              <a:ext uri="{FF2B5EF4-FFF2-40B4-BE49-F238E27FC236}">
                <a16:creationId xmlns:a16="http://schemas.microsoft.com/office/drawing/2014/main" id="{8AF8F0B9-FAE3-1964-9292-F4EC97B170DF}"/>
              </a:ext>
            </a:extLst>
          </p:cNvPr>
          <p:cNvPicPr>
            <a:picLocks noChangeAspect="1"/>
          </p:cNvPicPr>
          <p:nvPr/>
        </p:nvPicPr>
        <p:blipFill>
          <a:blip r:embed="rId3"/>
          <a:stretch>
            <a:fillRect/>
          </a:stretch>
        </p:blipFill>
        <p:spPr>
          <a:xfrm>
            <a:off x="6512442" y="1488447"/>
            <a:ext cx="5201023" cy="3467348"/>
          </a:xfrm>
          <a:prstGeom prst="rect">
            <a:avLst/>
          </a:prstGeom>
        </p:spPr>
      </p:pic>
      <p:sp>
        <p:nvSpPr>
          <p:cNvPr id="21" name="Rectangle 20">
            <a:extLst>
              <a:ext uri="{FF2B5EF4-FFF2-40B4-BE49-F238E27FC236}">
                <a16:creationId xmlns:a16="http://schemas.microsoft.com/office/drawing/2014/main" id="{EEBF1590-3B36-48EE-A89D-3B6F3CB256A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0" y="6400799"/>
            <a:ext cx="12192000" cy="456773"/>
          </a:xfrm>
          <a:prstGeom prst="rect">
            <a:avLst/>
          </a:prstGeom>
          <a:gradFill>
            <a:gsLst>
              <a:gs pos="0">
                <a:schemeClr val="accent1"/>
              </a:gs>
              <a:gs pos="78000">
                <a:srgbClr val="000000"/>
              </a:gs>
            </a:gsLst>
            <a:lin ang="2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AC8F6C8C-AB5A-4548-942D-E3FD40ACBC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038600" y="6400799"/>
            <a:ext cx="8153398" cy="456772"/>
          </a:xfrm>
          <a:prstGeom prst="rect">
            <a:avLst/>
          </a:prstGeom>
          <a:gradFill>
            <a:gsLst>
              <a:gs pos="0">
                <a:srgbClr val="000000">
                  <a:alpha val="63000"/>
                </a:srgbClr>
              </a:gs>
              <a:gs pos="100000">
                <a:schemeClr val="accent1">
                  <a:lumMod val="7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857949618"/>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055" name="Rectangle 2054">
            <a:extLst>
              <a:ext uri="{FF2B5EF4-FFF2-40B4-BE49-F238E27FC236}">
                <a16:creationId xmlns:a16="http://schemas.microsoft.com/office/drawing/2014/main" id="{3AFE8227-C443-417B-BA91-520EB1EF455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
            <a:ext cx="12192000" cy="685799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50" name="Picture 2" descr="Map&#10;&#10;Description automatically generated">
            <a:extLst>
              <a:ext uri="{FF2B5EF4-FFF2-40B4-BE49-F238E27FC236}">
                <a16:creationId xmlns:a16="http://schemas.microsoft.com/office/drawing/2014/main" id="{EB11336C-852D-C9C9-DE88-DE496496FDE3}"/>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3123" r="-1" b="-1"/>
          <a:stretch/>
        </p:blipFill>
        <p:spPr bwMode="auto">
          <a:xfrm>
            <a:off x="20" y="431"/>
            <a:ext cx="8115280" cy="6408311"/>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2110A1AA-F54F-8D15-761D-591B27D55073}"/>
              </a:ext>
            </a:extLst>
          </p:cNvPr>
          <p:cNvSpPr txBox="1"/>
          <p:nvPr/>
        </p:nvSpPr>
        <p:spPr>
          <a:xfrm>
            <a:off x="8643193" y="2418408"/>
            <a:ext cx="2942813" cy="3540265"/>
          </a:xfrm>
          <a:prstGeom prst="rect">
            <a:avLst/>
          </a:prstGeom>
        </p:spPr>
        <p:txBody>
          <a:bodyPr vert="horz" lIns="91440" tIns="45720" rIns="91440" bIns="45720" rtlCol="0">
            <a:normAutofit/>
          </a:bodyPr>
          <a:lstStyle/>
          <a:p>
            <a:pPr indent="-228600">
              <a:lnSpc>
                <a:spcPct val="90000"/>
              </a:lnSpc>
              <a:spcAft>
                <a:spcPts val="600"/>
              </a:spcAft>
              <a:buFont typeface="Arial" panose="020B0604020202020204" pitchFamily="34" charset="0"/>
              <a:buChar char="•"/>
            </a:pPr>
            <a:r>
              <a:rPr lang="en-US" sz="2000"/>
              <a:t>England and Wales only</a:t>
            </a:r>
          </a:p>
        </p:txBody>
      </p:sp>
      <p:sp>
        <p:nvSpPr>
          <p:cNvPr id="2057" name="Rectangle 2056">
            <a:extLst>
              <a:ext uri="{FF2B5EF4-FFF2-40B4-BE49-F238E27FC236}">
                <a16:creationId xmlns:a16="http://schemas.microsoft.com/office/drawing/2014/main" id="{907741FC-B544-4A6E-B831-6789D04233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6408741"/>
            <a:ext cx="12191998" cy="457202"/>
          </a:xfrm>
          <a:prstGeom prst="rect">
            <a:avLst/>
          </a:prstGeom>
          <a:gradFill>
            <a:gsLst>
              <a:gs pos="34000">
                <a:srgbClr val="000000">
                  <a:alpha val="96000"/>
                </a:srgbClr>
              </a:gs>
              <a:gs pos="100000">
                <a:schemeClr val="accent1"/>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59" name="Rectangle 2058">
            <a:extLst>
              <a:ext uri="{FF2B5EF4-FFF2-40B4-BE49-F238E27FC236}">
                <a16:creationId xmlns:a16="http://schemas.microsoft.com/office/drawing/2014/main" id="{3F0BE7ED-7814-4273-B18A-F26CC038038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 y="6408742"/>
            <a:ext cx="8115300" cy="449258"/>
          </a:xfrm>
          <a:prstGeom prst="rect">
            <a:avLst/>
          </a:prstGeom>
          <a:gradFill>
            <a:gsLst>
              <a:gs pos="28000">
                <a:schemeClr val="accent1">
                  <a:lumMod val="75000"/>
                  <a:alpha val="59000"/>
                </a:schemeClr>
              </a:gs>
              <a:gs pos="100000">
                <a:srgbClr val="000000">
                  <a:alpha val="70000"/>
                </a:srgbClr>
              </a:gs>
            </a:gsLst>
            <a:lin ang="11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181153804"/>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6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9" name="Rectangle 18">
            <a:extLst>
              <a:ext uri="{FF2B5EF4-FFF2-40B4-BE49-F238E27FC236}">
                <a16:creationId xmlns:a16="http://schemas.microsoft.com/office/drawing/2014/main" id="{979E27D9-03C7-44E2-9FF8-15D0C8506A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455334E3-7828-8902-0494-AF14C3F707C9}"/>
              </a:ext>
            </a:extLst>
          </p:cNvPr>
          <p:cNvSpPr>
            <a:spLocks noGrp="1"/>
          </p:cNvSpPr>
          <p:nvPr>
            <p:ph type="title"/>
          </p:nvPr>
        </p:nvSpPr>
        <p:spPr>
          <a:xfrm>
            <a:off x="1136397" y="502021"/>
            <a:ext cx="4959603" cy="1642969"/>
          </a:xfrm>
        </p:spPr>
        <p:txBody>
          <a:bodyPr anchor="b">
            <a:normAutofit/>
          </a:bodyPr>
          <a:lstStyle/>
          <a:p>
            <a:r>
              <a:rPr lang="en-GB" sz="4000"/>
              <a:t>Ablation Validity</a:t>
            </a:r>
          </a:p>
        </p:txBody>
      </p:sp>
      <p:sp>
        <p:nvSpPr>
          <p:cNvPr id="9" name="Content Placeholder 8">
            <a:extLst>
              <a:ext uri="{FF2B5EF4-FFF2-40B4-BE49-F238E27FC236}">
                <a16:creationId xmlns:a16="http://schemas.microsoft.com/office/drawing/2014/main" id="{81C39EA1-D49F-8CD4-99AA-75CC29026499}"/>
              </a:ext>
            </a:extLst>
          </p:cNvPr>
          <p:cNvSpPr>
            <a:spLocks noGrp="1"/>
          </p:cNvSpPr>
          <p:nvPr>
            <p:ph idx="1"/>
          </p:nvPr>
        </p:nvSpPr>
        <p:spPr>
          <a:xfrm>
            <a:off x="1136397" y="2418408"/>
            <a:ext cx="4959603" cy="3522569"/>
          </a:xfrm>
        </p:spPr>
        <p:txBody>
          <a:bodyPr anchor="t">
            <a:normAutofit/>
          </a:bodyPr>
          <a:lstStyle/>
          <a:p>
            <a:r>
              <a:rPr lang="en-GB" sz="2000">
                <a:latin typeface="DIN 2014 Bold"/>
                <a:ea typeface="Calibri" panose="020F0502020204030204" pitchFamily="34" charset="0"/>
                <a:cs typeface="Calibri" panose="020F0502020204030204" pitchFamily="34" charset="0"/>
              </a:rPr>
              <a:t>This is improving, but still below the 90% target. </a:t>
            </a:r>
            <a:endParaRPr lang="en-GB" sz="2000">
              <a:effectLst/>
              <a:latin typeface="DIN 2014 Bold"/>
              <a:ea typeface="Calibri" panose="020F0502020204030204" pitchFamily="34" charset="0"/>
              <a:cs typeface="Calibri" panose="020F0502020204030204" pitchFamily="34" charset="0"/>
            </a:endParaRPr>
          </a:p>
          <a:p>
            <a:endParaRPr lang="en-GB" sz="2000">
              <a:latin typeface="DIN 2014 Bold"/>
              <a:cs typeface="Calibri" panose="020F0502020204030204" pitchFamily="34" charset="0"/>
            </a:endParaRPr>
          </a:p>
        </p:txBody>
      </p:sp>
      <p:pic>
        <p:nvPicPr>
          <p:cNvPr id="5" name="Content Placeholder 4" descr="Chart, bar chart&#10;&#10;Description automatically generated">
            <a:extLst>
              <a:ext uri="{FF2B5EF4-FFF2-40B4-BE49-F238E27FC236}">
                <a16:creationId xmlns:a16="http://schemas.microsoft.com/office/drawing/2014/main" id="{57A1FED3-F434-90CE-620E-A7FF85614230}"/>
              </a:ext>
            </a:extLst>
          </p:cNvPr>
          <p:cNvPicPr>
            <a:picLocks noChangeAspect="1"/>
          </p:cNvPicPr>
          <p:nvPr/>
        </p:nvPicPr>
        <p:blipFill>
          <a:blip r:embed="rId3"/>
          <a:stretch>
            <a:fillRect/>
          </a:stretch>
        </p:blipFill>
        <p:spPr>
          <a:xfrm>
            <a:off x="6512442" y="1488447"/>
            <a:ext cx="5201023" cy="3467348"/>
          </a:xfrm>
          <a:prstGeom prst="rect">
            <a:avLst/>
          </a:prstGeom>
        </p:spPr>
      </p:pic>
      <p:sp>
        <p:nvSpPr>
          <p:cNvPr id="21" name="Rectangle 20">
            <a:extLst>
              <a:ext uri="{FF2B5EF4-FFF2-40B4-BE49-F238E27FC236}">
                <a16:creationId xmlns:a16="http://schemas.microsoft.com/office/drawing/2014/main" id="{EEBF1590-3B36-48EE-A89D-3B6F3CB256A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0" y="6400799"/>
            <a:ext cx="12192000" cy="456773"/>
          </a:xfrm>
          <a:prstGeom prst="rect">
            <a:avLst/>
          </a:prstGeom>
          <a:gradFill>
            <a:gsLst>
              <a:gs pos="0">
                <a:schemeClr val="accent1"/>
              </a:gs>
              <a:gs pos="78000">
                <a:srgbClr val="000000"/>
              </a:gs>
            </a:gsLst>
            <a:lin ang="2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AC8F6C8C-AB5A-4548-942D-E3FD40ACBC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038600" y="6400799"/>
            <a:ext cx="8153398" cy="456772"/>
          </a:xfrm>
          <a:prstGeom prst="rect">
            <a:avLst/>
          </a:prstGeom>
          <a:gradFill>
            <a:gsLst>
              <a:gs pos="0">
                <a:srgbClr val="000000">
                  <a:alpha val="63000"/>
                </a:srgbClr>
              </a:gs>
              <a:gs pos="100000">
                <a:schemeClr val="accent1">
                  <a:lumMod val="7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56040428"/>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6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6" name="Rectangle 35">
            <a:extLst>
              <a:ext uri="{FF2B5EF4-FFF2-40B4-BE49-F238E27FC236}">
                <a16:creationId xmlns:a16="http://schemas.microsoft.com/office/drawing/2014/main" id="{0E30439A-8A5B-46EC-8283-9B6B031D40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8" name="Rectangle 37">
            <a:extLst>
              <a:ext uri="{FF2B5EF4-FFF2-40B4-BE49-F238E27FC236}">
                <a16:creationId xmlns:a16="http://schemas.microsoft.com/office/drawing/2014/main" id="{5CEAD642-85CF-4750-8432-7C80C901F00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427"/>
            <a:ext cx="12192001" cy="6858000"/>
          </a:xfrm>
          <a:prstGeom prst="rect">
            <a:avLst/>
          </a:prstGeom>
          <a:gradFill>
            <a:gsLst>
              <a:gs pos="0">
                <a:srgbClr val="000000"/>
              </a:gs>
              <a:gs pos="100000">
                <a:schemeClr val="accent1">
                  <a:lumMod val="75000"/>
                </a:schemeClr>
              </a:gs>
            </a:gsLst>
            <a:lin ang="15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0" name="Rectangle 39">
            <a:extLst>
              <a:ext uri="{FF2B5EF4-FFF2-40B4-BE49-F238E27FC236}">
                <a16:creationId xmlns:a16="http://schemas.microsoft.com/office/drawing/2014/main" id="{FA33EEAE-15D5-4119-8C1E-89D943F911E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455521" y="-1720"/>
            <a:ext cx="11750040" cy="6840685"/>
          </a:xfrm>
          <a:prstGeom prst="rect">
            <a:avLst/>
          </a:prstGeom>
          <a:gradFill>
            <a:gsLst>
              <a:gs pos="21000">
                <a:schemeClr val="accent1">
                  <a:lumMod val="50000"/>
                  <a:alpha val="61000"/>
                </a:schemeClr>
              </a:gs>
              <a:gs pos="100000">
                <a:schemeClr val="accent1">
                  <a:alpha val="0"/>
                </a:schemeClr>
              </a:gs>
            </a:gsLst>
            <a:lin ang="21594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2" name="Rectangle 41">
            <a:extLst>
              <a:ext uri="{FF2B5EF4-FFF2-40B4-BE49-F238E27FC236}">
                <a16:creationId xmlns:a16="http://schemas.microsoft.com/office/drawing/2014/main" id="{730D8B3B-9B80-4025-B934-26DC7D7CD23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606054" y="-1291"/>
            <a:ext cx="3608179" cy="6858864"/>
          </a:xfrm>
          <a:prstGeom prst="rect">
            <a:avLst/>
          </a:prstGeom>
          <a:gradFill>
            <a:gsLst>
              <a:gs pos="0">
                <a:schemeClr val="accent1">
                  <a:lumMod val="75000"/>
                  <a:alpha val="0"/>
                </a:schemeClr>
              </a:gs>
              <a:gs pos="99000">
                <a:srgbClr val="000000">
                  <a:alpha val="41000"/>
                </a:srgbClr>
              </a:gs>
            </a:gsLst>
            <a:lin ang="16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4" name="Oval 43">
            <a:extLst>
              <a:ext uri="{FF2B5EF4-FFF2-40B4-BE49-F238E27FC236}">
                <a16:creationId xmlns:a16="http://schemas.microsoft.com/office/drawing/2014/main" id="{B5A1B09C-1565-46F8-B70F-621C5EB48A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5274173">
            <a:off x="6059728" y="779270"/>
            <a:ext cx="4967533" cy="4988390"/>
          </a:xfrm>
          <a:prstGeom prst="ellipse">
            <a:avLst/>
          </a:prstGeom>
          <a:gradFill>
            <a:gsLst>
              <a:gs pos="0">
                <a:schemeClr val="accent1">
                  <a:alpha val="24000"/>
                </a:schemeClr>
              </a:gs>
              <a:gs pos="79000">
                <a:schemeClr val="accent1">
                  <a:lumMod val="60000"/>
                  <a:lumOff val="40000"/>
                  <a:alpha val="0"/>
                </a:schemeClr>
              </a:gs>
            </a:gsLst>
            <a:lin ang="14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F82D5049-4E1C-5095-7EC4-6AB890D78EAE}"/>
              </a:ext>
            </a:extLst>
          </p:cNvPr>
          <p:cNvSpPr>
            <a:spLocks noGrp="1"/>
          </p:cNvSpPr>
          <p:nvPr>
            <p:ph type="title"/>
          </p:nvPr>
        </p:nvSpPr>
        <p:spPr>
          <a:xfrm>
            <a:off x="1386865" y="818984"/>
            <a:ext cx="6596245" cy="3268520"/>
          </a:xfrm>
        </p:spPr>
        <p:txBody>
          <a:bodyPr vert="horz" lIns="91440" tIns="45720" rIns="91440" bIns="45720" rtlCol="0" anchor="b">
            <a:normAutofit/>
          </a:bodyPr>
          <a:lstStyle/>
          <a:p>
            <a:pPr algn="r"/>
            <a:r>
              <a:rPr lang="en-US" sz="4800" kern="1200">
                <a:solidFill>
                  <a:srgbClr val="FFFFFF"/>
                </a:solidFill>
                <a:latin typeface="+mj-lt"/>
                <a:ea typeface="+mj-ea"/>
                <a:cs typeface="+mj-cs"/>
              </a:rPr>
              <a:t>Hospital Volumes</a:t>
            </a:r>
          </a:p>
        </p:txBody>
      </p:sp>
      <p:sp>
        <p:nvSpPr>
          <p:cNvPr id="46" name="Rectangle 45">
            <a:extLst>
              <a:ext uri="{FF2B5EF4-FFF2-40B4-BE49-F238E27FC236}">
                <a16:creationId xmlns:a16="http://schemas.microsoft.com/office/drawing/2014/main" id="{8C516CC8-80AC-446C-A56E-9F54B721040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6314" y="4480038"/>
            <a:ext cx="12179371" cy="2377962"/>
          </a:xfrm>
          <a:prstGeom prst="rect">
            <a:avLst/>
          </a:prstGeom>
          <a:gradFill>
            <a:gsLst>
              <a:gs pos="0">
                <a:schemeClr val="accent1">
                  <a:lumMod val="75000"/>
                  <a:alpha val="50000"/>
                </a:schemeClr>
              </a:gs>
              <a:gs pos="99000">
                <a:srgbClr val="000000">
                  <a:alpha val="34000"/>
                </a:srgbClr>
              </a:gs>
            </a:gsLst>
            <a:lin ang="17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Text Placeholder 2">
            <a:extLst>
              <a:ext uri="{FF2B5EF4-FFF2-40B4-BE49-F238E27FC236}">
                <a16:creationId xmlns:a16="http://schemas.microsoft.com/office/drawing/2014/main" id="{B2298E83-E3B6-32A6-1A40-9142C74C2C65}"/>
              </a:ext>
            </a:extLst>
          </p:cNvPr>
          <p:cNvSpPr>
            <a:spLocks noGrp="1"/>
          </p:cNvSpPr>
          <p:nvPr>
            <p:ph type="body" idx="1"/>
          </p:nvPr>
        </p:nvSpPr>
        <p:spPr>
          <a:xfrm>
            <a:off x="1931874" y="4797188"/>
            <a:ext cx="6051236" cy="1241828"/>
          </a:xfrm>
        </p:spPr>
        <p:txBody>
          <a:bodyPr vert="horz" lIns="91440" tIns="45720" rIns="91440" bIns="45720" rtlCol="0">
            <a:normAutofit/>
          </a:bodyPr>
          <a:lstStyle/>
          <a:p>
            <a:pPr algn="r"/>
            <a:r>
              <a:rPr lang="en-US" sz="2400" kern="1200" dirty="0">
                <a:solidFill>
                  <a:srgbClr val="FFFFFF"/>
                </a:solidFill>
                <a:latin typeface="+mn-lt"/>
                <a:ea typeface="+mn-ea"/>
                <a:cs typeface="+mn-cs"/>
              </a:rPr>
              <a:t>Devices</a:t>
            </a:r>
          </a:p>
        </p:txBody>
      </p:sp>
      <p:sp>
        <p:nvSpPr>
          <p:cNvPr id="48" name="Rectangle 47">
            <a:extLst>
              <a:ext uri="{FF2B5EF4-FFF2-40B4-BE49-F238E27FC236}">
                <a16:creationId xmlns:a16="http://schemas.microsoft.com/office/drawing/2014/main" id="{53947E58-F088-49F1-A3D1-DEA690192E8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6967085" y="1632660"/>
            <a:ext cx="6857572" cy="3592258"/>
          </a:xfrm>
          <a:prstGeom prst="rect">
            <a:avLst/>
          </a:prstGeom>
          <a:gradFill>
            <a:gsLst>
              <a:gs pos="0">
                <a:schemeClr val="accent1">
                  <a:lumMod val="75000"/>
                  <a:alpha val="50000"/>
                </a:schemeClr>
              </a:gs>
              <a:gs pos="99000">
                <a:srgbClr val="000000">
                  <a:alpha val="0"/>
                </a:srgbClr>
              </a:gs>
            </a:gsLst>
            <a:lin ang="15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0253677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A8384FB5-9ADC-4DDC-881B-597D56F5B1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 name="Rectangle 11">
            <a:extLst>
              <a:ext uri="{FF2B5EF4-FFF2-40B4-BE49-F238E27FC236}">
                <a16:creationId xmlns:a16="http://schemas.microsoft.com/office/drawing/2014/main" id="{1199E1B1-A8C0-4FE8-A5A8-1CB41D69F85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2" y="0"/>
            <a:ext cx="12191998" cy="1575955"/>
          </a:xfrm>
          <a:prstGeom prst="rect">
            <a:avLst/>
          </a:prstGeom>
          <a:gradFill>
            <a:gsLst>
              <a:gs pos="0">
                <a:srgbClr val="000000">
                  <a:alpha val="96000"/>
                </a:srgbClr>
              </a:gs>
              <a:gs pos="100000">
                <a:schemeClr val="accent1">
                  <a:lumMod val="75000"/>
                </a:schemeClr>
              </a:gs>
            </a:gsLst>
            <a:lin ang="6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4" name="Rectangle 13">
            <a:extLst>
              <a:ext uri="{FF2B5EF4-FFF2-40B4-BE49-F238E27FC236}">
                <a16:creationId xmlns:a16="http://schemas.microsoft.com/office/drawing/2014/main" id="{84A8DE83-DE75-4B41-9DB4-A7EC0B0DEC0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8128856" cy="1575461"/>
          </a:xfrm>
          <a:prstGeom prst="rect">
            <a:avLst/>
          </a:prstGeom>
          <a:gradFill>
            <a:gsLst>
              <a:gs pos="0">
                <a:schemeClr val="accent1">
                  <a:alpha val="41000"/>
                </a:schemeClr>
              </a:gs>
              <a:gs pos="74000">
                <a:schemeClr val="accent1">
                  <a:lumMod val="60000"/>
                  <a:lumOff val="40000"/>
                  <a:alpha val="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6" name="Rectangle 15">
            <a:extLst>
              <a:ext uri="{FF2B5EF4-FFF2-40B4-BE49-F238E27FC236}">
                <a16:creationId xmlns:a16="http://schemas.microsoft.com/office/drawing/2014/main" id="{A7009A0A-BEF5-4EAC-AF15-E4F9F002E23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3" y="-1"/>
            <a:ext cx="12192002" cy="1574311"/>
          </a:xfrm>
          <a:prstGeom prst="rect">
            <a:avLst/>
          </a:prstGeom>
          <a:gradFill>
            <a:gsLst>
              <a:gs pos="0">
                <a:srgbClr val="000000">
                  <a:alpha val="63000"/>
                </a:srgbClr>
              </a:gs>
              <a:gs pos="78000">
                <a:schemeClr val="accent1">
                  <a:alpha val="15000"/>
                </a:schemeClr>
              </a:gs>
            </a:gsLst>
            <a:lin ang="15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5E66090B-9B71-19FB-59C7-5199EE922BDC}"/>
              </a:ext>
            </a:extLst>
          </p:cNvPr>
          <p:cNvSpPr>
            <a:spLocks noGrp="1"/>
          </p:cNvSpPr>
          <p:nvPr>
            <p:ph type="title"/>
          </p:nvPr>
        </p:nvSpPr>
        <p:spPr>
          <a:xfrm>
            <a:off x="699713" y="248038"/>
            <a:ext cx="7063721" cy="1159200"/>
          </a:xfrm>
        </p:spPr>
        <p:txBody>
          <a:bodyPr vert="horz" lIns="91440" tIns="45720" rIns="91440" bIns="45720" rtlCol="0" anchor="ctr">
            <a:normAutofit/>
          </a:bodyPr>
          <a:lstStyle/>
          <a:p>
            <a:r>
              <a:rPr lang="en-US" sz="4000" kern="1200" dirty="0">
                <a:solidFill>
                  <a:srgbClr val="FFFFFF"/>
                </a:solidFill>
                <a:latin typeface="+mj-lt"/>
                <a:ea typeface="+mj-ea"/>
                <a:cs typeface="+mj-cs"/>
              </a:rPr>
              <a:t>Hospitals Meeting Standards</a:t>
            </a:r>
          </a:p>
        </p:txBody>
      </p:sp>
      <p:sp>
        <p:nvSpPr>
          <p:cNvPr id="3" name="Text Placeholder 2">
            <a:extLst>
              <a:ext uri="{FF2B5EF4-FFF2-40B4-BE49-F238E27FC236}">
                <a16:creationId xmlns:a16="http://schemas.microsoft.com/office/drawing/2014/main" id="{85178144-7D8B-E5B6-7187-7BB06AFE4763}"/>
              </a:ext>
            </a:extLst>
          </p:cNvPr>
          <p:cNvSpPr>
            <a:spLocks noGrp="1"/>
          </p:cNvSpPr>
          <p:nvPr>
            <p:ph type="body" idx="1"/>
          </p:nvPr>
        </p:nvSpPr>
        <p:spPr>
          <a:xfrm>
            <a:off x="8572499" y="390832"/>
            <a:ext cx="3233585" cy="873612"/>
          </a:xfrm>
        </p:spPr>
        <p:txBody>
          <a:bodyPr vert="horz" lIns="91440" tIns="45720" rIns="91440" bIns="45720" rtlCol="0" anchor="ctr">
            <a:normAutofit/>
          </a:bodyPr>
          <a:lstStyle/>
          <a:p>
            <a:r>
              <a:rPr lang="en-US" sz="2000" kern="1200" dirty="0">
                <a:solidFill>
                  <a:srgbClr val="FFFFFF"/>
                </a:solidFill>
                <a:latin typeface="+mn-lt"/>
                <a:ea typeface="+mn-ea"/>
                <a:cs typeface="+mn-cs"/>
              </a:rPr>
              <a:t>Implants and upgrades</a:t>
            </a:r>
          </a:p>
        </p:txBody>
      </p:sp>
      <p:grpSp>
        <p:nvGrpSpPr>
          <p:cNvPr id="8" name="Group 7">
            <a:extLst>
              <a:ext uri="{FF2B5EF4-FFF2-40B4-BE49-F238E27FC236}">
                <a16:creationId xmlns:a16="http://schemas.microsoft.com/office/drawing/2014/main" id="{50026EBF-877B-6F5D-4272-D63F7FEC7AAE}"/>
              </a:ext>
            </a:extLst>
          </p:cNvPr>
          <p:cNvGrpSpPr/>
          <p:nvPr/>
        </p:nvGrpSpPr>
        <p:grpSpPr>
          <a:xfrm>
            <a:off x="1482361" y="1827789"/>
            <a:ext cx="9227276" cy="4590663"/>
            <a:chOff x="1482361" y="1827789"/>
            <a:chExt cx="9227276" cy="4590663"/>
          </a:xfrm>
        </p:grpSpPr>
        <p:pic>
          <p:nvPicPr>
            <p:cNvPr id="5" name="Picture 4" descr="Chart, bar chart, waterfall chart&#10;&#10;Description automatically generated">
              <a:extLst>
                <a:ext uri="{FF2B5EF4-FFF2-40B4-BE49-F238E27FC236}">
                  <a16:creationId xmlns:a16="http://schemas.microsoft.com/office/drawing/2014/main" id="{38B4DC19-FF93-7741-68EF-5054B0BC8013}"/>
                </a:ext>
              </a:extLst>
            </p:cNvPr>
            <p:cNvPicPr>
              <a:picLocks noChangeAspect="1"/>
            </p:cNvPicPr>
            <p:nvPr/>
          </p:nvPicPr>
          <p:blipFill rotWithShape="1">
            <a:blip r:embed="rId2"/>
            <a:srcRect t="5062"/>
            <a:stretch/>
          </p:blipFill>
          <p:spPr>
            <a:xfrm>
              <a:off x="1482361" y="2191679"/>
              <a:ext cx="9227276" cy="4226773"/>
            </a:xfrm>
            <a:prstGeom prst="rect">
              <a:avLst/>
            </a:prstGeom>
          </p:spPr>
        </p:pic>
        <p:sp>
          <p:nvSpPr>
            <p:cNvPr id="6" name="TextBox 5">
              <a:extLst>
                <a:ext uri="{FF2B5EF4-FFF2-40B4-BE49-F238E27FC236}">
                  <a16:creationId xmlns:a16="http://schemas.microsoft.com/office/drawing/2014/main" id="{B225E931-A427-57AC-F808-470AC16AE6C1}"/>
                </a:ext>
              </a:extLst>
            </p:cNvPr>
            <p:cNvSpPr txBox="1"/>
            <p:nvPr/>
          </p:nvSpPr>
          <p:spPr>
            <a:xfrm>
              <a:off x="2055627" y="1827789"/>
              <a:ext cx="2991909" cy="36933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Complex Devices (&gt;60pa)</a:t>
              </a:r>
            </a:p>
          </p:txBody>
        </p:sp>
        <p:sp>
          <p:nvSpPr>
            <p:cNvPr id="4" name="Rectangle 3">
              <a:extLst>
                <a:ext uri="{FF2B5EF4-FFF2-40B4-BE49-F238E27FC236}">
                  <a16:creationId xmlns:a16="http://schemas.microsoft.com/office/drawing/2014/main" id="{BA4FE516-9A79-C5EA-F387-75729A448F8A}"/>
                </a:ext>
              </a:extLst>
            </p:cNvPr>
            <p:cNvSpPr/>
            <p:nvPr/>
          </p:nvSpPr>
          <p:spPr>
            <a:xfrm>
              <a:off x="3180522" y="2191680"/>
              <a:ext cx="742121" cy="11419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7" name="Rectangle 6">
              <a:extLst>
                <a:ext uri="{FF2B5EF4-FFF2-40B4-BE49-F238E27FC236}">
                  <a16:creationId xmlns:a16="http://schemas.microsoft.com/office/drawing/2014/main" id="{DDED2CD4-DA59-6CC0-8074-12697A93F6BB}"/>
                </a:ext>
              </a:extLst>
            </p:cNvPr>
            <p:cNvSpPr/>
            <p:nvPr/>
          </p:nvSpPr>
          <p:spPr>
            <a:xfrm>
              <a:off x="7757795" y="2154131"/>
              <a:ext cx="742121" cy="11419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sp>
        <p:nvSpPr>
          <p:cNvPr id="11" name="TextBox 10">
            <a:extLst>
              <a:ext uri="{FF2B5EF4-FFF2-40B4-BE49-F238E27FC236}">
                <a16:creationId xmlns:a16="http://schemas.microsoft.com/office/drawing/2014/main" id="{7573BC11-809A-474A-8A6C-05111570E0E8}"/>
              </a:ext>
            </a:extLst>
          </p:cNvPr>
          <p:cNvSpPr txBox="1"/>
          <p:nvPr/>
        </p:nvSpPr>
        <p:spPr>
          <a:xfrm>
            <a:off x="6632900" y="1836187"/>
            <a:ext cx="2991909" cy="369332"/>
          </a:xfrm>
          <a:prstGeom prst="rect">
            <a:avLst/>
          </a:prstGeom>
          <a:noFill/>
        </p:spPr>
        <p:txBody>
          <a:bodyPr wrap="square">
            <a:spAutoFit/>
          </a:bodyPr>
          <a:lstStyle/>
          <a:p>
            <a:pPr algn="ct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Simple Devices (&gt;80pa)</a:t>
            </a:r>
            <a:endParaRPr lang="en-GB" dirty="0"/>
          </a:p>
        </p:txBody>
      </p:sp>
    </p:spTree>
    <p:extLst>
      <p:ext uri="{BB962C8B-B14F-4D97-AF65-F5344CB8AC3E}">
        <p14:creationId xmlns:p14="http://schemas.microsoft.com/office/powerpoint/2010/main" val="2698757923"/>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6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1" name="Rectangle 20">
            <a:extLst>
              <a:ext uri="{FF2B5EF4-FFF2-40B4-BE49-F238E27FC236}">
                <a16:creationId xmlns:a16="http://schemas.microsoft.com/office/drawing/2014/main" id="{A8384FB5-9ADC-4DDC-881B-597D56F5B1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3" name="Rectangle 22">
            <a:extLst>
              <a:ext uri="{FF2B5EF4-FFF2-40B4-BE49-F238E27FC236}">
                <a16:creationId xmlns:a16="http://schemas.microsoft.com/office/drawing/2014/main" id="{1199E1B1-A8C0-4FE8-A5A8-1CB41D69F85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2" y="0"/>
            <a:ext cx="12191998" cy="1575955"/>
          </a:xfrm>
          <a:prstGeom prst="rect">
            <a:avLst/>
          </a:prstGeom>
          <a:gradFill>
            <a:gsLst>
              <a:gs pos="0">
                <a:srgbClr val="000000">
                  <a:alpha val="96000"/>
                </a:srgbClr>
              </a:gs>
              <a:gs pos="100000">
                <a:schemeClr val="accent1">
                  <a:lumMod val="75000"/>
                </a:schemeClr>
              </a:gs>
            </a:gsLst>
            <a:lin ang="6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5" name="Rectangle 24">
            <a:extLst>
              <a:ext uri="{FF2B5EF4-FFF2-40B4-BE49-F238E27FC236}">
                <a16:creationId xmlns:a16="http://schemas.microsoft.com/office/drawing/2014/main" id="{84A8DE83-DE75-4B41-9DB4-A7EC0B0DEC0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8128856" cy="1575461"/>
          </a:xfrm>
          <a:prstGeom prst="rect">
            <a:avLst/>
          </a:prstGeom>
          <a:gradFill>
            <a:gsLst>
              <a:gs pos="0">
                <a:schemeClr val="accent1">
                  <a:alpha val="41000"/>
                </a:schemeClr>
              </a:gs>
              <a:gs pos="74000">
                <a:schemeClr val="accent1">
                  <a:lumMod val="60000"/>
                  <a:lumOff val="40000"/>
                  <a:alpha val="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7" name="Rectangle 26">
            <a:extLst>
              <a:ext uri="{FF2B5EF4-FFF2-40B4-BE49-F238E27FC236}">
                <a16:creationId xmlns:a16="http://schemas.microsoft.com/office/drawing/2014/main" id="{A7009A0A-BEF5-4EAC-AF15-E4F9F002E23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3" y="-1"/>
            <a:ext cx="12192002" cy="1574311"/>
          </a:xfrm>
          <a:prstGeom prst="rect">
            <a:avLst/>
          </a:prstGeom>
          <a:gradFill>
            <a:gsLst>
              <a:gs pos="0">
                <a:srgbClr val="000000">
                  <a:alpha val="63000"/>
                </a:srgbClr>
              </a:gs>
              <a:gs pos="78000">
                <a:schemeClr val="accent1">
                  <a:alpha val="15000"/>
                </a:schemeClr>
              </a:gs>
            </a:gsLst>
            <a:lin ang="15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5E66090B-9B71-19FB-59C7-5199EE922BDC}"/>
              </a:ext>
            </a:extLst>
          </p:cNvPr>
          <p:cNvSpPr>
            <a:spLocks noGrp="1"/>
          </p:cNvSpPr>
          <p:nvPr>
            <p:ph type="title"/>
          </p:nvPr>
        </p:nvSpPr>
        <p:spPr>
          <a:xfrm>
            <a:off x="699713" y="248038"/>
            <a:ext cx="7063721" cy="1159200"/>
          </a:xfrm>
        </p:spPr>
        <p:txBody>
          <a:bodyPr vert="horz" lIns="91440" tIns="45720" rIns="91440" bIns="45720" rtlCol="0" anchor="ctr">
            <a:normAutofit/>
          </a:bodyPr>
          <a:lstStyle/>
          <a:p>
            <a:r>
              <a:rPr lang="en-US" sz="4000" kern="1200" dirty="0">
                <a:solidFill>
                  <a:srgbClr val="FFFFFF"/>
                </a:solidFill>
                <a:latin typeface="+mj-lt"/>
                <a:ea typeface="+mj-ea"/>
                <a:cs typeface="+mj-cs"/>
              </a:rPr>
              <a:t>Hospitals Meeting Standards</a:t>
            </a:r>
          </a:p>
        </p:txBody>
      </p:sp>
      <p:sp>
        <p:nvSpPr>
          <p:cNvPr id="3" name="Text Placeholder 2">
            <a:extLst>
              <a:ext uri="{FF2B5EF4-FFF2-40B4-BE49-F238E27FC236}">
                <a16:creationId xmlns:a16="http://schemas.microsoft.com/office/drawing/2014/main" id="{85178144-7D8B-E5B6-7187-7BB06AFE4763}"/>
              </a:ext>
            </a:extLst>
          </p:cNvPr>
          <p:cNvSpPr>
            <a:spLocks noGrp="1"/>
          </p:cNvSpPr>
          <p:nvPr>
            <p:ph type="body" idx="1"/>
          </p:nvPr>
        </p:nvSpPr>
        <p:spPr>
          <a:xfrm>
            <a:off x="8572499" y="390832"/>
            <a:ext cx="3233585" cy="873612"/>
          </a:xfrm>
        </p:spPr>
        <p:txBody>
          <a:bodyPr vert="horz" lIns="91440" tIns="45720" rIns="91440" bIns="45720" rtlCol="0" anchor="ctr">
            <a:normAutofit/>
          </a:bodyPr>
          <a:lstStyle/>
          <a:p>
            <a:endParaRPr lang="en-US" sz="2000" kern="1200">
              <a:solidFill>
                <a:srgbClr val="FFFFFF"/>
              </a:solidFill>
              <a:latin typeface="+mn-lt"/>
              <a:ea typeface="+mn-ea"/>
              <a:cs typeface="+mn-cs"/>
            </a:endParaRPr>
          </a:p>
        </p:txBody>
      </p:sp>
      <p:grpSp>
        <p:nvGrpSpPr>
          <p:cNvPr id="5" name="Group 4">
            <a:extLst>
              <a:ext uri="{FF2B5EF4-FFF2-40B4-BE49-F238E27FC236}">
                <a16:creationId xmlns:a16="http://schemas.microsoft.com/office/drawing/2014/main" id="{0DDAAEE6-4F87-F2FF-2EDD-CDA5A03A63F0}"/>
              </a:ext>
            </a:extLst>
          </p:cNvPr>
          <p:cNvGrpSpPr/>
          <p:nvPr/>
        </p:nvGrpSpPr>
        <p:grpSpPr>
          <a:xfrm>
            <a:off x="1815076" y="1822348"/>
            <a:ext cx="9058333" cy="4596104"/>
            <a:chOff x="1815076" y="1822348"/>
            <a:chExt cx="9058333" cy="4596104"/>
          </a:xfrm>
        </p:grpSpPr>
        <p:pic>
          <p:nvPicPr>
            <p:cNvPr id="6" name="Picture 5" descr="Chart, bar chart&#10;&#10;Description automatically generated">
              <a:extLst>
                <a:ext uri="{FF2B5EF4-FFF2-40B4-BE49-F238E27FC236}">
                  <a16:creationId xmlns:a16="http://schemas.microsoft.com/office/drawing/2014/main" id="{6E7A0BD1-2FB7-28FC-9A8D-2CC599C80379}"/>
                </a:ext>
              </a:extLst>
            </p:cNvPr>
            <p:cNvPicPr>
              <a:picLocks noChangeAspect="1"/>
            </p:cNvPicPr>
            <p:nvPr/>
          </p:nvPicPr>
          <p:blipFill rotWithShape="1">
            <a:blip r:embed="rId2"/>
            <a:srcRect t="6437"/>
            <a:stretch/>
          </p:blipFill>
          <p:spPr>
            <a:xfrm>
              <a:off x="1815076" y="2252869"/>
              <a:ext cx="8561846" cy="4165583"/>
            </a:xfrm>
            <a:prstGeom prst="rect">
              <a:avLst/>
            </a:prstGeom>
          </p:spPr>
        </p:pic>
        <p:sp>
          <p:nvSpPr>
            <p:cNvPr id="4" name="TextBox 3">
              <a:extLst>
                <a:ext uri="{FF2B5EF4-FFF2-40B4-BE49-F238E27FC236}">
                  <a16:creationId xmlns:a16="http://schemas.microsoft.com/office/drawing/2014/main" id="{0A147BBC-8539-0082-D035-95C57B4D3FCE}"/>
                </a:ext>
              </a:extLst>
            </p:cNvPr>
            <p:cNvSpPr txBox="1"/>
            <p:nvPr/>
          </p:nvSpPr>
          <p:spPr>
            <a:xfrm>
              <a:off x="2816087" y="1822348"/>
              <a:ext cx="8057322"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 Complex Devices			             Simple Devices</a:t>
              </a:r>
            </a:p>
          </p:txBody>
        </p:sp>
      </p:grpSp>
    </p:spTree>
    <p:extLst>
      <p:ext uri="{BB962C8B-B14F-4D97-AF65-F5344CB8AC3E}">
        <p14:creationId xmlns:p14="http://schemas.microsoft.com/office/powerpoint/2010/main" val="3401578627"/>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6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3" name="Rectangle 22">
            <a:extLst>
              <a:ext uri="{FF2B5EF4-FFF2-40B4-BE49-F238E27FC236}">
                <a16:creationId xmlns:a16="http://schemas.microsoft.com/office/drawing/2014/main" id="{A8384FB5-9ADC-4DDC-881B-597D56F5B1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5" name="Rectangle 24">
            <a:extLst>
              <a:ext uri="{FF2B5EF4-FFF2-40B4-BE49-F238E27FC236}">
                <a16:creationId xmlns:a16="http://schemas.microsoft.com/office/drawing/2014/main" id="{91E5A9A7-95C6-4F4F-B00E-C82E07FE62E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7539" y="1417538"/>
            <a:ext cx="6875818" cy="4040744"/>
          </a:xfrm>
          <a:prstGeom prst="rect">
            <a:avLst/>
          </a:prstGeom>
          <a:gradFill>
            <a:gsLst>
              <a:gs pos="0">
                <a:srgbClr val="000000"/>
              </a:gs>
              <a:gs pos="100000">
                <a:schemeClr val="accent1">
                  <a:lumMod val="75000"/>
                </a:schemeClr>
              </a:gs>
            </a:gsLst>
            <a:lin ang="18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27" name="Rectangle 26">
            <a:extLst>
              <a:ext uri="{FF2B5EF4-FFF2-40B4-BE49-F238E27FC236}">
                <a16:creationId xmlns:a16="http://schemas.microsoft.com/office/drawing/2014/main" id="{D07DD2DE-F619-49DD-B5E7-03A290FF4ED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158495" y="2660473"/>
            <a:ext cx="4355594" cy="4038603"/>
          </a:xfrm>
          <a:prstGeom prst="rect">
            <a:avLst/>
          </a:prstGeom>
          <a:gradFill>
            <a:gsLst>
              <a:gs pos="0">
                <a:schemeClr val="accent1">
                  <a:alpha val="50000"/>
                </a:schemeClr>
              </a:gs>
              <a:gs pos="100000">
                <a:schemeClr val="accent1">
                  <a:lumMod val="50000"/>
                  <a:alpha val="0"/>
                </a:schemeClr>
              </a:gs>
            </a:gsLst>
            <a:lin ang="11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9" name="Rectangle 28">
            <a:extLst>
              <a:ext uri="{FF2B5EF4-FFF2-40B4-BE49-F238E27FC236}">
                <a16:creationId xmlns:a16="http://schemas.microsoft.com/office/drawing/2014/main" id="{85149191-5F60-4A28-AAFF-039F96B0F3E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1180882" y="1638085"/>
            <a:ext cx="6857572" cy="3581401"/>
          </a:xfrm>
          <a:prstGeom prst="rect">
            <a:avLst/>
          </a:prstGeom>
          <a:gradFill>
            <a:gsLst>
              <a:gs pos="0">
                <a:srgbClr val="000000">
                  <a:alpha val="59000"/>
                </a:srgbClr>
              </a:gs>
              <a:gs pos="69000">
                <a:schemeClr val="accent1">
                  <a:alpha val="0"/>
                </a:scheme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31" name="Freeform: Shape 30">
            <a:extLst>
              <a:ext uri="{FF2B5EF4-FFF2-40B4-BE49-F238E27FC236}">
                <a16:creationId xmlns:a16="http://schemas.microsoft.com/office/drawing/2014/main" id="{F8260ED5-17F7-4158-B241-D51DD4CF1B7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6097846">
            <a:off x="-747355" y="1201312"/>
            <a:ext cx="4808302" cy="4088666"/>
          </a:xfrm>
          <a:custGeom>
            <a:avLst/>
            <a:gdLst>
              <a:gd name="connsiteX0" fmla="*/ 48844 w 4808302"/>
              <a:gd name="connsiteY0" fmla="*/ 2888671 h 4088666"/>
              <a:gd name="connsiteX1" fmla="*/ 0 w 4808302"/>
              <a:gd name="connsiteY1" fmla="*/ 2404151 h 4088666"/>
              <a:gd name="connsiteX2" fmla="*/ 2404151 w 4808302"/>
              <a:gd name="connsiteY2" fmla="*/ 0 h 4088666"/>
              <a:gd name="connsiteX3" fmla="*/ 4808302 w 4808302"/>
              <a:gd name="connsiteY3" fmla="*/ 2404151 h 4088666"/>
              <a:gd name="connsiteX4" fmla="*/ 4700216 w 4808302"/>
              <a:gd name="connsiteY4" fmla="*/ 3119072 h 4088666"/>
              <a:gd name="connsiteX5" fmla="*/ 4643143 w 4808302"/>
              <a:gd name="connsiteY5" fmla="*/ 3275009 h 4088666"/>
              <a:gd name="connsiteX6" fmla="*/ 690093 w 4808302"/>
              <a:gd name="connsiteY6" fmla="*/ 4088666 h 4088666"/>
              <a:gd name="connsiteX7" fmla="*/ 548991 w 4808302"/>
              <a:gd name="connsiteY7" fmla="*/ 3933414 h 4088666"/>
              <a:gd name="connsiteX8" fmla="*/ 48844 w 4808302"/>
              <a:gd name="connsiteY8" fmla="*/ 2888671 h 40886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08302" h="4088666">
                <a:moveTo>
                  <a:pt x="48844" y="2888671"/>
                </a:moveTo>
                <a:cubicBezTo>
                  <a:pt x="16818" y="2732167"/>
                  <a:pt x="0" y="2570123"/>
                  <a:pt x="0" y="2404151"/>
                </a:cubicBezTo>
                <a:cubicBezTo>
                  <a:pt x="0" y="1076375"/>
                  <a:pt x="1076375" y="0"/>
                  <a:pt x="2404151" y="0"/>
                </a:cubicBezTo>
                <a:cubicBezTo>
                  <a:pt x="3731927" y="0"/>
                  <a:pt x="4808302" y="1076375"/>
                  <a:pt x="4808302" y="2404151"/>
                </a:cubicBezTo>
                <a:cubicBezTo>
                  <a:pt x="4808302" y="2653109"/>
                  <a:pt x="4770461" y="2893229"/>
                  <a:pt x="4700216" y="3119072"/>
                </a:cubicBezTo>
                <a:lnTo>
                  <a:pt x="4643143" y="3275009"/>
                </a:lnTo>
                <a:lnTo>
                  <a:pt x="690093" y="4088666"/>
                </a:lnTo>
                <a:lnTo>
                  <a:pt x="548991" y="3933414"/>
                </a:lnTo>
                <a:cubicBezTo>
                  <a:pt x="304015" y="3636572"/>
                  <a:pt x="128908" y="3279932"/>
                  <a:pt x="48844" y="2888671"/>
                </a:cubicBezTo>
                <a:close/>
              </a:path>
            </a:pathLst>
          </a:custGeom>
          <a:gradFill>
            <a:gsLst>
              <a:gs pos="39000">
                <a:schemeClr val="accent1">
                  <a:lumMod val="60000"/>
                  <a:lumOff val="40000"/>
                  <a:alpha val="0"/>
                </a:schemeClr>
              </a:gs>
              <a:gs pos="100000">
                <a:schemeClr val="accent1">
                  <a:lumMod val="75000"/>
                  <a:alpha val="26000"/>
                </a:schemeClr>
              </a:gs>
            </a:gsLst>
            <a:lin ang="18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E9CAEC53-CBEE-116F-1018-8EF0F652ADA8}"/>
              </a:ext>
            </a:extLst>
          </p:cNvPr>
          <p:cNvSpPr>
            <a:spLocks noGrp="1"/>
          </p:cNvSpPr>
          <p:nvPr>
            <p:ph type="title"/>
          </p:nvPr>
        </p:nvSpPr>
        <p:spPr>
          <a:xfrm>
            <a:off x="660041" y="2767106"/>
            <a:ext cx="2880828" cy="3071906"/>
          </a:xfrm>
        </p:spPr>
        <p:txBody>
          <a:bodyPr vert="horz" lIns="91440" tIns="45720" rIns="91440" bIns="45720" rtlCol="0" anchor="t">
            <a:normAutofit/>
          </a:bodyPr>
          <a:lstStyle/>
          <a:p>
            <a:r>
              <a:rPr lang="en-US" sz="4000" kern="1200" dirty="0">
                <a:solidFill>
                  <a:srgbClr val="FFFFFF"/>
                </a:solidFill>
                <a:latin typeface="+mj-lt"/>
                <a:ea typeface="+mj-ea"/>
                <a:cs typeface="+mj-cs"/>
              </a:rPr>
              <a:t>Hospitals Meeting Standards - Pacemakers</a:t>
            </a:r>
          </a:p>
        </p:txBody>
      </p:sp>
      <p:sp>
        <p:nvSpPr>
          <p:cNvPr id="3" name="Text Placeholder 2">
            <a:extLst>
              <a:ext uri="{FF2B5EF4-FFF2-40B4-BE49-F238E27FC236}">
                <a16:creationId xmlns:a16="http://schemas.microsoft.com/office/drawing/2014/main" id="{D1A5A69F-0AFE-E873-6466-F47E31EA15DC}"/>
              </a:ext>
            </a:extLst>
          </p:cNvPr>
          <p:cNvSpPr>
            <a:spLocks noGrp="1"/>
          </p:cNvSpPr>
          <p:nvPr>
            <p:ph type="body" idx="1"/>
          </p:nvPr>
        </p:nvSpPr>
        <p:spPr>
          <a:xfrm>
            <a:off x="660042" y="806824"/>
            <a:ext cx="2919738" cy="1494117"/>
          </a:xfrm>
        </p:spPr>
        <p:txBody>
          <a:bodyPr vert="horz" lIns="91440" tIns="45720" rIns="91440" bIns="45720" rtlCol="0" anchor="b">
            <a:normAutofit/>
          </a:bodyPr>
          <a:lstStyle/>
          <a:p>
            <a:endParaRPr lang="en-US" sz="2000" kern="1200">
              <a:solidFill>
                <a:srgbClr val="FFFFFF"/>
              </a:solidFill>
              <a:latin typeface="+mn-lt"/>
              <a:ea typeface="+mn-ea"/>
              <a:cs typeface="+mn-cs"/>
            </a:endParaRPr>
          </a:p>
        </p:txBody>
      </p:sp>
      <p:pic>
        <p:nvPicPr>
          <p:cNvPr id="5" name="Picture 4" descr="Chart, bar chart&#10;&#10;Description automatically generated">
            <a:extLst>
              <a:ext uri="{FF2B5EF4-FFF2-40B4-BE49-F238E27FC236}">
                <a16:creationId xmlns:a16="http://schemas.microsoft.com/office/drawing/2014/main" id="{3E1AB49E-4084-BF4A-A6B5-FFC08AF5CD00}"/>
              </a:ext>
            </a:extLst>
          </p:cNvPr>
          <p:cNvPicPr>
            <a:picLocks noChangeAspect="1"/>
          </p:cNvPicPr>
          <p:nvPr/>
        </p:nvPicPr>
        <p:blipFill>
          <a:blip r:embed="rId2"/>
          <a:stretch>
            <a:fillRect/>
          </a:stretch>
        </p:blipFill>
        <p:spPr>
          <a:xfrm>
            <a:off x="4502428" y="1020418"/>
            <a:ext cx="7225748" cy="4817164"/>
          </a:xfrm>
          <a:prstGeom prst="rect">
            <a:avLst/>
          </a:prstGeom>
        </p:spPr>
      </p:pic>
    </p:spTree>
    <p:extLst>
      <p:ext uri="{BB962C8B-B14F-4D97-AF65-F5344CB8AC3E}">
        <p14:creationId xmlns:p14="http://schemas.microsoft.com/office/powerpoint/2010/main" val="2150018718"/>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6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9" name="Rectangle 9">
            <a:extLst>
              <a:ext uri="{FF2B5EF4-FFF2-40B4-BE49-F238E27FC236}">
                <a16:creationId xmlns:a16="http://schemas.microsoft.com/office/drawing/2014/main" id="{A8384FB5-9ADC-4DDC-881B-597D56F5B1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0" name="Rectangle 11">
            <a:extLst>
              <a:ext uri="{FF2B5EF4-FFF2-40B4-BE49-F238E27FC236}">
                <a16:creationId xmlns:a16="http://schemas.microsoft.com/office/drawing/2014/main" id="{91E5A9A7-95C6-4F4F-B00E-C82E07FE62E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7539" y="1417538"/>
            <a:ext cx="6875818" cy="4040744"/>
          </a:xfrm>
          <a:prstGeom prst="rect">
            <a:avLst/>
          </a:prstGeom>
          <a:gradFill>
            <a:gsLst>
              <a:gs pos="0">
                <a:srgbClr val="000000"/>
              </a:gs>
              <a:gs pos="100000">
                <a:schemeClr val="accent1">
                  <a:lumMod val="75000"/>
                </a:schemeClr>
              </a:gs>
            </a:gsLst>
            <a:lin ang="18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21" name="Rectangle 13">
            <a:extLst>
              <a:ext uri="{FF2B5EF4-FFF2-40B4-BE49-F238E27FC236}">
                <a16:creationId xmlns:a16="http://schemas.microsoft.com/office/drawing/2014/main" id="{D07DD2DE-F619-49DD-B5E7-03A290FF4ED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158495" y="2660473"/>
            <a:ext cx="4355594" cy="4038603"/>
          </a:xfrm>
          <a:prstGeom prst="rect">
            <a:avLst/>
          </a:prstGeom>
          <a:gradFill>
            <a:gsLst>
              <a:gs pos="0">
                <a:schemeClr val="accent1">
                  <a:alpha val="50000"/>
                </a:schemeClr>
              </a:gs>
              <a:gs pos="100000">
                <a:schemeClr val="accent1">
                  <a:lumMod val="50000"/>
                  <a:alpha val="0"/>
                </a:schemeClr>
              </a:gs>
            </a:gsLst>
            <a:lin ang="11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2" name="Rectangle 15">
            <a:extLst>
              <a:ext uri="{FF2B5EF4-FFF2-40B4-BE49-F238E27FC236}">
                <a16:creationId xmlns:a16="http://schemas.microsoft.com/office/drawing/2014/main" id="{85149191-5F60-4A28-AAFF-039F96B0F3E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1180882" y="1638085"/>
            <a:ext cx="6857572" cy="3581401"/>
          </a:xfrm>
          <a:prstGeom prst="rect">
            <a:avLst/>
          </a:prstGeom>
          <a:gradFill>
            <a:gsLst>
              <a:gs pos="0">
                <a:srgbClr val="000000">
                  <a:alpha val="59000"/>
                </a:srgbClr>
              </a:gs>
              <a:gs pos="69000">
                <a:schemeClr val="accent1">
                  <a:alpha val="0"/>
                </a:scheme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8" name="Freeform: Shape 17">
            <a:extLst>
              <a:ext uri="{FF2B5EF4-FFF2-40B4-BE49-F238E27FC236}">
                <a16:creationId xmlns:a16="http://schemas.microsoft.com/office/drawing/2014/main" id="{F8260ED5-17F7-4158-B241-D51DD4CF1B7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6097846">
            <a:off x="-747355" y="1201312"/>
            <a:ext cx="4808302" cy="4088666"/>
          </a:xfrm>
          <a:custGeom>
            <a:avLst/>
            <a:gdLst>
              <a:gd name="connsiteX0" fmla="*/ 48844 w 4808302"/>
              <a:gd name="connsiteY0" fmla="*/ 2888671 h 4088666"/>
              <a:gd name="connsiteX1" fmla="*/ 0 w 4808302"/>
              <a:gd name="connsiteY1" fmla="*/ 2404151 h 4088666"/>
              <a:gd name="connsiteX2" fmla="*/ 2404151 w 4808302"/>
              <a:gd name="connsiteY2" fmla="*/ 0 h 4088666"/>
              <a:gd name="connsiteX3" fmla="*/ 4808302 w 4808302"/>
              <a:gd name="connsiteY3" fmla="*/ 2404151 h 4088666"/>
              <a:gd name="connsiteX4" fmla="*/ 4700216 w 4808302"/>
              <a:gd name="connsiteY4" fmla="*/ 3119072 h 4088666"/>
              <a:gd name="connsiteX5" fmla="*/ 4643143 w 4808302"/>
              <a:gd name="connsiteY5" fmla="*/ 3275009 h 4088666"/>
              <a:gd name="connsiteX6" fmla="*/ 690093 w 4808302"/>
              <a:gd name="connsiteY6" fmla="*/ 4088666 h 4088666"/>
              <a:gd name="connsiteX7" fmla="*/ 548991 w 4808302"/>
              <a:gd name="connsiteY7" fmla="*/ 3933414 h 4088666"/>
              <a:gd name="connsiteX8" fmla="*/ 48844 w 4808302"/>
              <a:gd name="connsiteY8" fmla="*/ 2888671 h 40886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08302" h="4088666">
                <a:moveTo>
                  <a:pt x="48844" y="2888671"/>
                </a:moveTo>
                <a:cubicBezTo>
                  <a:pt x="16818" y="2732167"/>
                  <a:pt x="0" y="2570123"/>
                  <a:pt x="0" y="2404151"/>
                </a:cubicBezTo>
                <a:cubicBezTo>
                  <a:pt x="0" y="1076375"/>
                  <a:pt x="1076375" y="0"/>
                  <a:pt x="2404151" y="0"/>
                </a:cubicBezTo>
                <a:cubicBezTo>
                  <a:pt x="3731927" y="0"/>
                  <a:pt x="4808302" y="1076375"/>
                  <a:pt x="4808302" y="2404151"/>
                </a:cubicBezTo>
                <a:cubicBezTo>
                  <a:pt x="4808302" y="2653109"/>
                  <a:pt x="4770461" y="2893229"/>
                  <a:pt x="4700216" y="3119072"/>
                </a:cubicBezTo>
                <a:lnTo>
                  <a:pt x="4643143" y="3275009"/>
                </a:lnTo>
                <a:lnTo>
                  <a:pt x="690093" y="4088666"/>
                </a:lnTo>
                <a:lnTo>
                  <a:pt x="548991" y="3933414"/>
                </a:lnTo>
                <a:cubicBezTo>
                  <a:pt x="304015" y="3636572"/>
                  <a:pt x="128908" y="3279932"/>
                  <a:pt x="48844" y="2888671"/>
                </a:cubicBezTo>
                <a:close/>
              </a:path>
            </a:pathLst>
          </a:custGeom>
          <a:gradFill>
            <a:gsLst>
              <a:gs pos="39000">
                <a:schemeClr val="accent1">
                  <a:lumMod val="60000"/>
                  <a:lumOff val="40000"/>
                  <a:alpha val="0"/>
                </a:schemeClr>
              </a:gs>
              <a:gs pos="100000">
                <a:schemeClr val="accent1">
                  <a:lumMod val="75000"/>
                  <a:alpha val="26000"/>
                </a:schemeClr>
              </a:gs>
            </a:gsLst>
            <a:lin ang="18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FBB528E7-3593-A60B-75D2-8251FA7C182E}"/>
              </a:ext>
            </a:extLst>
          </p:cNvPr>
          <p:cNvSpPr>
            <a:spLocks noGrp="1"/>
          </p:cNvSpPr>
          <p:nvPr>
            <p:ph type="title"/>
          </p:nvPr>
        </p:nvSpPr>
        <p:spPr>
          <a:xfrm>
            <a:off x="660041" y="2767106"/>
            <a:ext cx="2880828" cy="3071906"/>
          </a:xfrm>
        </p:spPr>
        <p:txBody>
          <a:bodyPr vert="horz" lIns="91440" tIns="45720" rIns="91440" bIns="45720" rtlCol="0" anchor="t">
            <a:normAutofit/>
          </a:bodyPr>
          <a:lstStyle/>
          <a:p>
            <a:r>
              <a:rPr lang="en-US" sz="4000" kern="1200" dirty="0">
                <a:solidFill>
                  <a:srgbClr val="FFFFFF"/>
                </a:solidFill>
                <a:latin typeface="+mj-lt"/>
                <a:ea typeface="+mj-ea"/>
                <a:cs typeface="+mj-cs"/>
              </a:rPr>
              <a:t>Hospitals Meeting Standards - Complex</a:t>
            </a:r>
          </a:p>
        </p:txBody>
      </p:sp>
      <p:sp>
        <p:nvSpPr>
          <p:cNvPr id="3" name="Text Placeholder 2">
            <a:extLst>
              <a:ext uri="{FF2B5EF4-FFF2-40B4-BE49-F238E27FC236}">
                <a16:creationId xmlns:a16="http://schemas.microsoft.com/office/drawing/2014/main" id="{EF9BBE1B-EC84-7479-56FA-AB7128978371}"/>
              </a:ext>
            </a:extLst>
          </p:cNvPr>
          <p:cNvSpPr>
            <a:spLocks noGrp="1"/>
          </p:cNvSpPr>
          <p:nvPr>
            <p:ph type="body" idx="1"/>
          </p:nvPr>
        </p:nvSpPr>
        <p:spPr>
          <a:xfrm>
            <a:off x="660042" y="806824"/>
            <a:ext cx="2919738" cy="1494117"/>
          </a:xfrm>
        </p:spPr>
        <p:txBody>
          <a:bodyPr vert="horz" lIns="91440" tIns="45720" rIns="91440" bIns="45720" rtlCol="0" anchor="b">
            <a:normAutofit/>
          </a:bodyPr>
          <a:lstStyle/>
          <a:p>
            <a:endParaRPr lang="en-US" sz="2000" kern="1200">
              <a:solidFill>
                <a:srgbClr val="FFFFFF"/>
              </a:solidFill>
              <a:latin typeface="+mn-lt"/>
              <a:ea typeface="+mn-ea"/>
              <a:cs typeface="+mn-cs"/>
            </a:endParaRPr>
          </a:p>
        </p:txBody>
      </p:sp>
      <p:pic>
        <p:nvPicPr>
          <p:cNvPr id="5" name="Picture 4" descr="Chart, bar chart&#10;&#10;Description automatically generated">
            <a:extLst>
              <a:ext uri="{FF2B5EF4-FFF2-40B4-BE49-F238E27FC236}">
                <a16:creationId xmlns:a16="http://schemas.microsoft.com/office/drawing/2014/main" id="{32B5C7B1-AA83-FF8E-BF78-267A51B4C699}"/>
              </a:ext>
            </a:extLst>
          </p:cNvPr>
          <p:cNvPicPr>
            <a:picLocks noChangeAspect="1"/>
          </p:cNvPicPr>
          <p:nvPr/>
        </p:nvPicPr>
        <p:blipFill>
          <a:blip r:embed="rId2"/>
          <a:stretch>
            <a:fillRect/>
          </a:stretch>
        </p:blipFill>
        <p:spPr>
          <a:xfrm>
            <a:off x="4502428" y="1020418"/>
            <a:ext cx="7225748" cy="4817164"/>
          </a:xfrm>
          <a:prstGeom prst="rect">
            <a:avLst/>
          </a:prstGeom>
        </p:spPr>
      </p:pic>
    </p:spTree>
    <p:extLst>
      <p:ext uri="{BB962C8B-B14F-4D97-AF65-F5344CB8AC3E}">
        <p14:creationId xmlns:p14="http://schemas.microsoft.com/office/powerpoint/2010/main" val="1420402519"/>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6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A8384FB5-9ADC-4DDC-881B-597D56F5B1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 name="Rectangle 11">
            <a:extLst>
              <a:ext uri="{FF2B5EF4-FFF2-40B4-BE49-F238E27FC236}">
                <a16:creationId xmlns:a16="http://schemas.microsoft.com/office/drawing/2014/main" id="{91E5A9A7-95C6-4F4F-B00E-C82E07FE62E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7539" y="1417538"/>
            <a:ext cx="6875818" cy="4040744"/>
          </a:xfrm>
          <a:prstGeom prst="rect">
            <a:avLst/>
          </a:prstGeom>
          <a:gradFill>
            <a:gsLst>
              <a:gs pos="0">
                <a:srgbClr val="000000"/>
              </a:gs>
              <a:gs pos="100000">
                <a:schemeClr val="accent1">
                  <a:lumMod val="75000"/>
                </a:schemeClr>
              </a:gs>
            </a:gsLst>
            <a:lin ang="18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4" name="Rectangle 13">
            <a:extLst>
              <a:ext uri="{FF2B5EF4-FFF2-40B4-BE49-F238E27FC236}">
                <a16:creationId xmlns:a16="http://schemas.microsoft.com/office/drawing/2014/main" id="{D07DD2DE-F619-49DD-B5E7-03A290FF4ED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158495" y="2660473"/>
            <a:ext cx="4355594" cy="4038603"/>
          </a:xfrm>
          <a:prstGeom prst="rect">
            <a:avLst/>
          </a:prstGeom>
          <a:gradFill>
            <a:gsLst>
              <a:gs pos="0">
                <a:schemeClr val="accent1">
                  <a:alpha val="50000"/>
                </a:schemeClr>
              </a:gs>
              <a:gs pos="100000">
                <a:schemeClr val="accent1">
                  <a:lumMod val="50000"/>
                  <a:alpha val="0"/>
                </a:schemeClr>
              </a:gs>
            </a:gsLst>
            <a:lin ang="11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6" name="Rectangle 15">
            <a:extLst>
              <a:ext uri="{FF2B5EF4-FFF2-40B4-BE49-F238E27FC236}">
                <a16:creationId xmlns:a16="http://schemas.microsoft.com/office/drawing/2014/main" id="{85149191-5F60-4A28-AAFF-039F96B0F3E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1180882" y="1638085"/>
            <a:ext cx="6857572" cy="3581401"/>
          </a:xfrm>
          <a:prstGeom prst="rect">
            <a:avLst/>
          </a:prstGeom>
          <a:gradFill>
            <a:gsLst>
              <a:gs pos="0">
                <a:srgbClr val="000000">
                  <a:alpha val="59000"/>
                </a:srgbClr>
              </a:gs>
              <a:gs pos="69000">
                <a:schemeClr val="accent1">
                  <a:alpha val="0"/>
                </a:scheme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8" name="Freeform: Shape 17">
            <a:extLst>
              <a:ext uri="{FF2B5EF4-FFF2-40B4-BE49-F238E27FC236}">
                <a16:creationId xmlns:a16="http://schemas.microsoft.com/office/drawing/2014/main" id="{F8260ED5-17F7-4158-B241-D51DD4CF1B7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6097846">
            <a:off x="-747355" y="1201312"/>
            <a:ext cx="4808302" cy="4088666"/>
          </a:xfrm>
          <a:custGeom>
            <a:avLst/>
            <a:gdLst>
              <a:gd name="connsiteX0" fmla="*/ 48844 w 4808302"/>
              <a:gd name="connsiteY0" fmla="*/ 2888671 h 4088666"/>
              <a:gd name="connsiteX1" fmla="*/ 0 w 4808302"/>
              <a:gd name="connsiteY1" fmla="*/ 2404151 h 4088666"/>
              <a:gd name="connsiteX2" fmla="*/ 2404151 w 4808302"/>
              <a:gd name="connsiteY2" fmla="*/ 0 h 4088666"/>
              <a:gd name="connsiteX3" fmla="*/ 4808302 w 4808302"/>
              <a:gd name="connsiteY3" fmla="*/ 2404151 h 4088666"/>
              <a:gd name="connsiteX4" fmla="*/ 4700216 w 4808302"/>
              <a:gd name="connsiteY4" fmla="*/ 3119072 h 4088666"/>
              <a:gd name="connsiteX5" fmla="*/ 4643143 w 4808302"/>
              <a:gd name="connsiteY5" fmla="*/ 3275009 h 4088666"/>
              <a:gd name="connsiteX6" fmla="*/ 690093 w 4808302"/>
              <a:gd name="connsiteY6" fmla="*/ 4088666 h 4088666"/>
              <a:gd name="connsiteX7" fmla="*/ 548991 w 4808302"/>
              <a:gd name="connsiteY7" fmla="*/ 3933414 h 4088666"/>
              <a:gd name="connsiteX8" fmla="*/ 48844 w 4808302"/>
              <a:gd name="connsiteY8" fmla="*/ 2888671 h 40886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08302" h="4088666">
                <a:moveTo>
                  <a:pt x="48844" y="2888671"/>
                </a:moveTo>
                <a:cubicBezTo>
                  <a:pt x="16818" y="2732167"/>
                  <a:pt x="0" y="2570123"/>
                  <a:pt x="0" y="2404151"/>
                </a:cubicBezTo>
                <a:cubicBezTo>
                  <a:pt x="0" y="1076375"/>
                  <a:pt x="1076375" y="0"/>
                  <a:pt x="2404151" y="0"/>
                </a:cubicBezTo>
                <a:cubicBezTo>
                  <a:pt x="3731927" y="0"/>
                  <a:pt x="4808302" y="1076375"/>
                  <a:pt x="4808302" y="2404151"/>
                </a:cubicBezTo>
                <a:cubicBezTo>
                  <a:pt x="4808302" y="2653109"/>
                  <a:pt x="4770461" y="2893229"/>
                  <a:pt x="4700216" y="3119072"/>
                </a:cubicBezTo>
                <a:lnTo>
                  <a:pt x="4643143" y="3275009"/>
                </a:lnTo>
                <a:lnTo>
                  <a:pt x="690093" y="4088666"/>
                </a:lnTo>
                <a:lnTo>
                  <a:pt x="548991" y="3933414"/>
                </a:lnTo>
                <a:cubicBezTo>
                  <a:pt x="304015" y="3636572"/>
                  <a:pt x="128908" y="3279932"/>
                  <a:pt x="48844" y="2888671"/>
                </a:cubicBezTo>
                <a:close/>
              </a:path>
            </a:pathLst>
          </a:custGeom>
          <a:gradFill>
            <a:gsLst>
              <a:gs pos="39000">
                <a:schemeClr val="accent1">
                  <a:lumMod val="60000"/>
                  <a:lumOff val="40000"/>
                  <a:alpha val="0"/>
                </a:schemeClr>
              </a:gs>
              <a:gs pos="100000">
                <a:schemeClr val="accent1">
                  <a:lumMod val="75000"/>
                  <a:alpha val="26000"/>
                </a:schemeClr>
              </a:gs>
            </a:gsLst>
            <a:lin ang="18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D8F27090-A8A7-544C-897D-1789047E7384}"/>
              </a:ext>
            </a:extLst>
          </p:cNvPr>
          <p:cNvSpPr>
            <a:spLocks noGrp="1"/>
          </p:cNvSpPr>
          <p:nvPr>
            <p:ph type="title"/>
          </p:nvPr>
        </p:nvSpPr>
        <p:spPr>
          <a:xfrm>
            <a:off x="660041" y="2767106"/>
            <a:ext cx="2880828" cy="3071906"/>
          </a:xfrm>
        </p:spPr>
        <p:txBody>
          <a:bodyPr vert="horz" lIns="91440" tIns="45720" rIns="91440" bIns="45720" rtlCol="0" anchor="t">
            <a:normAutofit/>
          </a:bodyPr>
          <a:lstStyle/>
          <a:p>
            <a:r>
              <a:rPr lang="en-US" sz="4000" kern="1200" dirty="0">
                <a:solidFill>
                  <a:srgbClr val="FFFFFF"/>
                </a:solidFill>
                <a:latin typeface="+mj-lt"/>
                <a:ea typeface="+mj-ea"/>
                <a:cs typeface="+mj-cs"/>
              </a:rPr>
              <a:t>Device Implant Count – Low Volume </a:t>
            </a:r>
            <a:r>
              <a:rPr lang="en-US" sz="4000" kern="1200" dirty="0" err="1">
                <a:solidFill>
                  <a:srgbClr val="FFFFFF"/>
                </a:solidFill>
                <a:latin typeface="+mj-lt"/>
                <a:ea typeface="+mj-ea"/>
                <a:cs typeface="+mj-cs"/>
              </a:rPr>
              <a:t>Centres</a:t>
            </a:r>
            <a:endParaRPr lang="en-US" sz="4000" kern="1200" dirty="0">
              <a:solidFill>
                <a:srgbClr val="FFFFFF"/>
              </a:solidFill>
              <a:latin typeface="+mj-lt"/>
              <a:ea typeface="+mj-ea"/>
              <a:cs typeface="+mj-cs"/>
            </a:endParaRPr>
          </a:p>
        </p:txBody>
      </p:sp>
      <p:sp>
        <p:nvSpPr>
          <p:cNvPr id="3" name="Text Placeholder 2">
            <a:extLst>
              <a:ext uri="{FF2B5EF4-FFF2-40B4-BE49-F238E27FC236}">
                <a16:creationId xmlns:a16="http://schemas.microsoft.com/office/drawing/2014/main" id="{70E00D88-8683-BE5C-69BA-19C0E532400E}"/>
              </a:ext>
            </a:extLst>
          </p:cNvPr>
          <p:cNvSpPr>
            <a:spLocks noGrp="1"/>
          </p:cNvSpPr>
          <p:nvPr>
            <p:ph type="body" idx="1"/>
          </p:nvPr>
        </p:nvSpPr>
        <p:spPr>
          <a:xfrm>
            <a:off x="660042" y="806824"/>
            <a:ext cx="2919738" cy="1494117"/>
          </a:xfrm>
        </p:spPr>
        <p:txBody>
          <a:bodyPr vert="horz" lIns="91440" tIns="45720" rIns="91440" bIns="45720" rtlCol="0" anchor="b">
            <a:normAutofit/>
          </a:bodyPr>
          <a:lstStyle/>
          <a:p>
            <a:endParaRPr lang="en-US" sz="2000" kern="1200">
              <a:solidFill>
                <a:srgbClr val="FFFFFF"/>
              </a:solidFill>
              <a:latin typeface="+mn-lt"/>
              <a:ea typeface="+mn-ea"/>
              <a:cs typeface="+mn-cs"/>
            </a:endParaRPr>
          </a:p>
        </p:txBody>
      </p:sp>
      <p:pic>
        <p:nvPicPr>
          <p:cNvPr id="5" name="Picture 4" descr="Chart, bar chart&#10;&#10;Description automatically generated">
            <a:extLst>
              <a:ext uri="{FF2B5EF4-FFF2-40B4-BE49-F238E27FC236}">
                <a16:creationId xmlns:a16="http://schemas.microsoft.com/office/drawing/2014/main" id="{760036C2-0401-FABA-9B4F-5F595A3831EB}"/>
              </a:ext>
            </a:extLst>
          </p:cNvPr>
          <p:cNvPicPr>
            <a:picLocks noChangeAspect="1"/>
          </p:cNvPicPr>
          <p:nvPr/>
        </p:nvPicPr>
        <p:blipFill>
          <a:blip r:embed="rId2"/>
          <a:stretch>
            <a:fillRect/>
          </a:stretch>
        </p:blipFill>
        <p:spPr>
          <a:xfrm>
            <a:off x="4502428" y="1020418"/>
            <a:ext cx="7225748" cy="4817164"/>
          </a:xfrm>
          <a:prstGeom prst="rect">
            <a:avLst/>
          </a:prstGeom>
        </p:spPr>
      </p:pic>
    </p:spTree>
    <p:extLst>
      <p:ext uri="{BB962C8B-B14F-4D97-AF65-F5344CB8AC3E}">
        <p14:creationId xmlns:p14="http://schemas.microsoft.com/office/powerpoint/2010/main" val="3254443290"/>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6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0" name="Rectangle 19">
            <a:extLst>
              <a:ext uri="{FF2B5EF4-FFF2-40B4-BE49-F238E27FC236}">
                <a16:creationId xmlns:a16="http://schemas.microsoft.com/office/drawing/2014/main" id="{A8384FB5-9ADC-4DDC-881B-597D56F5B1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2" name="Rectangle 21">
            <a:extLst>
              <a:ext uri="{FF2B5EF4-FFF2-40B4-BE49-F238E27FC236}">
                <a16:creationId xmlns:a16="http://schemas.microsoft.com/office/drawing/2014/main" id="{91E5A9A7-95C6-4F4F-B00E-C82E07FE62E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7539" y="1417538"/>
            <a:ext cx="6875818" cy="4040744"/>
          </a:xfrm>
          <a:prstGeom prst="rect">
            <a:avLst/>
          </a:prstGeom>
          <a:gradFill>
            <a:gsLst>
              <a:gs pos="0">
                <a:srgbClr val="000000"/>
              </a:gs>
              <a:gs pos="100000">
                <a:schemeClr val="accent1">
                  <a:lumMod val="75000"/>
                </a:schemeClr>
              </a:gs>
            </a:gsLst>
            <a:lin ang="18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24" name="Rectangle 23">
            <a:extLst>
              <a:ext uri="{FF2B5EF4-FFF2-40B4-BE49-F238E27FC236}">
                <a16:creationId xmlns:a16="http://schemas.microsoft.com/office/drawing/2014/main" id="{D07DD2DE-F619-49DD-B5E7-03A290FF4ED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158495" y="2660473"/>
            <a:ext cx="4355594" cy="4038603"/>
          </a:xfrm>
          <a:prstGeom prst="rect">
            <a:avLst/>
          </a:prstGeom>
          <a:gradFill>
            <a:gsLst>
              <a:gs pos="0">
                <a:schemeClr val="accent1">
                  <a:alpha val="50000"/>
                </a:schemeClr>
              </a:gs>
              <a:gs pos="100000">
                <a:schemeClr val="accent1">
                  <a:lumMod val="50000"/>
                  <a:alpha val="0"/>
                </a:schemeClr>
              </a:gs>
            </a:gsLst>
            <a:lin ang="11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6" name="Rectangle 25">
            <a:extLst>
              <a:ext uri="{FF2B5EF4-FFF2-40B4-BE49-F238E27FC236}">
                <a16:creationId xmlns:a16="http://schemas.microsoft.com/office/drawing/2014/main" id="{85149191-5F60-4A28-AAFF-039F96B0F3E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1180882" y="1638085"/>
            <a:ext cx="6857572" cy="3581401"/>
          </a:xfrm>
          <a:prstGeom prst="rect">
            <a:avLst/>
          </a:prstGeom>
          <a:gradFill>
            <a:gsLst>
              <a:gs pos="0">
                <a:srgbClr val="000000">
                  <a:alpha val="59000"/>
                </a:srgbClr>
              </a:gs>
              <a:gs pos="69000">
                <a:schemeClr val="accent1">
                  <a:alpha val="0"/>
                </a:scheme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28" name="Freeform: Shape 27">
            <a:extLst>
              <a:ext uri="{FF2B5EF4-FFF2-40B4-BE49-F238E27FC236}">
                <a16:creationId xmlns:a16="http://schemas.microsoft.com/office/drawing/2014/main" id="{F8260ED5-17F7-4158-B241-D51DD4CF1B7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6097846">
            <a:off x="-747355" y="1201312"/>
            <a:ext cx="4808302" cy="4088666"/>
          </a:xfrm>
          <a:custGeom>
            <a:avLst/>
            <a:gdLst>
              <a:gd name="connsiteX0" fmla="*/ 48844 w 4808302"/>
              <a:gd name="connsiteY0" fmla="*/ 2888671 h 4088666"/>
              <a:gd name="connsiteX1" fmla="*/ 0 w 4808302"/>
              <a:gd name="connsiteY1" fmla="*/ 2404151 h 4088666"/>
              <a:gd name="connsiteX2" fmla="*/ 2404151 w 4808302"/>
              <a:gd name="connsiteY2" fmla="*/ 0 h 4088666"/>
              <a:gd name="connsiteX3" fmla="*/ 4808302 w 4808302"/>
              <a:gd name="connsiteY3" fmla="*/ 2404151 h 4088666"/>
              <a:gd name="connsiteX4" fmla="*/ 4700216 w 4808302"/>
              <a:gd name="connsiteY4" fmla="*/ 3119072 h 4088666"/>
              <a:gd name="connsiteX5" fmla="*/ 4643143 w 4808302"/>
              <a:gd name="connsiteY5" fmla="*/ 3275009 h 4088666"/>
              <a:gd name="connsiteX6" fmla="*/ 690093 w 4808302"/>
              <a:gd name="connsiteY6" fmla="*/ 4088666 h 4088666"/>
              <a:gd name="connsiteX7" fmla="*/ 548991 w 4808302"/>
              <a:gd name="connsiteY7" fmla="*/ 3933414 h 4088666"/>
              <a:gd name="connsiteX8" fmla="*/ 48844 w 4808302"/>
              <a:gd name="connsiteY8" fmla="*/ 2888671 h 40886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08302" h="4088666">
                <a:moveTo>
                  <a:pt x="48844" y="2888671"/>
                </a:moveTo>
                <a:cubicBezTo>
                  <a:pt x="16818" y="2732167"/>
                  <a:pt x="0" y="2570123"/>
                  <a:pt x="0" y="2404151"/>
                </a:cubicBezTo>
                <a:cubicBezTo>
                  <a:pt x="0" y="1076375"/>
                  <a:pt x="1076375" y="0"/>
                  <a:pt x="2404151" y="0"/>
                </a:cubicBezTo>
                <a:cubicBezTo>
                  <a:pt x="3731927" y="0"/>
                  <a:pt x="4808302" y="1076375"/>
                  <a:pt x="4808302" y="2404151"/>
                </a:cubicBezTo>
                <a:cubicBezTo>
                  <a:pt x="4808302" y="2653109"/>
                  <a:pt x="4770461" y="2893229"/>
                  <a:pt x="4700216" y="3119072"/>
                </a:cubicBezTo>
                <a:lnTo>
                  <a:pt x="4643143" y="3275009"/>
                </a:lnTo>
                <a:lnTo>
                  <a:pt x="690093" y="4088666"/>
                </a:lnTo>
                <a:lnTo>
                  <a:pt x="548991" y="3933414"/>
                </a:lnTo>
                <a:cubicBezTo>
                  <a:pt x="304015" y="3636572"/>
                  <a:pt x="128908" y="3279932"/>
                  <a:pt x="48844" y="2888671"/>
                </a:cubicBezTo>
                <a:close/>
              </a:path>
            </a:pathLst>
          </a:custGeom>
          <a:gradFill>
            <a:gsLst>
              <a:gs pos="39000">
                <a:schemeClr val="accent1">
                  <a:lumMod val="60000"/>
                  <a:lumOff val="40000"/>
                  <a:alpha val="0"/>
                </a:schemeClr>
              </a:gs>
              <a:gs pos="100000">
                <a:schemeClr val="accent1">
                  <a:lumMod val="75000"/>
                  <a:alpha val="26000"/>
                </a:schemeClr>
              </a:gs>
            </a:gsLst>
            <a:lin ang="18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394EB465-D97F-420C-1165-306BFCBA1E86}"/>
              </a:ext>
            </a:extLst>
          </p:cNvPr>
          <p:cNvSpPr>
            <a:spLocks noGrp="1"/>
          </p:cNvSpPr>
          <p:nvPr>
            <p:ph type="title"/>
          </p:nvPr>
        </p:nvSpPr>
        <p:spPr>
          <a:xfrm>
            <a:off x="660041" y="2767106"/>
            <a:ext cx="2880828" cy="3071906"/>
          </a:xfrm>
        </p:spPr>
        <p:txBody>
          <a:bodyPr vert="horz" lIns="91440" tIns="45720" rIns="91440" bIns="45720" rtlCol="0" anchor="t">
            <a:normAutofit/>
          </a:bodyPr>
          <a:lstStyle/>
          <a:p>
            <a:r>
              <a:rPr lang="en-US" sz="4000" kern="1200" dirty="0">
                <a:solidFill>
                  <a:srgbClr val="FFFFFF"/>
                </a:solidFill>
                <a:latin typeface="+mj-lt"/>
                <a:ea typeface="+mj-ea"/>
                <a:cs typeface="+mj-cs"/>
              </a:rPr>
              <a:t>Hospital Volumes Over Time</a:t>
            </a:r>
          </a:p>
        </p:txBody>
      </p:sp>
      <p:sp>
        <p:nvSpPr>
          <p:cNvPr id="3" name="Text Placeholder 2">
            <a:extLst>
              <a:ext uri="{FF2B5EF4-FFF2-40B4-BE49-F238E27FC236}">
                <a16:creationId xmlns:a16="http://schemas.microsoft.com/office/drawing/2014/main" id="{B8A578CF-350E-8D1C-BBAF-8C707580A50E}"/>
              </a:ext>
            </a:extLst>
          </p:cNvPr>
          <p:cNvSpPr>
            <a:spLocks noGrp="1"/>
          </p:cNvSpPr>
          <p:nvPr>
            <p:ph type="body" idx="1"/>
          </p:nvPr>
        </p:nvSpPr>
        <p:spPr>
          <a:xfrm>
            <a:off x="660042" y="806824"/>
            <a:ext cx="2919738" cy="1494117"/>
          </a:xfrm>
        </p:spPr>
        <p:txBody>
          <a:bodyPr vert="horz" lIns="91440" tIns="45720" rIns="91440" bIns="45720" rtlCol="0" anchor="b">
            <a:normAutofit/>
          </a:bodyPr>
          <a:lstStyle/>
          <a:p>
            <a:endParaRPr lang="en-US" sz="2000" kern="1200">
              <a:solidFill>
                <a:srgbClr val="FFFFFF"/>
              </a:solidFill>
              <a:latin typeface="+mn-lt"/>
              <a:ea typeface="+mn-ea"/>
              <a:cs typeface="+mn-cs"/>
            </a:endParaRPr>
          </a:p>
        </p:txBody>
      </p:sp>
      <p:graphicFrame>
        <p:nvGraphicFramePr>
          <p:cNvPr id="5" name="Table 4">
            <a:extLst>
              <a:ext uri="{FF2B5EF4-FFF2-40B4-BE49-F238E27FC236}">
                <a16:creationId xmlns:a16="http://schemas.microsoft.com/office/drawing/2014/main" id="{D8EB3DD7-A953-199B-F7A4-3AAEF79BD4ED}"/>
              </a:ext>
            </a:extLst>
          </p:cNvPr>
          <p:cNvGraphicFramePr>
            <a:graphicFrameLocks noGrp="1"/>
          </p:cNvGraphicFramePr>
          <p:nvPr>
            <p:extLst>
              <p:ext uri="{D42A27DB-BD31-4B8C-83A1-F6EECF244321}">
                <p14:modId xmlns:p14="http://schemas.microsoft.com/office/powerpoint/2010/main" val="1359723100"/>
              </p:ext>
            </p:extLst>
          </p:nvPr>
        </p:nvGraphicFramePr>
        <p:xfrm>
          <a:off x="4495807" y="463974"/>
          <a:ext cx="7238985" cy="5930052"/>
        </p:xfrm>
        <a:graphic>
          <a:graphicData uri="http://schemas.openxmlformats.org/drawingml/2006/table">
            <a:tbl>
              <a:tblPr>
                <a:tableStyleId>{5C22544A-7EE6-4342-B048-85BDC9FD1C3A}</a:tableStyleId>
              </a:tblPr>
              <a:tblGrid>
                <a:gridCol w="2333113">
                  <a:extLst>
                    <a:ext uri="{9D8B030D-6E8A-4147-A177-3AD203B41FA5}">
                      <a16:colId xmlns:a16="http://schemas.microsoft.com/office/drawing/2014/main" val="2238426165"/>
                    </a:ext>
                  </a:extLst>
                </a:gridCol>
                <a:gridCol w="613234">
                  <a:extLst>
                    <a:ext uri="{9D8B030D-6E8A-4147-A177-3AD203B41FA5}">
                      <a16:colId xmlns:a16="http://schemas.microsoft.com/office/drawing/2014/main" val="3887100999"/>
                    </a:ext>
                  </a:extLst>
                </a:gridCol>
                <a:gridCol w="613234">
                  <a:extLst>
                    <a:ext uri="{9D8B030D-6E8A-4147-A177-3AD203B41FA5}">
                      <a16:colId xmlns:a16="http://schemas.microsoft.com/office/drawing/2014/main" val="763727496"/>
                    </a:ext>
                  </a:extLst>
                </a:gridCol>
                <a:gridCol w="613234">
                  <a:extLst>
                    <a:ext uri="{9D8B030D-6E8A-4147-A177-3AD203B41FA5}">
                      <a16:colId xmlns:a16="http://schemas.microsoft.com/office/drawing/2014/main" val="3303482624"/>
                    </a:ext>
                  </a:extLst>
                </a:gridCol>
                <a:gridCol w="613234">
                  <a:extLst>
                    <a:ext uri="{9D8B030D-6E8A-4147-A177-3AD203B41FA5}">
                      <a16:colId xmlns:a16="http://schemas.microsoft.com/office/drawing/2014/main" val="3458690102"/>
                    </a:ext>
                  </a:extLst>
                </a:gridCol>
                <a:gridCol w="613234">
                  <a:extLst>
                    <a:ext uri="{9D8B030D-6E8A-4147-A177-3AD203B41FA5}">
                      <a16:colId xmlns:a16="http://schemas.microsoft.com/office/drawing/2014/main" val="66924377"/>
                    </a:ext>
                  </a:extLst>
                </a:gridCol>
                <a:gridCol w="613234">
                  <a:extLst>
                    <a:ext uri="{9D8B030D-6E8A-4147-A177-3AD203B41FA5}">
                      <a16:colId xmlns:a16="http://schemas.microsoft.com/office/drawing/2014/main" val="2345293536"/>
                    </a:ext>
                  </a:extLst>
                </a:gridCol>
                <a:gridCol w="613234">
                  <a:extLst>
                    <a:ext uri="{9D8B030D-6E8A-4147-A177-3AD203B41FA5}">
                      <a16:colId xmlns:a16="http://schemas.microsoft.com/office/drawing/2014/main" val="2602690458"/>
                    </a:ext>
                  </a:extLst>
                </a:gridCol>
                <a:gridCol w="613234">
                  <a:extLst>
                    <a:ext uri="{9D8B030D-6E8A-4147-A177-3AD203B41FA5}">
                      <a16:colId xmlns:a16="http://schemas.microsoft.com/office/drawing/2014/main" val="4079754254"/>
                    </a:ext>
                  </a:extLst>
                </a:gridCol>
              </a:tblGrid>
              <a:tr h="156054">
                <a:tc gridSpan="9">
                  <a:txBody>
                    <a:bodyPr/>
                    <a:lstStyle/>
                    <a:p>
                      <a:pPr algn="l" fontAlgn="b"/>
                      <a:r>
                        <a:rPr lang="en-GB" sz="800" u="none" strike="noStrike">
                          <a:effectLst/>
                        </a:rPr>
                        <a:t>Number of hospitals by year and device type</a:t>
                      </a:r>
                      <a:endParaRPr lang="en-GB" sz="800" b="1" i="0" u="none" strike="noStrike">
                        <a:solidFill>
                          <a:srgbClr val="000000"/>
                        </a:solidFill>
                        <a:effectLst/>
                        <a:latin typeface="Calibri" panose="020F0502020204030204" pitchFamily="34" charset="0"/>
                      </a:endParaRPr>
                    </a:p>
                  </a:txBody>
                  <a:tcPr marL="4928" marR="4928" marT="4928" marB="0" anchor="b"/>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2166935572"/>
                  </a:ext>
                </a:extLst>
              </a:tr>
              <a:tr h="156054">
                <a:tc>
                  <a:txBody>
                    <a:bodyPr/>
                    <a:lstStyle/>
                    <a:p>
                      <a:pPr algn="l" fontAlgn="b"/>
                      <a:r>
                        <a:rPr lang="en-GB" sz="800" u="none" strike="noStrike">
                          <a:effectLst/>
                        </a:rPr>
                        <a:t>       </a:t>
                      </a:r>
                      <a:endParaRPr lang="en-GB" sz="800" b="1" i="0" u="none" strike="noStrike">
                        <a:solidFill>
                          <a:srgbClr val="000000"/>
                        </a:solidFill>
                        <a:effectLst/>
                        <a:latin typeface="Calibri" panose="020F0502020204030204" pitchFamily="34" charset="0"/>
                      </a:endParaRPr>
                    </a:p>
                  </a:txBody>
                  <a:tcPr marL="4928" marR="4928" marT="4928" marB="0" anchor="b"/>
                </a:tc>
                <a:tc>
                  <a:txBody>
                    <a:bodyPr/>
                    <a:lstStyle/>
                    <a:p>
                      <a:pPr algn="l" fontAlgn="b"/>
                      <a:endParaRPr lang="en-GB" sz="800" b="0" i="0" u="none" strike="noStrike">
                        <a:solidFill>
                          <a:srgbClr val="000000"/>
                        </a:solidFill>
                        <a:effectLst/>
                        <a:latin typeface="Calibri" panose="020F0502020204030204" pitchFamily="34" charset="0"/>
                      </a:endParaRPr>
                    </a:p>
                  </a:txBody>
                  <a:tcPr marL="4928" marR="4928" marT="4928" marB="0" anchor="b"/>
                </a:tc>
                <a:tc>
                  <a:txBody>
                    <a:bodyPr/>
                    <a:lstStyle/>
                    <a:p>
                      <a:pPr algn="l" fontAlgn="b"/>
                      <a:endParaRPr lang="en-GB" sz="800" b="0" i="0" u="none" strike="noStrike">
                        <a:solidFill>
                          <a:srgbClr val="000000"/>
                        </a:solidFill>
                        <a:effectLst/>
                        <a:latin typeface="Calibri" panose="020F0502020204030204" pitchFamily="34" charset="0"/>
                      </a:endParaRPr>
                    </a:p>
                  </a:txBody>
                  <a:tcPr marL="4928" marR="4928" marT="4928" marB="0" anchor="b"/>
                </a:tc>
                <a:tc>
                  <a:txBody>
                    <a:bodyPr/>
                    <a:lstStyle/>
                    <a:p>
                      <a:pPr algn="l" fontAlgn="b"/>
                      <a:endParaRPr lang="en-GB" sz="800" b="0" i="0" u="none" strike="noStrike">
                        <a:solidFill>
                          <a:srgbClr val="000000"/>
                        </a:solidFill>
                        <a:effectLst/>
                        <a:latin typeface="Calibri" panose="020F0502020204030204" pitchFamily="34" charset="0"/>
                      </a:endParaRPr>
                    </a:p>
                  </a:txBody>
                  <a:tcPr marL="4928" marR="4928" marT="4928" marB="0" anchor="b"/>
                </a:tc>
                <a:tc>
                  <a:txBody>
                    <a:bodyPr/>
                    <a:lstStyle/>
                    <a:p>
                      <a:pPr algn="l" fontAlgn="b"/>
                      <a:endParaRPr lang="en-GB" sz="800" b="0" i="0" u="none" strike="noStrike">
                        <a:solidFill>
                          <a:srgbClr val="000000"/>
                        </a:solidFill>
                        <a:effectLst/>
                        <a:latin typeface="Calibri" panose="020F0502020204030204" pitchFamily="34" charset="0"/>
                      </a:endParaRPr>
                    </a:p>
                  </a:txBody>
                  <a:tcPr marL="4928" marR="4928" marT="4928" marB="0" anchor="b"/>
                </a:tc>
                <a:tc>
                  <a:txBody>
                    <a:bodyPr/>
                    <a:lstStyle/>
                    <a:p>
                      <a:pPr algn="l" fontAlgn="b"/>
                      <a:endParaRPr lang="en-GB" sz="800" b="0" i="0" u="none" strike="noStrike">
                        <a:solidFill>
                          <a:srgbClr val="000000"/>
                        </a:solidFill>
                        <a:effectLst/>
                        <a:latin typeface="Calibri" panose="020F0502020204030204" pitchFamily="34" charset="0"/>
                      </a:endParaRPr>
                    </a:p>
                  </a:txBody>
                  <a:tcPr marL="4928" marR="4928" marT="4928" marB="0" anchor="b"/>
                </a:tc>
                <a:tc>
                  <a:txBody>
                    <a:bodyPr/>
                    <a:lstStyle/>
                    <a:p>
                      <a:pPr algn="l" fontAlgn="b"/>
                      <a:endParaRPr lang="en-GB" sz="800" b="0" i="0" u="none" strike="noStrike">
                        <a:solidFill>
                          <a:srgbClr val="000000"/>
                        </a:solidFill>
                        <a:effectLst/>
                        <a:latin typeface="Calibri" panose="020F0502020204030204" pitchFamily="34" charset="0"/>
                      </a:endParaRPr>
                    </a:p>
                  </a:txBody>
                  <a:tcPr marL="4928" marR="4928" marT="4928" marB="0" anchor="b"/>
                </a:tc>
                <a:tc>
                  <a:txBody>
                    <a:bodyPr/>
                    <a:lstStyle/>
                    <a:p>
                      <a:pPr algn="l" fontAlgn="b"/>
                      <a:endParaRPr lang="en-GB" sz="800" b="0" i="0" u="none" strike="noStrike">
                        <a:solidFill>
                          <a:srgbClr val="000000"/>
                        </a:solidFill>
                        <a:effectLst/>
                        <a:latin typeface="Calibri" panose="020F0502020204030204" pitchFamily="34" charset="0"/>
                      </a:endParaRPr>
                    </a:p>
                  </a:txBody>
                  <a:tcPr marL="4928" marR="4928" marT="4928" marB="0" anchor="b"/>
                </a:tc>
                <a:tc>
                  <a:txBody>
                    <a:bodyPr/>
                    <a:lstStyle/>
                    <a:p>
                      <a:pPr algn="l" fontAlgn="b"/>
                      <a:endParaRPr lang="en-GB" sz="800" b="0" i="0" u="none" strike="noStrike">
                        <a:solidFill>
                          <a:srgbClr val="000000"/>
                        </a:solidFill>
                        <a:effectLst/>
                        <a:latin typeface="Calibri" panose="020F0502020204030204" pitchFamily="34" charset="0"/>
                      </a:endParaRPr>
                    </a:p>
                  </a:txBody>
                  <a:tcPr marL="4928" marR="4928" marT="4928" marB="0" anchor="b"/>
                </a:tc>
                <a:extLst>
                  <a:ext uri="{0D108BD9-81ED-4DB2-BD59-A6C34878D82A}">
                    <a16:rowId xmlns:a16="http://schemas.microsoft.com/office/drawing/2014/main" val="17099995"/>
                  </a:ext>
                </a:extLst>
              </a:tr>
              <a:tr h="156054">
                <a:tc>
                  <a:txBody>
                    <a:bodyPr/>
                    <a:lstStyle/>
                    <a:p>
                      <a:pPr algn="l" fontAlgn="ctr"/>
                      <a:r>
                        <a:rPr lang="en-GB" sz="800" u="none" strike="noStrike">
                          <a:effectLst/>
                        </a:rPr>
                        <a:t>       </a:t>
                      </a:r>
                      <a:endParaRPr lang="en-GB" sz="800" b="1" i="0" u="none" strike="noStrike">
                        <a:solidFill>
                          <a:srgbClr val="000000"/>
                        </a:solidFill>
                        <a:effectLst/>
                        <a:latin typeface="Calibri" panose="020F0502020204030204" pitchFamily="34" charset="0"/>
                      </a:endParaRPr>
                    </a:p>
                  </a:txBody>
                  <a:tcPr marL="4928" marR="4928" marT="4928" marB="0" anchor="ctr"/>
                </a:tc>
                <a:tc>
                  <a:txBody>
                    <a:bodyPr/>
                    <a:lstStyle/>
                    <a:p>
                      <a:pPr algn="ctr" fontAlgn="ctr"/>
                      <a:r>
                        <a:rPr lang="en-GB" sz="800" u="none" strike="noStrike" dirty="0">
                          <a:effectLst/>
                        </a:rPr>
                        <a:t>2014/15</a:t>
                      </a:r>
                      <a:endParaRPr lang="en-GB" sz="800" b="1" i="0" u="none" strike="noStrike" dirty="0">
                        <a:solidFill>
                          <a:srgbClr val="000000"/>
                        </a:solidFill>
                        <a:effectLst/>
                        <a:latin typeface="Calibri" panose="020F0502020204030204" pitchFamily="34" charset="0"/>
                      </a:endParaRPr>
                    </a:p>
                  </a:txBody>
                  <a:tcPr marL="4928" marR="4928" marT="4928" marB="0" anchor="ctr"/>
                </a:tc>
                <a:tc>
                  <a:txBody>
                    <a:bodyPr/>
                    <a:lstStyle/>
                    <a:p>
                      <a:pPr algn="ctr" fontAlgn="ctr"/>
                      <a:r>
                        <a:rPr lang="en-GB" sz="800" u="none" strike="noStrike" dirty="0">
                          <a:effectLst/>
                        </a:rPr>
                        <a:t>2015/16</a:t>
                      </a:r>
                      <a:endParaRPr lang="en-GB" sz="800" b="1" i="0" u="none" strike="noStrike" dirty="0">
                        <a:solidFill>
                          <a:srgbClr val="000000"/>
                        </a:solidFill>
                        <a:effectLst/>
                        <a:latin typeface="Calibri" panose="020F0502020204030204" pitchFamily="34" charset="0"/>
                      </a:endParaRPr>
                    </a:p>
                  </a:txBody>
                  <a:tcPr marL="4928" marR="4928" marT="4928" marB="0" anchor="ctr"/>
                </a:tc>
                <a:tc>
                  <a:txBody>
                    <a:bodyPr/>
                    <a:lstStyle/>
                    <a:p>
                      <a:pPr algn="ctr" fontAlgn="ctr"/>
                      <a:r>
                        <a:rPr lang="en-GB" sz="800" u="none" strike="noStrike" dirty="0">
                          <a:effectLst/>
                        </a:rPr>
                        <a:t>2016/17</a:t>
                      </a:r>
                      <a:endParaRPr lang="en-GB" sz="800" b="1" i="0" u="none" strike="noStrike" dirty="0">
                        <a:solidFill>
                          <a:srgbClr val="000000"/>
                        </a:solidFill>
                        <a:effectLst/>
                        <a:latin typeface="Calibri" panose="020F0502020204030204" pitchFamily="34" charset="0"/>
                      </a:endParaRPr>
                    </a:p>
                  </a:txBody>
                  <a:tcPr marL="4928" marR="4928" marT="4928" marB="0" anchor="ctr"/>
                </a:tc>
                <a:tc>
                  <a:txBody>
                    <a:bodyPr/>
                    <a:lstStyle/>
                    <a:p>
                      <a:pPr algn="ctr" fontAlgn="ctr"/>
                      <a:r>
                        <a:rPr lang="en-GB" sz="800" u="none" strike="noStrike" dirty="0">
                          <a:effectLst/>
                        </a:rPr>
                        <a:t>2017/18</a:t>
                      </a:r>
                      <a:endParaRPr lang="en-GB" sz="800" b="1" i="0" u="none" strike="noStrike" dirty="0">
                        <a:solidFill>
                          <a:srgbClr val="000000"/>
                        </a:solidFill>
                        <a:effectLst/>
                        <a:latin typeface="Calibri" panose="020F0502020204030204" pitchFamily="34" charset="0"/>
                      </a:endParaRPr>
                    </a:p>
                  </a:txBody>
                  <a:tcPr marL="4928" marR="4928" marT="4928" marB="0" anchor="ctr"/>
                </a:tc>
                <a:tc>
                  <a:txBody>
                    <a:bodyPr/>
                    <a:lstStyle/>
                    <a:p>
                      <a:pPr algn="ctr" fontAlgn="ctr"/>
                      <a:r>
                        <a:rPr lang="en-GB" sz="800" u="none" strike="noStrike" dirty="0">
                          <a:effectLst/>
                        </a:rPr>
                        <a:t>2018/19</a:t>
                      </a:r>
                      <a:endParaRPr lang="en-GB" sz="800" b="1" i="0" u="none" strike="noStrike" dirty="0">
                        <a:solidFill>
                          <a:srgbClr val="000000"/>
                        </a:solidFill>
                        <a:effectLst/>
                        <a:latin typeface="Calibri" panose="020F0502020204030204" pitchFamily="34" charset="0"/>
                      </a:endParaRPr>
                    </a:p>
                  </a:txBody>
                  <a:tcPr marL="4928" marR="4928" marT="4928" marB="0" anchor="ctr"/>
                </a:tc>
                <a:tc>
                  <a:txBody>
                    <a:bodyPr/>
                    <a:lstStyle/>
                    <a:p>
                      <a:pPr algn="ctr" fontAlgn="ctr"/>
                      <a:r>
                        <a:rPr lang="en-GB" sz="800" u="none" strike="noStrike" dirty="0">
                          <a:effectLst/>
                        </a:rPr>
                        <a:t>2019/20</a:t>
                      </a:r>
                      <a:endParaRPr lang="en-GB" sz="800" b="1" i="0" u="none" strike="noStrike" dirty="0">
                        <a:solidFill>
                          <a:srgbClr val="000000"/>
                        </a:solidFill>
                        <a:effectLst/>
                        <a:latin typeface="Calibri" panose="020F0502020204030204" pitchFamily="34" charset="0"/>
                      </a:endParaRPr>
                    </a:p>
                  </a:txBody>
                  <a:tcPr marL="4928" marR="4928" marT="4928" marB="0" anchor="ctr"/>
                </a:tc>
                <a:tc>
                  <a:txBody>
                    <a:bodyPr/>
                    <a:lstStyle/>
                    <a:p>
                      <a:pPr algn="ctr" fontAlgn="ctr"/>
                      <a:r>
                        <a:rPr lang="en-GB" sz="800" u="none" strike="noStrike" dirty="0">
                          <a:effectLst/>
                        </a:rPr>
                        <a:t>2020/21</a:t>
                      </a:r>
                      <a:endParaRPr lang="en-GB" sz="800" b="1" i="0" u="none" strike="noStrike" dirty="0">
                        <a:solidFill>
                          <a:srgbClr val="000000"/>
                        </a:solidFill>
                        <a:effectLst/>
                        <a:latin typeface="Calibri" panose="020F0502020204030204" pitchFamily="34" charset="0"/>
                      </a:endParaRPr>
                    </a:p>
                  </a:txBody>
                  <a:tcPr marL="4928" marR="4928" marT="4928" marB="0" anchor="ctr"/>
                </a:tc>
                <a:tc>
                  <a:txBody>
                    <a:bodyPr/>
                    <a:lstStyle/>
                    <a:p>
                      <a:pPr algn="ctr" fontAlgn="ctr"/>
                      <a:r>
                        <a:rPr lang="en-GB" sz="800" u="none" strike="noStrike" dirty="0">
                          <a:effectLst/>
                        </a:rPr>
                        <a:t>2021/22</a:t>
                      </a:r>
                      <a:endParaRPr lang="en-GB" sz="800" b="1" i="0" u="none" strike="noStrike" dirty="0">
                        <a:solidFill>
                          <a:srgbClr val="000000"/>
                        </a:solidFill>
                        <a:effectLst/>
                        <a:latin typeface="Calibri" panose="020F0502020204030204" pitchFamily="34" charset="0"/>
                      </a:endParaRPr>
                    </a:p>
                  </a:txBody>
                  <a:tcPr marL="4928" marR="4928" marT="4928" marB="0" anchor="ctr"/>
                </a:tc>
                <a:extLst>
                  <a:ext uri="{0D108BD9-81ED-4DB2-BD59-A6C34878D82A}">
                    <a16:rowId xmlns:a16="http://schemas.microsoft.com/office/drawing/2014/main" val="1371419472"/>
                  </a:ext>
                </a:extLst>
              </a:tr>
              <a:tr h="156054">
                <a:tc>
                  <a:txBody>
                    <a:bodyPr/>
                    <a:lstStyle/>
                    <a:p>
                      <a:pPr algn="l" fontAlgn="ctr"/>
                      <a:r>
                        <a:rPr lang="en-GB" sz="800" u="none" strike="noStrike">
                          <a:effectLst/>
                        </a:rPr>
                        <a:t>Simple       </a:t>
                      </a:r>
                      <a:endParaRPr lang="en-GB" sz="800" b="1" i="0" u="none" strike="noStrike">
                        <a:solidFill>
                          <a:srgbClr val="000000"/>
                        </a:solidFill>
                        <a:effectLst/>
                        <a:latin typeface="Calibri" panose="020F0502020204030204" pitchFamily="34" charset="0"/>
                      </a:endParaRPr>
                    </a:p>
                  </a:txBody>
                  <a:tcPr marL="4928" marR="4928" marT="4928" marB="0" anchor="ctr"/>
                </a:tc>
                <a:tc>
                  <a:txBody>
                    <a:bodyPr/>
                    <a:lstStyle/>
                    <a:p>
                      <a:pPr algn="ctr" fontAlgn="ctr"/>
                      <a:endParaRPr lang="en-GB" sz="800" b="0" i="0" u="none" strike="noStrike">
                        <a:solidFill>
                          <a:srgbClr val="000000"/>
                        </a:solidFill>
                        <a:effectLst/>
                        <a:latin typeface="Calibri" panose="020F0502020204030204" pitchFamily="34" charset="0"/>
                      </a:endParaRPr>
                    </a:p>
                  </a:txBody>
                  <a:tcPr marL="4928" marR="4928" marT="4928" marB="0" anchor="ctr"/>
                </a:tc>
                <a:tc>
                  <a:txBody>
                    <a:bodyPr/>
                    <a:lstStyle/>
                    <a:p>
                      <a:pPr algn="ctr" fontAlgn="ctr"/>
                      <a:endParaRPr lang="en-GB" sz="800" b="0" i="0" u="none" strike="noStrike">
                        <a:solidFill>
                          <a:srgbClr val="000000"/>
                        </a:solidFill>
                        <a:effectLst/>
                        <a:latin typeface="Calibri" panose="020F0502020204030204" pitchFamily="34" charset="0"/>
                      </a:endParaRPr>
                    </a:p>
                  </a:txBody>
                  <a:tcPr marL="4928" marR="4928" marT="4928" marB="0" anchor="ctr"/>
                </a:tc>
                <a:tc>
                  <a:txBody>
                    <a:bodyPr/>
                    <a:lstStyle/>
                    <a:p>
                      <a:pPr algn="ctr" fontAlgn="ctr"/>
                      <a:endParaRPr lang="en-GB" sz="800" b="0" i="0" u="none" strike="noStrike">
                        <a:solidFill>
                          <a:srgbClr val="000000"/>
                        </a:solidFill>
                        <a:effectLst/>
                        <a:latin typeface="Calibri" panose="020F0502020204030204" pitchFamily="34" charset="0"/>
                      </a:endParaRPr>
                    </a:p>
                  </a:txBody>
                  <a:tcPr marL="4928" marR="4928" marT="4928" marB="0" anchor="ctr"/>
                </a:tc>
                <a:tc>
                  <a:txBody>
                    <a:bodyPr/>
                    <a:lstStyle/>
                    <a:p>
                      <a:pPr algn="ctr" fontAlgn="ctr"/>
                      <a:endParaRPr lang="en-GB" sz="800" b="0" i="0" u="none" strike="noStrike">
                        <a:solidFill>
                          <a:srgbClr val="000000"/>
                        </a:solidFill>
                        <a:effectLst/>
                        <a:latin typeface="Calibri" panose="020F0502020204030204" pitchFamily="34" charset="0"/>
                      </a:endParaRPr>
                    </a:p>
                  </a:txBody>
                  <a:tcPr marL="4928" marR="4928" marT="4928" marB="0" anchor="ctr"/>
                </a:tc>
                <a:tc>
                  <a:txBody>
                    <a:bodyPr/>
                    <a:lstStyle/>
                    <a:p>
                      <a:pPr algn="ctr" fontAlgn="ctr"/>
                      <a:endParaRPr lang="en-GB" sz="800" b="0" i="0" u="none" strike="noStrike">
                        <a:solidFill>
                          <a:srgbClr val="000000"/>
                        </a:solidFill>
                        <a:effectLst/>
                        <a:latin typeface="Calibri" panose="020F0502020204030204" pitchFamily="34" charset="0"/>
                      </a:endParaRPr>
                    </a:p>
                  </a:txBody>
                  <a:tcPr marL="4928" marR="4928" marT="4928" marB="0" anchor="ctr"/>
                </a:tc>
                <a:tc>
                  <a:txBody>
                    <a:bodyPr/>
                    <a:lstStyle/>
                    <a:p>
                      <a:pPr algn="ctr" fontAlgn="ctr"/>
                      <a:endParaRPr lang="en-GB" sz="800" b="0" i="0" u="none" strike="noStrike">
                        <a:solidFill>
                          <a:srgbClr val="000000"/>
                        </a:solidFill>
                        <a:effectLst/>
                        <a:latin typeface="Calibri" panose="020F0502020204030204" pitchFamily="34" charset="0"/>
                      </a:endParaRPr>
                    </a:p>
                  </a:txBody>
                  <a:tcPr marL="4928" marR="4928" marT="4928" marB="0" anchor="ctr"/>
                </a:tc>
                <a:tc>
                  <a:txBody>
                    <a:bodyPr/>
                    <a:lstStyle/>
                    <a:p>
                      <a:pPr algn="ctr" fontAlgn="ctr"/>
                      <a:endParaRPr lang="en-GB" sz="800" b="0" i="0" u="none" strike="noStrike">
                        <a:solidFill>
                          <a:srgbClr val="000000"/>
                        </a:solidFill>
                        <a:effectLst/>
                        <a:latin typeface="Calibri" panose="020F0502020204030204" pitchFamily="34" charset="0"/>
                      </a:endParaRPr>
                    </a:p>
                  </a:txBody>
                  <a:tcPr marL="4928" marR="4928" marT="4928" marB="0" anchor="ctr"/>
                </a:tc>
                <a:tc>
                  <a:txBody>
                    <a:bodyPr/>
                    <a:lstStyle/>
                    <a:p>
                      <a:pPr algn="ctr" fontAlgn="ctr"/>
                      <a:endParaRPr lang="en-GB" sz="800" b="0" i="0" u="none" strike="noStrike">
                        <a:solidFill>
                          <a:srgbClr val="000000"/>
                        </a:solidFill>
                        <a:effectLst/>
                        <a:latin typeface="Calibri" panose="020F0502020204030204" pitchFamily="34" charset="0"/>
                      </a:endParaRPr>
                    </a:p>
                  </a:txBody>
                  <a:tcPr marL="4928" marR="4928" marT="4928" marB="0" anchor="ctr"/>
                </a:tc>
                <a:extLst>
                  <a:ext uri="{0D108BD9-81ED-4DB2-BD59-A6C34878D82A}">
                    <a16:rowId xmlns:a16="http://schemas.microsoft.com/office/drawing/2014/main" val="1477110108"/>
                  </a:ext>
                </a:extLst>
              </a:tr>
              <a:tr h="156054">
                <a:tc>
                  <a:txBody>
                    <a:bodyPr/>
                    <a:lstStyle/>
                    <a:p>
                      <a:pPr algn="l" fontAlgn="ctr"/>
                      <a:endParaRPr lang="en-GB" sz="800" b="1" i="0" u="none" strike="noStrike">
                        <a:solidFill>
                          <a:srgbClr val="000000"/>
                        </a:solidFill>
                        <a:effectLst/>
                        <a:latin typeface="Calibri" panose="020F0502020204030204" pitchFamily="34" charset="0"/>
                      </a:endParaRPr>
                    </a:p>
                  </a:txBody>
                  <a:tcPr marL="4928" marR="4928" marT="4928" marB="0" anchor="ctr"/>
                </a:tc>
                <a:tc>
                  <a:txBody>
                    <a:bodyPr/>
                    <a:lstStyle/>
                    <a:p>
                      <a:pPr algn="ctr" fontAlgn="ctr"/>
                      <a:endParaRPr lang="en-GB" sz="800" b="0" i="0" u="none" strike="noStrike">
                        <a:solidFill>
                          <a:srgbClr val="000000"/>
                        </a:solidFill>
                        <a:effectLst/>
                        <a:latin typeface="Calibri" panose="020F0502020204030204" pitchFamily="34" charset="0"/>
                      </a:endParaRPr>
                    </a:p>
                  </a:txBody>
                  <a:tcPr marL="4928" marR="4928" marT="4928" marB="0" anchor="ctr"/>
                </a:tc>
                <a:tc>
                  <a:txBody>
                    <a:bodyPr/>
                    <a:lstStyle/>
                    <a:p>
                      <a:pPr algn="ctr" fontAlgn="ctr"/>
                      <a:endParaRPr lang="en-GB" sz="800" b="0" i="0" u="none" strike="noStrike">
                        <a:solidFill>
                          <a:srgbClr val="000000"/>
                        </a:solidFill>
                        <a:effectLst/>
                        <a:latin typeface="Calibri" panose="020F0502020204030204" pitchFamily="34" charset="0"/>
                      </a:endParaRPr>
                    </a:p>
                  </a:txBody>
                  <a:tcPr marL="4928" marR="4928" marT="4928" marB="0" anchor="ctr"/>
                </a:tc>
                <a:tc>
                  <a:txBody>
                    <a:bodyPr/>
                    <a:lstStyle/>
                    <a:p>
                      <a:pPr algn="ctr" fontAlgn="ctr"/>
                      <a:endParaRPr lang="en-GB" sz="800" b="0" i="0" u="none" strike="noStrike">
                        <a:solidFill>
                          <a:srgbClr val="000000"/>
                        </a:solidFill>
                        <a:effectLst/>
                        <a:latin typeface="Calibri" panose="020F0502020204030204" pitchFamily="34" charset="0"/>
                      </a:endParaRPr>
                    </a:p>
                  </a:txBody>
                  <a:tcPr marL="4928" marR="4928" marT="4928" marB="0" anchor="ctr"/>
                </a:tc>
                <a:tc>
                  <a:txBody>
                    <a:bodyPr/>
                    <a:lstStyle/>
                    <a:p>
                      <a:pPr algn="ctr" fontAlgn="ctr"/>
                      <a:endParaRPr lang="en-GB" sz="800" b="0" i="0" u="none" strike="noStrike">
                        <a:solidFill>
                          <a:srgbClr val="000000"/>
                        </a:solidFill>
                        <a:effectLst/>
                        <a:latin typeface="Calibri" panose="020F0502020204030204" pitchFamily="34" charset="0"/>
                      </a:endParaRPr>
                    </a:p>
                  </a:txBody>
                  <a:tcPr marL="4928" marR="4928" marT="4928" marB="0" anchor="ctr"/>
                </a:tc>
                <a:tc>
                  <a:txBody>
                    <a:bodyPr/>
                    <a:lstStyle/>
                    <a:p>
                      <a:pPr algn="ctr" fontAlgn="ctr"/>
                      <a:endParaRPr lang="en-GB" sz="800" b="0" i="0" u="none" strike="noStrike">
                        <a:solidFill>
                          <a:srgbClr val="000000"/>
                        </a:solidFill>
                        <a:effectLst/>
                        <a:latin typeface="Calibri" panose="020F0502020204030204" pitchFamily="34" charset="0"/>
                      </a:endParaRPr>
                    </a:p>
                  </a:txBody>
                  <a:tcPr marL="4928" marR="4928" marT="4928" marB="0" anchor="ctr"/>
                </a:tc>
                <a:tc>
                  <a:txBody>
                    <a:bodyPr/>
                    <a:lstStyle/>
                    <a:p>
                      <a:pPr algn="ctr" fontAlgn="ctr"/>
                      <a:endParaRPr lang="en-GB" sz="800" b="0" i="0" u="none" strike="noStrike">
                        <a:solidFill>
                          <a:srgbClr val="000000"/>
                        </a:solidFill>
                        <a:effectLst/>
                        <a:latin typeface="Calibri" panose="020F0502020204030204" pitchFamily="34" charset="0"/>
                      </a:endParaRPr>
                    </a:p>
                  </a:txBody>
                  <a:tcPr marL="4928" marR="4928" marT="4928" marB="0" anchor="ctr"/>
                </a:tc>
                <a:tc>
                  <a:txBody>
                    <a:bodyPr/>
                    <a:lstStyle/>
                    <a:p>
                      <a:pPr algn="ctr" fontAlgn="ctr"/>
                      <a:endParaRPr lang="en-GB" sz="800" b="0" i="0" u="none" strike="noStrike">
                        <a:solidFill>
                          <a:srgbClr val="000000"/>
                        </a:solidFill>
                        <a:effectLst/>
                        <a:latin typeface="Calibri" panose="020F0502020204030204" pitchFamily="34" charset="0"/>
                      </a:endParaRPr>
                    </a:p>
                  </a:txBody>
                  <a:tcPr marL="4928" marR="4928" marT="4928" marB="0" anchor="ctr"/>
                </a:tc>
                <a:tc>
                  <a:txBody>
                    <a:bodyPr/>
                    <a:lstStyle/>
                    <a:p>
                      <a:pPr algn="ctr" fontAlgn="ctr"/>
                      <a:endParaRPr lang="en-GB" sz="800" b="0" i="0" u="none" strike="noStrike">
                        <a:solidFill>
                          <a:srgbClr val="000000"/>
                        </a:solidFill>
                        <a:effectLst/>
                        <a:latin typeface="Calibri" panose="020F0502020204030204" pitchFamily="34" charset="0"/>
                      </a:endParaRPr>
                    </a:p>
                  </a:txBody>
                  <a:tcPr marL="4928" marR="4928" marT="4928" marB="0" anchor="ctr"/>
                </a:tc>
                <a:extLst>
                  <a:ext uri="{0D108BD9-81ED-4DB2-BD59-A6C34878D82A}">
                    <a16:rowId xmlns:a16="http://schemas.microsoft.com/office/drawing/2014/main" val="3171804145"/>
                  </a:ext>
                </a:extLst>
              </a:tr>
              <a:tr h="156054">
                <a:tc>
                  <a:txBody>
                    <a:bodyPr/>
                    <a:lstStyle/>
                    <a:p>
                      <a:pPr algn="l" fontAlgn="ctr"/>
                      <a:r>
                        <a:rPr lang="en-GB" sz="800" u="none" strike="noStrike">
                          <a:effectLst/>
                        </a:rPr>
                        <a:t>Number of NHS Adult Hospitals   </a:t>
                      </a:r>
                      <a:endParaRPr lang="en-GB" sz="800" b="1" i="0" u="none" strike="noStrike">
                        <a:solidFill>
                          <a:srgbClr val="000000"/>
                        </a:solidFill>
                        <a:effectLst/>
                        <a:latin typeface="Calibri" panose="020F0502020204030204" pitchFamily="34" charset="0"/>
                      </a:endParaRPr>
                    </a:p>
                  </a:txBody>
                  <a:tcPr marL="4928" marR="4928" marT="4928" marB="0" anchor="ctr"/>
                </a:tc>
                <a:tc>
                  <a:txBody>
                    <a:bodyPr/>
                    <a:lstStyle/>
                    <a:p>
                      <a:pPr algn="ctr" fontAlgn="ctr"/>
                      <a:r>
                        <a:rPr lang="en-GB" sz="800" u="none" strike="noStrike">
                          <a:effectLst/>
                        </a:rPr>
                        <a:t>164</a:t>
                      </a:r>
                      <a:endParaRPr lang="en-GB" sz="800" b="0" i="0" u="none" strike="noStrike">
                        <a:solidFill>
                          <a:srgbClr val="000000"/>
                        </a:solidFill>
                        <a:effectLst/>
                        <a:latin typeface="Calibri" panose="020F0502020204030204" pitchFamily="34" charset="0"/>
                      </a:endParaRPr>
                    </a:p>
                  </a:txBody>
                  <a:tcPr marL="4928" marR="4928" marT="4928" marB="0" anchor="ctr"/>
                </a:tc>
                <a:tc>
                  <a:txBody>
                    <a:bodyPr/>
                    <a:lstStyle/>
                    <a:p>
                      <a:pPr algn="ctr" fontAlgn="ctr"/>
                      <a:r>
                        <a:rPr lang="en-GB" sz="800" u="none" strike="noStrike">
                          <a:effectLst/>
                        </a:rPr>
                        <a:t>170</a:t>
                      </a:r>
                      <a:endParaRPr lang="en-GB" sz="800" b="0" i="0" u="none" strike="noStrike">
                        <a:solidFill>
                          <a:srgbClr val="000000"/>
                        </a:solidFill>
                        <a:effectLst/>
                        <a:latin typeface="Calibri" panose="020F0502020204030204" pitchFamily="34" charset="0"/>
                      </a:endParaRPr>
                    </a:p>
                  </a:txBody>
                  <a:tcPr marL="4928" marR="4928" marT="4928" marB="0" anchor="ctr"/>
                </a:tc>
                <a:tc>
                  <a:txBody>
                    <a:bodyPr/>
                    <a:lstStyle/>
                    <a:p>
                      <a:pPr algn="ctr" fontAlgn="ctr"/>
                      <a:r>
                        <a:rPr lang="en-GB" sz="800" u="none" strike="noStrike">
                          <a:effectLst/>
                        </a:rPr>
                        <a:t>165</a:t>
                      </a:r>
                      <a:endParaRPr lang="en-GB" sz="800" b="0" i="0" u="none" strike="noStrike">
                        <a:solidFill>
                          <a:srgbClr val="000000"/>
                        </a:solidFill>
                        <a:effectLst/>
                        <a:latin typeface="Calibri" panose="020F0502020204030204" pitchFamily="34" charset="0"/>
                      </a:endParaRPr>
                    </a:p>
                  </a:txBody>
                  <a:tcPr marL="4928" marR="4928" marT="4928" marB="0" anchor="ctr"/>
                </a:tc>
                <a:tc>
                  <a:txBody>
                    <a:bodyPr/>
                    <a:lstStyle/>
                    <a:p>
                      <a:pPr algn="ctr" fontAlgn="ctr"/>
                      <a:r>
                        <a:rPr lang="en-GB" sz="800" u="none" strike="noStrike">
                          <a:effectLst/>
                        </a:rPr>
                        <a:t>163</a:t>
                      </a:r>
                      <a:endParaRPr lang="en-GB" sz="800" b="0" i="0" u="none" strike="noStrike">
                        <a:solidFill>
                          <a:srgbClr val="000000"/>
                        </a:solidFill>
                        <a:effectLst/>
                        <a:latin typeface="Calibri" panose="020F0502020204030204" pitchFamily="34" charset="0"/>
                      </a:endParaRPr>
                    </a:p>
                  </a:txBody>
                  <a:tcPr marL="4928" marR="4928" marT="4928" marB="0" anchor="ctr"/>
                </a:tc>
                <a:tc>
                  <a:txBody>
                    <a:bodyPr/>
                    <a:lstStyle/>
                    <a:p>
                      <a:pPr algn="ctr" fontAlgn="ctr"/>
                      <a:r>
                        <a:rPr lang="en-GB" sz="800" u="none" strike="noStrike">
                          <a:effectLst/>
                        </a:rPr>
                        <a:t>158</a:t>
                      </a:r>
                      <a:endParaRPr lang="en-GB" sz="800" b="0" i="0" u="none" strike="noStrike">
                        <a:solidFill>
                          <a:srgbClr val="000000"/>
                        </a:solidFill>
                        <a:effectLst/>
                        <a:latin typeface="Calibri" panose="020F0502020204030204" pitchFamily="34" charset="0"/>
                      </a:endParaRPr>
                    </a:p>
                  </a:txBody>
                  <a:tcPr marL="4928" marR="4928" marT="4928" marB="0" anchor="ctr"/>
                </a:tc>
                <a:tc>
                  <a:txBody>
                    <a:bodyPr/>
                    <a:lstStyle/>
                    <a:p>
                      <a:pPr algn="ctr" fontAlgn="ctr"/>
                      <a:r>
                        <a:rPr lang="en-GB" sz="800" u="none" strike="noStrike">
                          <a:effectLst/>
                        </a:rPr>
                        <a:t>156</a:t>
                      </a:r>
                      <a:endParaRPr lang="en-GB" sz="800" b="0" i="0" u="none" strike="noStrike">
                        <a:solidFill>
                          <a:srgbClr val="000000"/>
                        </a:solidFill>
                        <a:effectLst/>
                        <a:latin typeface="Calibri" panose="020F0502020204030204" pitchFamily="34" charset="0"/>
                      </a:endParaRPr>
                    </a:p>
                  </a:txBody>
                  <a:tcPr marL="4928" marR="4928" marT="4928" marB="0" anchor="ctr"/>
                </a:tc>
                <a:tc>
                  <a:txBody>
                    <a:bodyPr/>
                    <a:lstStyle/>
                    <a:p>
                      <a:pPr algn="ctr" fontAlgn="ctr"/>
                      <a:r>
                        <a:rPr lang="en-GB" sz="800" u="none" strike="noStrike">
                          <a:effectLst/>
                        </a:rPr>
                        <a:t>146</a:t>
                      </a:r>
                      <a:endParaRPr lang="en-GB" sz="800" b="0" i="0" u="none" strike="noStrike">
                        <a:solidFill>
                          <a:srgbClr val="000000"/>
                        </a:solidFill>
                        <a:effectLst/>
                        <a:latin typeface="Calibri" panose="020F0502020204030204" pitchFamily="34" charset="0"/>
                      </a:endParaRPr>
                    </a:p>
                  </a:txBody>
                  <a:tcPr marL="4928" marR="4928" marT="4928" marB="0" anchor="ctr"/>
                </a:tc>
                <a:tc>
                  <a:txBody>
                    <a:bodyPr/>
                    <a:lstStyle/>
                    <a:p>
                      <a:pPr algn="ctr" fontAlgn="ctr"/>
                      <a:r>
                        <a:rPr lang="en-GB" sz="800" u="none" strike="noStrike">
                          <a:effectLst/>
                        </a:rPr>
                        <a:t>143</a:t>
                      </a:r>
                      <a:endParaRPr lang="en-GB" sz="800" b="0" i="0" u="none" strike="noStrike">
                        <a:solidFill>
                          <a:srgbClr val="000000"/>
                        </a:solidFill>
                        <a:effectLst/>
                        <a:latin typeface="Calibri" panose="020F0502020204030204" pitchFamily="34" charset="0"/>
                      </a:endParaRPr>
                    </a:p>
                  </a:txBody>
                  <a:tcPr marL="4928" marR="4928" marT="4928" marB="0" anchor="ctr"/>
                </a:tc>
                <a:extLst>
                  <a:ext uri="{0D108BD9-81ED-4DB2-BD59-A6C34878D82A}">
                    <a16:rowId xmlns:a16="http://schemas.microsoft.com/office/drawing/2014/main" val="192726000"/>
                  </a:ext>
                </a:extLst>
              </a:tr>
              <a:tr h="156054">
                <a:tc>
                  <a:txBody>
                    <a:bodyPr/>
                    <a:lstStyle/>
                    <a:p>
                      <a:pPr algn="l" fontAlgn="ctr"/>
                      <a:r>
                        <a:rPr lang="en-GB" sz="800" u="none" strike="noStrike">
                          <a:effectLst/>
                        </a:rPr>
                        <a:t>Number of NHS Adult Hospitals below standards </a:t>
                      </a:r>
                      <a:endParaRPr lang="en-GB" sz="800" b="1" i="0" u="none" strike="noStrike">
                        <a:solidFill>
                          <a:srgbClr val="000000"/>
                        </a:solidFill>
                        <a:effectLst/>
                        <a:latin typeface="Calibri" panose="020F0502020204030204" pitchFamily="34" charset="0"/>
                      </a:endParaRPr>
                    </a:p>
                  </a:txBody>
                  <a:tcPr marL="4928" marR="4928" marT="4928" marB="0" anchor="ctr"/>
                </a:tc>
                <a:tc>
                  <a:txBody>
                    <a:bodyPr/>
                    <a:lstStyle/>
                    <a:p>
                      <a:pPr algn="ctr" fontAlgn="ctr"/>
                      <a:r>
                        <a:rPr lang="en-GB" sz="800" u="none" strike="noStrike">
                          <a:effectLst/>
                        </a:rPr>
                        <a:t>57</a:t>
                      </a:r>
                      <a:endParaRPr lang="en-GB" sz="800" b="0" i="0" u="none" strike="noStrike">
                        <a:solidFill>
                          <a:srgbClr val="000000"/>
                        </a:solidFill>
                        <a:effectLst/>
                        <a:latin typeface="Calibri" panose="020F0502020204030204" pitchFamily="34" charset="0"/>
                      </a:endParaRPr>
                    </a:p>
                  </a:txBody>
                  <a:tcPr marL="4928" marR="4928" marT="4928" marB="0" anchor="ctr"/>
                </a:tc>
                <a:tc>
                  <a:txBody>
                    <a:bodyPr/>
                    <a:lstStyle/>
                    <a:p>
                      <a:pPr algn="ctr" fontAlgn="ctr"/>
                      <a:r>
                        <a:rPr lang="en-GB" sz="800" u="none" strike="noStrike">
                          <a:effectLst/>
                        </a:rPr>
                        <a:t>31</a:t>
                      </a:r>
                      <a:endParaRPr lang="en-GB" sz="800" b="0" i="0" u="none" strike="noStrike">
                        <a:solidFill>
                          <a:srgbClr val="000000"/>
                        </a:solidFill>
                        <a:effectLst/>
                        <a:latin typeface="Calibri" panose="020F0502020204030204" pitchFamily="34" charset="0"/>
                      </a:endParaRPr>
                    </a:p>
                  </a:txBody>
                  <a:tcPr marL="4928" marR="4928" marT="4928" marB="0" anchor="ctr"/>
                </a:tc>
                <a:tc>
                  <a:txBody>
                    <a:bodyPr/>
                    <a:lstStyle/>
                    <a:p>
                      <a:pPr algn="ctr" fontAlgn="ctr"/>
                      <a:r>
                        <a:rPr lang="en-GB" sz="800" u="none" strike="noStrike">
                          <a:effectLst/>
                        </a:rPr>
                        <a:t>29</a:t>
                      </a:r>
                      <a:endParaRPr lang="en-GB" sz="800" b="0" i="0" u="none" strike="noStrike">
                        <a:solidFill>
                          <a:srgbClr val="000000"/>
                        </a:solidFill>
                        <a:effectLst/>
                        <a:latin typeface="Calibri" panose="020F0502020204030204" pitchFamily="34" charset="0"/>
                      </a:endParaRPr>
                    </a:p>
                  </a:txBody>
                  <a:tcPr marL="4928" marR="4928" marT="4928" marB="0" anchor="ctr"/>
                </a:tc>
                <a:tc>
                  <a:txBody>
                    <a:bodyPr/>
                    <a:lstStyle/>
                    <a:p>
                      <a:pPr algn="ctr" fontAlgn="ctr"/>
                      <a:r>
                        <a:rPr lang="en-GB" sz="800" u="none" strike="noStrike">
                          <a:effectLst/>
                        </a:rPr>
                        <a:t>29</a:t>
                      </a:r>
                      <a:endParaRPr lang="en-GB" sz="800" b="0" i="0" u="none" strike="noStrike">
                        <a:solidFill>
                          <a:srgbClr val="000000"/>
                        </a:solidFill>
                        <a:effectLst/>
                        <a:latin typeface="Calibri" panose="020F0502020204030204" pitchFamily="34" charset="0"/>
                      </a:endParaRPr>
                    </a:p>
                  </a:txBody>
                  <a:tcPr marL="4928" marR="4928" marT="4928" marB="0" anchor="ctr"/>
                </a:tc>
                <a:tc>
                  <a:txBody>
                    <a:bodyPr/>
                    <a:lstStyle/>
                    <a:p>
                      <a:pPr algn="ctr" fontAlgn="ctr"/>
                      <a:r>
                        <a:rPr lang="en-GB" sz="800" u="none" strike="noStrike">
                          <a:effectLst/>
                        </a:rPr>
                        <a:t>26</a:t>
                      </a:r>
                      <a:endParaRPr lang="en-GB" sz="800" b="0" i="0" u="none" strike="noStrike">
                        <a:solidFill>
                          <a:srgbClr val="000000"/>
                        </a:solidFill>
                        <a:effectLst/>
                        <a:latin typeface="Calibri" panose="020F0502020204030204" pitchFamily="34" charset="0"/>
                      </a:endParaRPr>
                    </a:p>
                  </a:txBody>
                  <a:tcPr marL="4928" marR="4928" marT="4928" marB="0" anchor="ctr"/>
                </a:tc>
                <a:tc>
                  <a:txBody>
                    <a:bodyPr/>
                    <a:lstStyle/>
                    <a:p>
                      <a:pPr algn="ctr" fontAlgn="ctr"/>
                      <a:r>
                        <a:rPr lang="en-GB" sz="800" u="none" strike="noStrike">
                          <a:effectLst/>
                        </a:rPr>
                        <a:t>26</a:t>
                      </a:r>
                      <a:endParaRPr lang="en-GB" sz="800" b="0" i="0" u="none" strike="noStrike">
                        <a:solidFill>
                          <a:srgbClr val="000000"/>
                        </a:solidFill>
                        <a:effectLst/>
                        <a:latin typeface="Calibri" panose="020F0502020204030204" pitchFamily="34" charset="0"/>
                      </a:endParaRPr>
                    </a:p>
                  </a:txBody>
                  <a:tcPr marL="4928" marR="4928" marT="4928" marB="0" anchor="ctr"/>
                </a:tc>
                <a:tc>
                  <a:txBody>
                    <a:bodyPr/>
                    <a:lstStyle/>
                    <a:p>
                      <a:pPr algn="ctr" fontAlgn="ctr"/>
                      <a:r>
                        <a:rPr lang="en-GB" sz="800" u="none" strike="noStrike">
                          <a:effectLst/>
                        </a:rPr>
                        <a:t>32</a:t>
                      </a:r>
                      <a:endParaRPr lang="en-GB" sz="800" b="0" i="0" u="none" strike="noStrike">
                        <a:solidFill>
                          <a:srgbClr val="000000"/>
                        </a:solidFill>
                        <a:effectLst/>
                        <a:latin typeface="Calibri" panose="020F0502020204030204" pitchFamily="34" charset="0"/>
                      </a:endParaRPr>
                    </a:p>
                  </a:txBody>
                  <a:tcPr marL="4928" marR="4928" marT="4928" marB="0" anchor="ctr"/>
                </a:tc>
                <a:tc>
                  <a:txBody>
                    <a:bodyPr/>
                    <a:lstStyle/>
                    <a:p>
                      <a:pPr algn="ctr" fontAlgn="ctr"/>
                      <a:r>
                        <a:rPr lang="en-GB" sz="800" u="none" strike="noStrike">
                          <a:effectLst/>
                        </a:rPr>
                        <a:t>30</a:t>
                      </a:r>
                      <a:endParaRPr lang="en-GB" sz="800" b="0" i="0" u="none" strike="noStrike">
                        <a:solidFill>
                          <a:srgbClr val="000000"/>
                        </a:solidFill>
                        <a:effectLst/>
                        <a:latin typeface="Calibri" panose="020F0502020204030204" pitchFamily="34" charset="0"/>
                      </a:endParaRPr>
                    </a:p>
                  </a:txBody>
                  <a:tcPr marL="4928" marR="4928" marT="4928" marB="0" anchor="ctr"/>
                </a:tc>
                <a:extLst>
                  <a:ext uri="{0D108BD9-81ED-4DB2-BD59-A6C34878D82A}">
                    <a16:rowId xmlns:a16="http://schemas.microsoft.com/office/drawing/2014/main" val="1738020096"/>
                  </a:ext>
                </a:extLst>
              </a:tr>
              <a:tr h="156054">
                <a:tc>
                  <a:txBody>
                    <a:bodyPr/>
                    <a:lstStyle/>
                    <a:p>
                      <a:pPr algn="l" fontAlgn="ctr"/>
                      <a:r>
                        <a:rPr lang="en-GB" sz="800" u="none" strike="noStrike">
                          <a:effectLst/>
                        </a:rPr>
                        <a:t>Percentage of NHS Adult Hospitals below standards </a:t>
                      </a:r>
                      <a:endParaRPr lang="en-GB" sz="800" b="1" i="0" u="none" strike="noStrike">
                        <a:solidFill>
                          <a:srgbClr val="000000"/>
                        </a:solidFill>
                        <a:effectLst/>
                        <a:latin typeface="Calibri" panose="020F0502020204030204" pitchFamily="34" charset="0"/>
                      </a:endParaRPr>
                    </a:p>
                  </a:txBody>
                  <a:tcPr marL="4928" marR="4928" marT="4928" marB="0" anchor="ctr"/>
                </a:tc>
                <a:tc>
                  <a:txBody>
                    <a:bodyPr/>
                    <a:lstStyle/>
                    <a:p>
                      <a:pPr algn="ctr" fontAlgn="ctr"/>
                      <a:r>
                        <a:rPr lang="en-GB" sz="800" u="none" strike="noStrike">
                          <a:effectLst/>
                        </a:rPr>
                        <a:t>34.8</a:t>
                      </a:r>
                      <a:endParaRPr lang="en-GB" sz="800" b="0" i="0" u="none" strike="noStrike">
                        <a:solidFill>
                          <a:srgbClr val="000000"/>
                        </a:solidFill>
                        <a:effectLst/>
                        <a:latin typeface="Calibri" panose="020F0502020204030204" pitchFamily="34" charset="0"/>
                      </a:endParaRPr>
                    </a:p>
                  </a:txBody>
                  <a:tcPr marL="4928" marR="4928" marT="4928" marB="0" anchor="ctr"/>
                </a:tc>
                <a:tc>
                  <a:txBody>
                    <a:bodyPr/>
                    <a:lstStyle/>
                    <a:p>
                      <a:pPr algn="ctr" fontAlgn="ctr"/>
                      <a:r>
                        <a:rPr lang="en-GB" sz="800" u="none" strike="noStrike">
                          <a:effectLst/>
                        </a:rPr>
                        <a:t>18.2</a:t>
                      </a:r>
                      <a:endParaRPr lang="en-GB" sz="800" b="0" i="0" u="none" strike="noStrike">
                        <a:solidFill>
                          <a:srgbClr val="000000"/>
                        </a:solidFill>
                        <a:effectLst/>
                        <a:latin typeface="Calibri" panose="020F0502020204030204" pitchFamily="34" charset="0"/>
                      </a:endParaRPr>
                    </a:p>
                  </a:txBody>
                  <a:tcPr marL="4928" marR="4928" marT="4928" marB="0" anchor="ctr"/>
                </a:tc>
                <a:tc>
                  <a:txBody>
                    <a:bodyPr/>
                    <a:lstStyle/>
                    <a:p>
                      <a:pPr algn="ctr" fontAlgn="ctr"/>
                      <a:r>
                        <a:rPr lang="en-GB" sz="800" u="none" strike="noStrike">
                          <a:effectLst/>
                        </a:rPr>
                        <a:t>17.6</a:t>
                      </a:r>
                      <a:endParaRPr lang="en-GB" sz="800" b="0" i="0" u="none" strike="noStrike">
                        <a:solidFill>
                          <a:srgbClr val="000000"/>
                        </a:solidFill>
                        <a:effectLst/>
                        <a:latin typeface="Calibri" panose="020F0502020204030204" pitchFamily="34" charset="0"/>
                      </a:endParaRPr>
                    </a:p>
                  </a:txBody>
                  <a:tcPr marL="4928" marR="4928" marT="4928" marB="0" anchor="ctr"/>
                </a:tc>
                <a:tc>
                  <a:txBody>
                    <a:bodyPr/>
                    <a:lstStyle/>
                    <a:p>
                      <a:pPr algn="ctr" fontAlgn="ctr"/>
                      <a:r>
                        <a:rPr lang="en-GB" sz="800" u="none" strike="noStrike">
                          <a:effectLst/>
                        </a:rPr>
                        <a:t>17.8</a:t>
                      </a:r>
                      <a:endParaRPr lang="en-GB" sz="800" b="0" i="0" u="none" strike="noStrike">
                        <a:solidFill>
                          <a:srgbClr val="000000"/>
                        </a:solidFill>
                        <a:effectLst/>
                        <a:latin typeface="Calibri" panose="020F0502020204030204" pitchFamily="34" charset="0"/>
                      </a:endParaRPr>
                    </a:p>
                  </a:txBody>
                  <a:tcPr marL="4928" marR="4928" marT="4928" marB="0" anchor="ctr"/>
                </a:tc>
                <a:tc>
                  <a:txBody>
                    <a:bodyPr/>
                    <a:lstStyle/>
                    <a:p>
                      <a:pPr algn="ctr" fontAlgn="ctr"/>
                      <a:r>
                        <a:rPr lang="en-GB" sz="800" u="none" strike="noStrike">
                          <a:effectLst/>
                        </a:rPr>
                        <a:t>16.5</a:t>
                      </a:r>
                      <a:endParaRPr lang="en-GB" sz="800" b="0" i="0" u="none" strike="noStrike">
                        <a:solidFill>
                          <a:srgbClr val="000000"/>
                        </a:solidFill>
                        <a:effectLst/>
                        <a:latin typeface="Calibri" panose="020F0502020204030204" pitchFamily="34" charset="0"/>
                      </a:endParaRPr>
                    </a:p>
                  </a:txBody>
                  <a:tcPr marL="4928" marR="4928" marT="4928" marB="0" anchor="ctr"/>
                </a:tc>
                <a:tc>
                  <a:txBody>
                    <a:bodyPr/>
                    <a:lstStyle/>
                    <a:p>
                      <a:pPr algn="ctr" fontAlgn="ctr"/>
                      <a:r>
                        <a:rPr lang="en-GB" sz="800" u="none" strike="noStrike">
                          <a:effectLst/>
                        </a:rPr>
                        <a:t>16.7</a:t>
                      </a:r>
                      <a:endParaRPr lang="en-GB" sz="800" b="0" i="0" u="none" strike="noStrike">
                        <a:solidFill>
                          <a:srgbClr val="000000"/>
                        </a:solidFill>
                        <a:effectLst/>
                        <a:latin typeface="Calibri" panose="020F0502020204030204" pitchFamily="34" charset="0"/>
                      </a:endParaRPr>
                    </a:p>
                  </a:txBody>
                  <a:tcPr marL="4928" marR="4928" marT="4928" marB="0" anchor="ctr"/>
                </a:tc>
                <a:tc>
                  <a:txBody>
                    <a:bodyPr/>
                    <a:lstStyle/>
                    <a:p>
                      <a:pPr algn="ctr" fontAlgn="ctr"/>
                      <a:r>
                        <a:rPr lang="en-GB" sz="800" u="none" strike="noStrike">
                          <a:effectLst/>
                        </a:rPr>
                        <a:t>21.9</a:t>
                      </a:r>
                      <a:endParaRPr lang="en-GB" sz="800" b="0" i="0" u="none" strike="noStrike">
                        <a:solidFill>
                          <a:srgbClr val="000000"/>
                        </a:solidFill>
                        <a:effectLst/>
                        <a:latin typeface="Calibri" panose="020F0502020204030204" pitchFamily="34" charset="0"/>
                      </a:endParaRPr>
                    </a:p>
                  </a:txBody>
                  <a:tcPr marL="4928" marR="4928" marT="4928" marB="0" anchor="ctr"/>
                </a:tc>
                <a:tc>
                  <a:txBody>
                    <a:bodyPr/>
                    <a:lstStyle/>
                    <a:p>
                      <a:pPr algn="ctr" fontAlgn="ctr"/>
                      <a:r>
                        <a:rPr lang="en-GB" sz="800" u="none" strike="noStrike">
                          <a:effectLst/>
                        </a:rPr>
                        <a:t>21.0</a:t>
                      </a:r>
                      <a:endParaRPr lang="en-GB" sz="800" b="0" i="0" u="none" strike="noStrike">
                        <a:solidFill>
                          <a:srgbClr val="000000"/>
                        </a:solidFill>
                        <a:effectLst/>
                        <a:latin typeface="Calibri" panose="020F0502020204030204" pitchFamily="34" charset="0"/>
                      </a:endParaRPr>
                    </a:p>
                  </a:txBody>
                  <a:tcPr marL="4928" marR="4928" marT="4928" marB="0" anchor="ctr"/>
                </a:tc>
                <a:extLst>
                  <a:ext uri="{0D108BD9-81ED-4DB2-BD59-A6C34878D82A}">
                    <a16:rowId xmlns:a16="http://schemas.microsoft.com/office/drawing/2014/main" val="311442229"/>
                  </a:ext>
                </a:extLst>
              </a:tr>
              <a:tr h="156054">
                <a:tc>
                  <a:txBody>
                    <a:bodyPr/>
                    <a:lstStyle/>
                    <a:p>
                      <a:pPr algn="l" fontAlgn="ctr"/>
                      <a:endParaRPr lang="en-GB" sz="800" b="1" i="0" u="none" strike="noStrike">
                        <a:solidFill>
                          <a:srgbClr val="000000"/>
                        </a:solidFill>
                        <a:effectLst/>
                        <a:latin typeface="Calibri" panose="020F0502020204030204" pitchFamily="34" charset="0"/>
                      </a:endParaRPr>
                    </a:p>
                  </a:txBody>
                  <a:tcPr marL="4928" marR="4928" marT="4928" marB="0" anchor="ctr"/>
                </a:tc>
                <a:tc>
                  <a:txBody>
                    <a:bodyPr/>
                    <a:lstStyle/>
                    <a:p>
                      <a:pPr algn="ctr" fontAlgn="ctr"/>
                      <a:endParaRPr lang="en-GB" sz="800" b="0" i="0" u="none" strike="noStrike">
                        <a:solidFill>
                          <a:srgbClr val="000000"/>
                        </a:solidFill>
                        <a:effectLst/>
                        <a:latin typeface="Calibri" panose="020F0502020204030204" pitchFamily="34" charset="0"/>
                      </a:endParaRPr>
                    </a:p>
                  </a:txBody>
                  <a:tcPr marL="4928" marR="4928" marT="4928" marB="0" anchor="ctr"/>
                </a:tc>
                <a:tc>
                  <a:txBody>
                    <a:bodyPr/>
                    <a:lstStyle/>
                    <a:p>
                      <a:pPr algn="ctr" fontAlgn="ctr"/>
                      <a:endParaRPr lang="en-GB" sz="800" b="0" i="0" u="none" strike="noStrike">
                        <a:solidFill>
                          <a:srgbClr val="000000"/>
                        </a:solidFill>
                        <a:effectLst/>
                        <a:latin typeface="Calibri" panose="020F0502020204030204" pitchFamily="34" charset="0"/>
                      </a:endParaRPr>
                    </a:p>
                  </a:txBody>
                  <a:tcPr marL="4928" marR="4928" marT="4928" marB="0" anchor="ctr"/>
                </a:tc>
                <a:tc>
                  <a:txBody>
                    <a:bodyPr/>
                    <a:lstStyle/>
                    <a:p>
                      <a:pPr algn="ctr" fontAlgn="ctr"/>
                      <a:endParaRPr lang="en-GB" sz="800" b="0" i="0" u="none" strike="noStrike">
                        <a:solidFill>
                          <a:srgbClr val="000000"/>
                        </a:solidFill>
                        <a:effectLst/>
                        <a:latin typeface="Calibri" panose="020F0502020204030204" pitchFamily="34" charset="0"/>
                      </a:endParaRPr>
                    </a:p>
                  </a:txBody>
                  <a:tcPr marL="4928" marR="4928" marT="4928" marB="0" anchor="ctr"/>
                </a:tc>
                <a:tc>
                  <a:txBody>
                    <a:bodyPr/>
                    <a:lstStyle/>
                    <a:p>
                      <a:pPr algn="ctr" fontAlgn="ctr"/>
                      <a:endParaRPr lang="en-GB" sz="800" b="0" i="0" u="none" strike="noStrike">
                        <a:solidFill>
                          <a:srgbClr val="000000"/>
                        </a:solidFill>
                        <a:effectLst/>
                        <a:latin typeface="Calibri" panose="020F0502020204030204" pitchFamily="34" charset="0"/>
                      </a:endParaRPr>
                    </a:p>
                  </a:txBody>
                  <a:tcPr marL="4928" marR="4928" marT="4928" marB="0" anchor="ctr"/>
                </a:tc>
                <a:tc>
                  <a:txBody>
                    <a:bodyPr/>
                    <a:lstStyle/>
                    <a:p>
                      <a:pPr algn="ctr" fontAlgn="ctr"/>
                      <a:endParaRPr lang="en-GB" sz="800" b="0" i="0" u="none" strike="noStrike">
                        <a:solidFill>
                          <a:srgbClr val="000000"/>
                        </a:solidFill>
                        <a:effectLst/>
                        <a:latin typeface="Calibri" panose="020F0502020204030204" pitchFamily="34" charset="0"/>
                      </a:endParaRPr>
                    </a:p>
                  </a:txBody>
                  <a:tcPr marL="4928" marR="4928" marT="4928" marB="0" anchor="ctr"/>
                </a:tc>
                <a:tc>
                  <a:txBody>
                    <a:bodyPr/>
                    <a:lstStyle/>
                    <a:p>
                      <a:pPr algn="ctr" fontAlgn="ctr"/>
                      <a:endParaRPr lang="en-GB" sz="800" b="0" i="0" u="none" strike="noStrike">
                        <a:solidFill>
                          <a:srgbClr val="000000"/>
                        </a:solidFill>
                        <a:effectLst/>
                        <a:latin typeface="Calibri" panose="020F0502020204030204" pitchFamily="34" charset="0"/>
                      </a:endParaRPr>
                    </a:p>
                  </a:txBody>
                  <a:tcPr marL="4928" marR="4928" marT="4928" marB="0" anchor="ctr"/>
                </a:tc>
                <a:tc>
                  <a:txBody>
                    <a:bodyPr/>
                    <a:lstStyle/>
                    <a:p>
                      <a:pPr algn="ctr" fontAlgn="ctr"/>
                      <a:endParaRPr lang="en-GB" sz="800" b="0" i="0" u="none" strike="noStrike">
                        <a:solidFill>
                          <a:srgbClr val="000000"/>
                        </a:solidFill>
                        <a:effectLst/>
                        <a:latin typeface="Calibri" panose="020F0502020204030204" pitchFamily="34" charset="0"/>
                      </a:endParaRPr>
                    </a:p>
                  </a:txBody>
                  <a:tcPr marL="4928" marR="4928" marT="4928" marB="0" anchor="ctr"/>
                </a:tc>
                <a:tc>
                  <a:txBody>
                    <a:bodyPr/>
                    <a:lstStyle/>
                    <a:p>
                      <a:pPr algn="ctr" fontAlgn="ctr"/>
                      <a:endParaRPr lang="en-GB" sz="800" b="0" i="0" u="none" strike="noStrike">
                        <a:solidFill>
                          <a:srgbClr val="000000"/>
                        </a:solidFill>
                        <a:effectLst/>
                        <a:latin typeface="Calibri" panose="020F0502020204030204" pitchFamily="34" charset="0"/>
                      </a:endParaRPr>
                    </a:p>
                  </a:txBody>
                  <a:tcPr marL="4928" marR="4928" marT="4928" marB="0" anchor="ctr"/>
                </a:tc>
                <a:extLst>
                  <a:ext uri="{0D108BD9-81ED-4DB2-BD59-A6C34878D82A}">
                    <a16:rowId xmlns:a16="http://schemas.microsoft.com/office/drawing/2014/main" val="678931023"/>
                  </a:ext>
                </a:extLst>
              </a:tr>
              <a:tr h="156054">
                <a:tc>
                  <a:txBody>
                    <a:bodyPr/>
                    <a:lstStyle/>
                    <a:p>
                      <a:pPr algn="l" fontAlgn="ctr"/>
                      <a:r>
                        <a:rPr lang="en-GB" sz="800" u="none" strike="noStrike">
                          <a:effectLst/>
                        </a:rPr>
                        <a:t>Number of Private Hospitals    </a:t>
                      </a:r>
                      <a:endParaRPr lang="en-GB" sz="800" b="1" i="0" u="none" strike="noStrike">
                        <a:solidFill>
                          <a:srgbClr val="000000"/>
                        </a:solidFill>
                        <a:effectLst/>
                        <a:latin typeface="Calibri" panose="020F0502020204030204" pitchFamily="34" charset="0"/>
                      </a:endParaRPr>
                    </a:p>
                  </a:txBody>
                  <a:tcPr marL="4928" marR="4928" marT="4928" marB="0" anchor="ctr"/>
                </a:tc>
                <a:tc>
                  <a:txBody>
                    <a:bodyPr/>
                    <a:lstStyle/>
                    <a:p>
                      <a:pPr algn="ctr" fontAlgn="ctr"/>
                      <a:r>
                        <a:rPr lang="en-GB" sz="800" u="none" strike="noStrike">
                          <a:effectLst/>
                        </a:rPr>
                        <a:t>17</a:t>
                      </a:r>
                      <a:endParaRPr lang="en-GB" sz="800" b="0" i="0" u="none" strike="noStrike">
                        <a:solidFill>
                          <a:srgbClr val="000000"/>
                        </a:solidFill>
                        <a:effectLst/>
                        <a:latin typeface="Calibri" panose="020F0502020204030204" pitchFamily="34" charset="0"/>
                      </a:endParaRPr>
                    </a:p>
                  </a:txBody>
                  <a:tcPr marL="4928" marR="4928" marT="4928" marB="0" anchor="ctr"/>
                </a:tc>
                <a:tc>
                  <a:txBody>
                    <a:bodyPr/>
                    <a:lstStyle/>
                    <a:p>
                      <a:pPr algn="ctr" fontAlgn="ctr"/>
                      <a:r>
                        <a:rPr lang="en-GB" sz="800" u="none" strike="noStrike">
                          <a:effectLst/>
                        </a:rPr>
                        <a:t>18</a:t>
                      </a:r>
                      <a:endParaRPr lang="en-GB" sz="800" b="0" i="0" u="none" strike="noStrike">
                        <a:solidFill>
                          <a:srgbClr val="000000"/>
                        </a:solidFill>
                        <a:effectLst/>
                        <a:latin typeface="Calibri" panose="020F0502020204030204" pitchFamily="34" charset="0"/>
                      </a:endParaRPr>
                    </a:p>
                  </a:txBody>
                  <a:tcPr marL="4928" marR="4928" marT="4928" marB="0" anchor="ctr"/>
                </a:tc>
                <a:tc>
                  <a:txBody>
                    <a:bodyPr/>
                    <a:lstStyle/>
                    <a:p>
                      <a:pPr algn="ctr" fontAlgn="ctr"/>
                      <a:r>
                        <a:rPr lang="en-GB" sz="800" u="none" strike="noStrike">
                          <a:effectLst/>
                        </a:rPr>
                        <a:t>18</a:t>
                      </a:r>
                      <a:endParaRPr lang="en-GB" sz="800" b="0" i="0" u="none" strike="noStrike">
                        <a:solidFill>
                          <a:srgbClr val="000000"/>
                        </a:solidFill>
                        <a:effectLst/>
                        <a:latin typeface="Calibri" panose="020F0502020204030204" pitchFamily="34" charset="0"/>
                      </a:endParaRPr>
                    </a:p>
                  </a:txBody>
                  <a:tcPr marL="4928" marR="4928" marT="4928" marB="0" anchor="ctr"/>
                </a:tc>
                <a:tc>
                  <a:txBody>
                    <a:bodyPr/>
                    <a:lstStyle/>
                    <a:p>
                      <a:pPr algn="ctr" fontAlgn="ctr"/>
                      <a:r>
                        <a:rPr lang="en-GB" sz="800" u="none" strike="noStrike">
                          <a:effectLst/>
                        </a:rPr>
                        <a:t>17</a:t>
                      </a:r>
                      <a:endParaRPr lang="en-GB" sz="800" b="0" i="0" u="none" strike="noStrike">
                        <a:solidFill>
                          <a:srgbClr val="000000"/>
                        </a:solidFill>
                        <a:effectLst/>
                        <a:latin typeface="Calibri" panose="020F0502020204030204" pitchFamily="34" charset="0"/>
                      </a:endParaRPr>
                    </a:p>
                  </a:txBody>
                  <a:tcPr marL="4928" marR="4928" marT="4928" marB="0" anchor="ctr"/>
                </a:tc>
                <a:tc>
                  <a:txBody>
                    <a:bodyPr/>
                    <a:lstStyle/>
                    <a:p>
                      <a:pPr algn="ctr" fontAlgn="ctr"/>
                      <a:r>
                        <a:rPr lang="en-GB" sz="800" u="none" strike="noStrike">
                          <a:effectLst/>
                        </a:rPr>
                        <a:t>17</a:t>
                      </a:r>
                      <a:endParaRPr lang="en-GB" sz="800" b="0" i="0" u="none" strike="noStrike">
                        <a:solidFill>
                          <a:srgbClr val="000000"/>
                        </a:solidFill>
                        <a:effectLst/>
                        <a:latin typeface="Calibri" panose="020F0502020204030204" pitchFamily="34" charset="0"/>
                      </a:endParaRPr>
                    </a:p>
                  </a:txBody>
                  <a:tcPr marL="4928" marR="4928" marT="4928" marB="0" anchor="ctr"/>
                </a:tc>
                <a:tc>
                  <a:txBody>
                    <a:bodyPr/>
                    <a:lstStyle/>
                    <a:p>
                      <a:pPr algn="ctr" fontAlgn="ctr"/>
                      <a:r>
                        <a:rPr lang="en-GB" sz="800" u="none" strike="noStrike">
                          <a:effectLst/>
                        </a:rPr>
                        <a:t>17</a:t>
                      </a:r>
                      <a:endParaRPr lang="en-GB" sz="800" b="0" i="0" u="none" strike="noStrike">
                        <a:solidFill>
                          <a:srgbClr val="000000"/>
                        </a:solidFill>
                        <a:effectLst/>
                        <a:latin typeface="Calibri" panose="020F0502020204030204" pitchFamily="34" charset="0"/>
                      </a:endParaRPr>
                    </a:p>
                  </a:txBody>
                  <a:tcPr marL="4928" marR="4928" marT="4928" marB="0" anchor="ctr"/>
                </a:tc>
                <a:tc>
                  <a:txBody>
                    <a:bodyPr/>
                    <a:lstStyle/>
                    <a:p>
                      <a:pPr algn="ctr" fontAlgn="ctr"/>
                      <a:r>
                        <a:rPr lang="en-GB" sz="800" u="none" strike="noStrike">
                          <a:effectLst/>
                        </a:rPr>
                        <a:t>16</a:t>
                      </a:r>
                      <a:endParaRPr lang="en-GB" sz="800" b="0" i="0" u="none" strike="noStrike">
                        <a:solidFill>
                          <a:srgbClr val="000000"/>
                        </a:solidFill>
                        <a:effectLst/>
                        <a:latin typeface="Calibri" panose="020F0502020204030204" pitchFamily="34" charset="0"/>
                      </a:endParaRPr>
                    </a:p>
                  </a:txBody>
                  <a:tcPr marL="4928" marR="4928" marT="4928" marB="0" anchor="ctr"/>
                </a:tc>
                <a:tc>
                  <a:txBody>
                    <a:bodyPr/>
                    <a:lstStyle/>
                    <a:p>
                      <a:pPr algn="ctr" fontAlgn="ctr"/>
                      <a:r>
                        <a:rPr lang="en-GB" sz="800" u="none" strike="noStrike">
                          <a:effectLst/>
                        </a:rPr>
                        <a:t>16</a:t>
                      </a:r>
                      <a:endParaRPr lang="en-GB" sz="800" b="0" i="0" u="none" strike="noStrike">
                        <a:solidFill>
                          <a:srgbClr val="000000"/>
                        </a:solidFill>
                        <a:effectLst/>
                        <a:latin typeface="Calibri" panose="020F0502020204030204" pitchFamily="34" charset="0"/>
                      </a:endParaRPr>
                    </a:p>
                  </a:txBody>
                  <a:tcPr marL="4928" marR="4928" marT="4928" marB="0" anchor="ctr"/>
                </a:tc>
                <a:extLst>
                  <a:ext uri="{0D108BD9-81ED-4DB2-BD59-A6C34878D82A}">
                    <a16:rowId xmlns:a16="http://schemas.microsoft.com/office/drawing/2014/main" val="937038921"/>
                  </a:ext>
                </a:extLst>
              </a:tr>
              <a:tr h="156054">
                <a:tc>
                  <a:txBody>
                    <a:bodyPr/>
                    <a:lstStyle/>
                    <a:p>
                      <a:pPr algn="l" fontAlgn="ctr"/>
                      <a:r>
                        <a:rPr lang="en-GB" sz="800" u="none" strike="noStrike">
                          <a:effectLst/>
                        </a:rPr>
                        <a:t>Number of Private Hospitals below standards  </a:t>
                      </a:r>
                      <a:endParaRPr lang="en-GB" sz="800" b="1" i="0" u="none" strike="noStrike">
                        <a:solidFill>
                          <a:srgbClr val="000000"/>
                        </a:solidFill>
                        <a:effectLst/>
                        <a:latin typeface="Calibri" panose="020F0502020204030204" pitchFamily="34" charset="0"/>
                      </a:endParaRPr>
                    </a:p>
                  </a:txBody>
                  <a:tcPr marL="4928" marR="4928" marT="4928" marB="0" anchor="ctr"/>
                </a:tc>
                <a:tc>
                  <a:txBody>
                    <a:bodyPr/>
                    <a:lstStyle/>
                    <a:p>
                      <a:pPr algn="ctr" fontAlgn="ctr"/>
                      <a:r>
                        <a:rPr lang="en-GB" sz="800" u="none" strike="noStrike">
                          <a:effectLst/>
                        </a:rPr>
                        <a:t>17</a:t>
                      </a:r>
                      <a:endParaRPr lang="en-GB" sz="800" b="0" i="0" u="none" strike="noStrike">
                        <a:solidFill>
                          <a:srgbClr val="000000"/>
                        </a:solidFill>
                        <a:effectLst/>
                        <a:latin typeface="Calibri" panose="020F0502020204030204" pitchFamily="34" charset="0"/>
                      </a:endParaRPr>
                    </a:p>
                  </a:txBody>
                  <a:tcPr marL="4928" marR="4928" marT="4928" marB="0" anchor="ctr"/>
                </a:tc>
                <a:tc>
                  <a:txBody>
                    <a:bodyPr/>
                    <a:lstStyle/>
                    <a:p>
                      <a:pPr algn="ctr" fontAlgn="ctr"/>
                      <a:r>
                        <a:rPr lang="en-GB" sz="800" u="none" strike="noStrike">
                          <a:effectLst/>
                        </a:rPr>
                        <a:t>17</a:t>
                      </a:r>
                      <a:endParaRPr lang="en-GB" sz="800" b="0" i="0" u="none" strike="noStrike">
                        <a:solidFill>
                          <a:srgbClr val="000000"/>
                        </a:solidFill>
                        <a:effectLst/>
                        <a:latin typeface="Calibri" panose="020F0502020204030204" pitchFamily="34" charset="0"/>
                      </a:endParaRPr>
                    </a:p>
                  </a:txBody>
                  <a:tcPr marL="4928" marR="4928" marT="4928" marB="0" anchor="ctr"/>
                </a:tc>
                <a:tc>
                  <a:txBody>
                    <a:bodyPr/>
                    <a:lstStyle/>
                    <a:p>
                      <a:pPr algn="ctr" fontAlgn="ctr"/>
                      <a:r>
                        <a:rPr lang="en-GB" sz="800" u="none" strike="noStrike">
                          <a:effectLst/>
                        </a:rPr>
                        <a:t>16</a:t>
                      </a:r>
                      <a:endParaRPr lang="en-GB" sz="800" b="0" i="0" u="none" strike="noStrike">
                        <a:solidFill>
                          <a:srgbClr val="000000"/>
                        </a:solidFill>
                        <a:effectLst/>
                        <a:latin typeface="Calibri" panose="020F0502020204030204" pitchFamily="34" charset="0"/>
                      </a:endParaRPr>
                    </a:p>
                  </a:txBody>
                  <a:tcPr marL="4928" marR="4928" marT="4928" marB="0" anchor="ctr"/>
                </a:tc>
                <a:tc>
                  <a:txBody>
                    <a:bodyPr/>
                    <a:lstStyle/>
                    <a:p>
                      <a:pPr algn="ctr" fontAlgn="ctr"/>
                      <a:r>
                        <a:rPr lang="en-GB" sz="800" u="none" strike="noStrike">
                          <a:effectLst/>
                        </a:rPr>
                        <a:t>14</a:t>
                      </a:r>
                      <a:endParaRPr lang="en-GB" sz="800" b="0" i="0" u="none" strike="noStrike">
                        <a:solidFill>
                          <a:srgbClr val="000000"/>
                        </a:solidFill>
                        <a:effectLst/>
                        <a:latin typeface="Calibri" panose="020F0502020204030204" pitchFamily="34" charset="0"/>
                      </a:endParaRPr>
                    </a:p>
                  </a:txBody>
                  <a:tcPr marL="4928" marR="4928" marT="4928" marB="0" anchor="ctr"/>
                </a:tc>
                <a:tc>
                  <a:txBody>
                    <a:bodyPr/>
                    <a:lstStyle/>
                    <a:p>
                      <a:pPr algn="ctr" fontAlgn="ctr"/>
                      <a:r>
                        <a:rPr lang="en-GB" sz="800" u="none" strike="noStrike">
                          <a:effectLst/>
                        </a:rPr>
                        <a:t>14</a:t>
                      </a:r>
                      <a:endParaRPr lang="en-GB" sz="800" b="0" i="0" u="none" strike="noStrike">
                        <a:solidFill>
                          <a:srgbClr val="000000"/>
                        </a:solidFill>
                        <a:effectLst/>
                        <a:latin typeface="Calibri" panose="020F0502020204030204" pitchFamily="34" charset="0"/>
                      </a:endParaRPr>
                    </a:p>
                  </a:txBody>
                  <a:tcPr marL="4928" marR="4928" marT="4928" marB="0" anchor="ctr"/>
                </a:tc>
                <a:tc>
                  <a:txBody>
                    <a:bodyPr/>
                    <a:lstStyle/>
                    <a:p>
                      <a:pPr algn="ctr" fontAlgn="ctr"/>
                      <a:r>
                        <a:rPr lang="en-GB" sz="800" u="none" strike="noStrike">
                          <a:effectLst/>
                        </a:rPr>
                        <a:t>14</a:t>
                      </a:r>
                      <a:endParaRPr lang="en-GB" sz="800" b="0" i="0" u="none" strike="noStrike">
                        <a:solidFill>
                          <a:srgbClr val="000000"/>
                        </a:solidFill>
                        <a:effectLst/>
                        <a:latin typeface="Calibri" panose="020F0502020204030204" pitchFamily="34" charset="0"/>
                      </a:endParaRPr>
                    </a:p>
                  </a:txBody>
                  <a:tcPr marL="4928" marR="4928" marT="4928" marB="0" anchor="ctr"/>
                </a:tc>
                <a:tc>
                  <a:txBody>
                    <a:bodyPr/>
                    <a:lstStyle/>
                    <a:p>
                      <a:pPr algn="ctr" fontAlgn="ctr"/>
                      <a:r>
                        <a:rPr lang="en-GB" sz="800" u="none" strike="noStrike">
                          <a:effectLst/>
                        </a:rPr>
                        <a:t>13</a:t>
                      </a:r>
                      <a:endParaRPr lang="en-GB" sz="800" b="0" i="0" u="none" strike="noStrike">
                        <a:solidFill>
                          <a:srgbClr val="000000"/>
                        </a:solidFill>
                        <a:effectLst/>
                        <a:latin typeface="Calibri" panose="020F0502020204030204" pitchFamily="34" charset="0"/>
                      </a:endParaRPr>
                    </a:p>
                  </a:txBody>
                  <a:tcPr marL="4928" marR="4928" marT="4928" marB="0" anchor="ctr"/>
                </a:tc>
                <a:tc>
                  <a:txBody>
                    <a:bodyPr/>
                    <a:lstStyle/>
                    <a:p>
                      <a:pPr algn="ctr" fontAlgn="ctr"/>
                      <a:r>
                        <a:rPr lang="en-GB" sz="800" u="none" strike="noStrike">
                          <a:effectLst/>
                        </a:rPr>
                        <a:t>16</a:t>
                      </a:r>
                      <a:endParaRPr lang="en-GB" sz="800" b="0" i="0" u="none" strike="noStrike">
                        <a:solidFill>
                          <a:srgbClr val="000000"/>
                        </a:solidFill>
                        <a:effectLst/>
                        <a:latin typeface="Calibri" panose="020F0502020204030204" pitchFamily="34" charset="0"/>
                      </a:endParaRPr>
                    </a:p>
                  </a:txBody>
                  <a:tcPr marL="4928" marR="4928" marT="4928" marB="0" anchor="ctr"/>
                </a:tc>
                <a:extLst>
                  <a:ext uri="{0D108BD9-81ED-4DB2-BD59-A6C34878D82A}">
                    <a16:rowId xmlns:a16="http://schemas.microsoft.com/office/drawing/2014/main" val="2846070938"/>
                  </a:ext>
                </a:extLst>
              </a:tr>
              <a:tr h="156054">
                <a:tc>
                  <a:txBody>
                    <a:bodyPr/>
                    <a:lstStyle/>
                    <a:p>
                      <a:pPr algn="l" fontAlgn="ctr"/>
                      <a:r>
                        <a:rPr lang="en-GB" sz="800" u="none" strike="noStrike">
                          <a:effectLst/>
                        </a:rPr>
                        <a:t>Percentage of Private Hospitals below standards  </a:t>
                      </a:r>
                      <a:endParaRPr lang="en-GB" sz="800" b="1" i="0" u="none" strike="noStrike">
                        <a:solidFill>
                          <a:srgbClr val="000000"/>
                        </a:solidFill>
                        <a:effectLst/>
                        <a:latin typeface="Calibri" panose="020F0502020204030204" pitchFamily="34" charset="0"/>
                      </a:endParaRPr>
                    </a:p>
                  </a:txBody>
                  <a:tcPr marL="4928" marR="4928" marT="4928" marB="0" anchor="ctr"/>
                </a:tc>
                <a:tc>
                  <a:txBody>
                    <a:bodyPr/>
                    <a:lstStyle/>
                    <a:p>
                      <a:pPr algn="ctr" fontAlgn="ctr"/>
                      <a:r>
                        <a:rPr lang="en-GB" sz="800" u="none" strike="noStrike">
                          <a:effectLst/>
                        </a:rPr>
                        <a:t>100.0</a:t>
                      </a:r>
                      <a:endParaRPr lang="en-GB" sz="800" b="0" i="0" u="none" strike="noStrike">
                        <a:solidFill>
                          <a:srgbClr val="000000"/>
                        </a:solidFill>
                        <a:effectLst/>
                        <a:latin typeface="Calibri" panose="020F0502020204030204" pitchFamily="34" charset="0"/>
                      </a:endParaRPr>
                    </a:p>
                  </a:txBody>
                  <a:tcPr marL="4928" marR="4928" marT="4928" marB="0" anchor="ctr"/>
                </a:tc>
                <a:tc>
                  <a:txBody>
                    <a:bodyPr/>
                    <a:lstStyle/>
                    <a:p>
                      <a:pPr algn="ctr" fontAlgn="ctr"/>
                      <a:r>
                        <a:rPr lang="en-GB" sz="800" u="none" strike="noStrike">
                          <a:effectLst/>
                        </a:rPr>
                        <a:t>94.4</a:t>
                      </a:r>
                      <a:endParaRPr lang="en-GB" sz="800" b="0" i="0" u="none" strike="noStrike">
                        <a:solidFill>
                          <a:srgbClr val="000000"/>
                        </a:solidFill>
                        <a:effectLst/>
                        <a:latin typeface="Calibri" panose="020F0502020204030204" pitchFamily="34" charset="0"/>
                      </a:endParaRPr>
                    </a:p>
                  </a:txBody>
                  <a:tcPr marL="4928" marR="4928" marT="4928" marB="0" anchor="ctr"/>
                </a:tc>
                <a:tc>
                  <a:txBody>
                    <a:bodyPr/>
                    <a:lstStyle/>
                    <a:p>
                      <a:pPr algn="ctr" fontAlgn="ctr"/>
                      <a:r>
                        <a:rPr lang="en-GB" sz="800" u="none" strike="noStrike">
                          <a:effectLst/>
                        </a:rPr>
                        <a:t>88.9</a:t>
                      </a:r>
                      <a:endParaRPr lang="en-GB" sz="800" b="0" i="0" u="none" strike="noStrike">
                        <a:solidFill>
                          <a:srgbClr val="000000"/>
                        </a:solidFill>
                        <a:effectLst/>
                        <a:latin typeface="Calibri" panose="020F0502020204030204" pitchFamily="34" charset="0"/>
                      </a:endParaRPr>
                    </a:p>
                  </a:txBody>
                  <a:tcPr marL="4928" marR="4928" marT="4928" marB="0" anchor="ctr"/>
                </a:tc>
                <a:tc>
                  <a:txBody>
                    <a:bodyPr/>
                    <a:lstStyle/>
                    <a:p>
                      <a:pPr algn="ctr" fontAlgn="ctr"/>
                      <a:r>
                        <a:rPr lang="en-GB" sz="800" u="none" strike="noStrike">
                          <a:effectLst/>
                        </a:rPr>
                        <a:t>82.4</a:t>
                      </a:r>
                      <a:endParaRPr lang="en-GB" sz="800" b="0" i="0" u="none" strike="noStrike">
                        <a:solidFill>
                          <a:srgbClr val="000000"/>
                        </a:solidFill>
                        <a:effectLst/>
                        <a:latin typeface="Calibri" panose="020F0502020204030204" pitchFamily="34" charset="0"/>
                      </a:endParaRPr>
                    </a:p>
                  </a:txBody>
                  <a:tcPr marL="4928" marR="4928" marT="4928" marB="0" anchor="ctr"/>
                </a:tc>
                <a:tc>
                  <a:txBody>
                    <a:bodyPr/>
                    <a:lstStyle/>
                    <a:p>
                      <a:pPr algn="ctr" fontAlgn="ctr"/>
                      <a:r>
                        <a:rPr lang="en-GB" sz="800" u="none" strike="noStrike">
                          <a:effectLst/>
                        </a:rPr>
                        <a:t>82.4</a:t>
                      </a:r>
                      <a:endParaRPr lang="en-GB" sz="800" b="0" i="0" u="none" strike="noStrike">
                        <a:solidFill>
                          <a:srgbClr val="000000"/>
                        </a:solidFill>
                        <a:effectLst/>
                        <a:latin typeface="Calibri" panose="020F0502020204030204" pitchFamily="34" charset="0"/>
                      </a:endParaRPr>
                    </a:p>
                  </a:txBody>
                  <a:tcPr marL="4928" marR="4928" marT="4928" marB="0" anchor="ctr"/>
                </a:tc>
                <a:tc>
                  <a:txBody>
                    <a:bodyPr/>
                    <a:lstStyle/>
                    <a:p>
                      <a:pPr algn="ctr" fontAlgn="ctr"/>
                      <a:r>
                        <a:rPr lang="en-GB" sz="800" u="none" strike="noStrike">
                          <a:effectLst/>
                        </a:rPr>
                        <a:t>82.4</a:t>
                      </a:r>
                      <a:endParaRPr lang="en-GB" sz="800" b="0" i="0" u="none" strike="noStrike">
                        <a:solidFill>
                          <a:srgbClr val="000000"/>
                        </a:solidFill>
                        <a:effectLst/>
                        <a:latin typeface="Calibri" panose="020F0502020204030204" pitchFamily="34" charset="0"/>
                      </a:endParaRPr>
                    </a:p>
                  </a:txBody>
                  <a:tcPr marL="4928" marR="4928" marT="4928" marB="0" anchor="ctr"/>
                </a:tc>
                <a:tc>
                  <a:txBody>
                    <a:bodyPr/>
                    <a:lstStyle/>
                    <a:p>
                      <a:pPr algn="ctr" fontAlgn="ctr"/>
                      <a:r>
                        <a:rPr lang="en-GB" sz="800" u="none" strike="noStrike">
                          <a:effectLst/>
                        </a:rPr>
                        <a:t>81.3</a:t>
                      </a:r>
                      <a:endParaRPr lang="en-GB" sz="800" b="0" i="0" u="none" strike="noStrike">
                        <a:solidFill>
                          <a:srgbClr val="000000"/>
                        </a:solidFill>
                        <a:effectLst/>
                        <a:latin typeface="Calibri" panose="020F0502020204030204" pitchFamily="34" charset="0"/>
                      </a:endParaRPr>
                    </a:p>
                  </a:txBody>
                  <a:tcPr marL="4928" marR="4928" marT="4928" marB="0" anchor="ctr"/>
                </a:tc>
                <a:tc>
                  <a:txBody>
                    <a:bodyPr/>
                    <a:lstStyle/>
                    <a:p>
                      <a:pPr algn="ctr" fontAlgn="ctr"/>
                      <a:r>
                        <a:rPr lang="en-GB" sz="800" u="none" strike="noStrike">
                          <a:effectLst/>
                        </a:rPr>
                        <a:t>100.0</a:t>
                      </a:r>
                      <a:endParaRPr lang="en-GB" sz="800" b="0" i="0" u="none" strike="noStrike">
                        <a:solidFill>
                          <a:srgbClr val="000000"/>
                        </a:solidFill>
                        <a:effectLst/>
                        <a:latin typeface="Calibri" panose="020F0502020204030204" pitchFamily="34" charset="0"/>
                      </a:endParaRPr>
                    </a:p>
                  </a:txBody>
                  <a:tcPr marL="4928" marR="4928" marT="4928" marB="0" anchor="ctr"/>
                </a:tc>
                <a:extLst>
                  <a:ext uri="{0D108BD9-81ED-4DB2-BD59-A6C34878D82A}">
                    <a16:rowId xmlns:a16="http://schemas.microsoft.com/office/drawing/2014/main" val="4284532907"/>
                  </a:ext>
                </a:extLst>
              </a:tr>
              <a:tr h="156054">
                <a:tc>
                  <a:txBody>
                    <a:bodyPr/>
                    <a:lstStyle/>
                    <a:p>
                      <a:pPr algn="l" fontAlgn="ctr"/>
                      <a:endParaRPr lang="en-GB" sz="800" b="1" i="0" u="none" strike="noStrike">
                        <a:solidFill>
                          <a:srgbClr val="000000"/>
                        </a:solidFill>
                        <a:effectLst/>
                        <a:latin typeface="Calibri" panose="020F0502020204030204" pitchFamily="34" charset="0"/>
                      </a:endParaRPr>
                    </a:p>
                  </a:txBody>
                  <a:tcPr marL="4928" marR="4928" marT="4928" marB="0" anchor="ctr"/>
                </a:tc>
                <a:tc>
                  <a:txBody>
                    <a:bodyPr/>
                    <a:lstStyle/>
                    <a:p>
                      <a:pPr algn="ctr" fontAlgn="ctr"/>
                      <a:endParaRPr lang="en-GB" sz="800" b="0" i="0" u="none" strike="noStrike">
                        <a:solidFill>
                          <a:srgbClr val="000000"/>
                        </a:solidFill>
                        <a:effectLst/>
                        <a:latin typeface="Calibri" panose="020F0502020204030204" pitchFamily="34" charset="0"/>
                      </a:endParaRPr>
                    </a:p>
                  </a:txBody>
                  <a:tcPr marL="4928" marR="4928" marT="4928" marB="0" anchor="ctr"/>
                </a:tc>
                <a:tc>
                  <a:txBody>
                    <a:bodyPr/>
                    <a:lstStyle/>
                    <a:p>
                      <a:pPr algn="ctr" fontAlgn="ctr"/>
                      <a:endParaRPr lang="en-GB" sz="800" b="0" i="0" u="none" strike="noStrike">
                        <a:solidFill>
                          <a:srgbClr val="000000"/>
                        </a:solidFill>
                        <a:effectLst/>
                        <a:latin typeface="Calibri" panose="020F0502020204030204" pitchFamily="34" charset="0"/>
                      </a:endParaRPr>
                    </a:p>
                  </a:txBody>
                  <a:tcPr marL="4928" marR="4928" marT="4928" marB="0" anchor="ctr"/>
                </a:tc>
                <a:tc>
                  <a:txBody>
                    <a:bodyPr/>
                    <a:lstStyle/>
                    <a:p>
                      <a:pPr algn="ctr" fontAlgn="ctr"/>
                      <a:endParaRPr lang="en-GB" sz="800" b="0" i="0" u="none" strike="noStrike">
                        <a:solidFill>
                          <a:srgbClr val="000000"/>
                        </a:solidFill>
                        <a:effectLst/>
                        <a:latin typeface="Calibri" panose="020F0502020204030204" pitchFamily="34" charset="0"/>
                      </a:endParaRPr>
                    </a:p>
                  </a:txBody>
                  <a:tcPr marL="4928" marR="4928" marT="4928" marB="0" anchor="ctr"/>
                </a:tc>
                <a:tc>
                  <a:txBody>
                    <a:bodyPr/>
                    <a:lstStyle/>
                    <a:p>
                      <a:pPr algn="ctr" fontAlgn="ctr"/>
                      <a:endParaRPr lang="en-GB" sz="800" b="0" i="0" u="none" strike="noStrike">
                        <a:solidFill>
                          <a:srgbClr val="000000"/>
                        </a:solidFill>
                        <a:effectLst/>
                        <a:latin typeface="Calibri" panose="020F0502020204030204" pitchFamily="34" charset="0"/>
                      </a:endParaRPr>
                    </a:p>
                  </a:txBody>
                  <a:tcPr marL="4928" marR="4928" marT="4928" marB="0" anchor="ctr"/>
                </a:tc>
                <a:tc>
                  <a:txBody>
                    <a:bodyPr/>
                    <a:lstStyle/>
                    <a:p>
                      <a:pPr algn="ctr" fontAlgn="ctr"/>
                      <a:endParaRPr lang="en-GB" sz="800" b="0" i="0" u="none" strike="noStrike">
                        <a:solidFill>
                          <a:srgbClr val="000000"/>
                        </a:solidFill>
                        <a:effectLst/>
                        <a:latin typeface="Calibri" panose="020F0502020204030204" pitchFamily="34" charset="0"/>
                      </a:endParaRPr>
                    </a:p>
                  </a:txBody>
                  <a:tcPr marL="4928" marR="4928" marT="4928" marB="0" anchor="ctr"/>
                </a:tc>
                <a:tc>
                  <a:txBody>
                    <a:bodyPr/>
                    <a:lstStyle/>
                    <a:p>
                      <a:pPr algn="ctr" fontAlgn="ctr"/>
                      <a:endParaRPr lang="en-GB" sz="800" b="0" i="0" u="none" strike="noStrike">
                        <a:solidFill>
                          <a:srgbClr val="000000"/>
                        </a:solidFill>
                        <a:effectLst/>
                        <a:latin typeface="Calibri" panose="020F0502020204030204" pitchFamily="34" charset="0"/>
                      </a:endParaRPr>
                    </a:p>
                  </a:txBody>
                  <a:tcPr marL="4928" marR="4928" marT="4928" marB="0" anchor="ctr"/>
                </a:tc>
                <a:tc>
                  <a:txBody>
                    <a:bodyPr/>
                    <a:lstStyle/>
                    <a:p>
                      <a:pPr algn="ctr" fontAlgn="ctr"/>
                      <a:endParaRPr lang="en-GB" sz="800" b="0" i="0" u="none" strike="noStrike">
                        <a:solidFill>
                          <a:srgbClr val="000000"/>
                        </a:solidFill>
                        <a:effectLst/>
                        <a:latin typeface="Calibri" panose="020F0502020204030204" pitchFamily="34" charset="0"/>
                      </a:endParaRPr>
                    </a:p>
                  </a:txBody>
                  <a:tcPr marL="4928" marR="4928" marT="4928" marB="0" anchor="ctr"/>
                </a:tc>
                <a:tc>
                  <a:txBody>
                    <a:bodyPr/>
                    <a:lstStyle/>
                    <a:p>
                      <a:pPr algn="ctr" fontAlgn="ctr"/>
                      <a:endParaRPr lang="en-GB" sz="800" b="0" i="0" u="none" strike="noStrike">
                        <a:solidFill>
                          <a:srgbClr val="000000"/>
                        </a:solidFill>
                        <a:effectLst/>
                        <a:latin typeface="Calibri" panose="020F0502020204030204" pitchFamily="34" charset="0"/>
                      </a:endParaRPr>
                    </a:p>
                  </a:txBody>
                  <a:tcPr marL="4928" marR="4928" marT="4928" marB="0" anchor="ctr"/>
                </a:tc>
                <a:extLst>
                  <a:ext uri="{0D108BD9-81ED-4DB2-BD59-A6C34878D82A}">
                    <a16:rowId xmlns:a16="http://schemas.microsoft.com/office/drawing/2014/main" val="2364323792"/>
                  </a:ext>
                </a:extLst>
              </a:tr>
              <a:tr h="156054">
                <a:tc>
                  <a:txBody>
                    <a:bodyPr/>
                    <a:lstStyle/>
                    <a:p>
                      <a:pPr algn="l" fontAlgn="ctr"/>
                      <a:r>
                        <a:rPr lang="en-GB" sz="800" u="none" strike="noStrike">
                          <a:effectLst/>
                        </a:rPr>
                        <a:t>Number of Children Hospitals    </a:t>
                      </a:r>
                      <a:endParaRPr lang="en-GB" sz="800" b="1" i="0" u="none" strike="noStrike">
                        <a:solidFill>
                          <a:srgbClr val="000000"/>
                        </a:solidFill>
                        <a:effectLst/>
                        <a:latin typeface="Calibri" panose="020F0502020204030204" pitchFamily="34" charset="0"/>
                      </a:endParaRPr>
                    </a:p>
                  </a:txBody>
                  <a:tcPr marL="4928" marR="4928" marT="4928" marB="0" anchor="ctr"/>
                </a:tc>
                <a:tc>
                  <a:txBody>
                    <a:bodyPr/>
                    <a:lstStyle/>
                    <a:p>
                      <a:pPr algn="ctr" fontAlgn="ctr"/>
                      <a:r>
                        <a:rPr lang="en-GB" sz="800" u="none" strike="noStrike">
                          <a:effectLst/>
                        </a:rPr>
                        <a:t>4</a:t>
                      </a:r>
                      <a:endParaRPr lang="en-GB" sz="800" b="0" i="0" u="none" strike="noStrike">
                        <a:solidFill>
                          <a:srgbClr val="000000"/>
                        </a:solidFill>
                        <a:effectLst/>
                        <a:latin typeface="Calibri" panose="020F0502020204030204" pitchFamily="34" charset="0"/>
                      </a:endParaRPr>
                    </a:p>
                  </a:txBody>
                  <a:tcPr marL="4928" marR="4928" marT="4928" marB="0" anchor="ctr"/>
                </a:tc>
                <a:tc>
                  <a:txBody>
                    <a:bodyPr/>
                    <a:lstStyle/>
                    <a:p>
                      <a:pPr algn="ctr" fontAlgn="ctr"/>
                      <a:r>
                        <a:rPr lang="en-GB" sz="800" u="none" strike="noStrike">
                          <a:effectLst/>
                        </a:rPr>
                        <a:t>4</a:t>
                      </a:r>
                      <a:endParaRPr lang="en-GB" sz="800" b="0" i="0" u="none" strike="noStrike">
                        <a:solidFill>
                          <a:srgbClr val="000000"/>
                        </a:solidFill>
                        <a:effectLst/>
                        <a:latin typeface="Calibri" panose="020F0502020204030204" pitchFamily="34" charset="0"/>
                      </a:endParaRPr>
                    </a:p>
                  </a:txBody>
                  <a:tcPr marL="4928" marR="4928" marT="4928" marB="0" anchor="ctr"/>
                </a:tc>
                <a:tc>
                  <a:txBody>
                    <a:bodyPr/>
                    <a:lstStyle/>
                    <a:p>
                      <a:pPr algn="ctr" fontAlgn="ctr"/>
                      <a:r>
                        <a:rPr lang="en-GB" sz="800" u="none" strike="noStrike">
                          <a:effectLst/>
                        </a:rPr>
                        <a:t>4</a:t>
                      </a:r>
                      <a:endParaRPr lang="en-GB" sz="800" b="0" i="0" u="none" strike="noStrike">
                        <a:solidFill>
                          <a:srgbClr val="000000"/>
                        </a:solidFill>
                        <a:effectLst/>
                        <a:latin typeface="Calibri" panose="020F0502020204030204" pitchFamily="34" charset="0"/>
                      </a:endParaRPr>
                    </a:p>
                  </a:txBody>
                  <a:tcPr marL="4928" marR="4928" marT="4928" marB="0" anchor="ctr"/>
                </a:tc>
                <a:tc>
                  <a:txBody>
                    <a:bodyPr/>
                    <a:lstStyle/>
                    <a:p>
                      <a:pPr algn="ctr" fontAlgn="ctr"/>
                      <a:r>
                        <a:rPr lang="en-GB" sz="800" u="none" strike="noStrike">
                          <a:effectLst/>
                        </a:rPr>
                        <a:t>3</a:t>
                      </a:r>
                      <a:endParaRPr lang="en-GB" sz="800" b="0" i="0" u="none" strike="noStrike">
                        <a:solidFill>
                          <a:srgbClr val="000000"/>
                        </a:solidFill>
                        <a:effectLst/>
                        <a:latin typeface="Calibri" panose="020F0502020204030204" pitchFamily="34" charset="0"/>
                      </a:endParaRPr>
                    </a:p>
                  </a:txBody>
                  <a:tcPr marL="4928" marR="4928" marT="4928" marB="0" anchor="ctr"/>
                </a:tc>
                <a:tc>
                  <a:txBody>
                    <a:bodyPr/>
                    <a:lstStyle/>
                    <a:p>
                      <a:pPr algn="ctr" fontAlgn="ctr"/>
                      <a:r>
                        <a:rPr lang="en-GB" sz="800" u="none" strike="noStrike">
                          <a:effectLst/>
                        </a:rPr>
                        <a:t>4</a:t>
                      </a:r>
                      <a:endParaRPr lang="en-GB" sz="800" b="0" i="0" u="none" strike="noStrike">
                        <a:solidFill>
                          <a:srgbClr val="000000"/>
                        </a:solidFill>
                        <a:effectLst/>
                        <a:latin typeface="Calibri" panose="020F0502020204030204" pitchFamily="34" charset="0"/>
                      </a:endParaRPr>
                    </a:p>
                  </a:txBody>
                  <a:tcPr marL="4928" marR="4928" marT="4928" marB="0" anchor="ctr"/>
                </a:tc>
                <a:tc>
                  <a:txBody>
                    <a:bodyPr/>
                    <a:lstStyle/>
                    <a:p>
                      <a:pPr algn="ctr" fontAlgn="ctr"/>
                      <a:r>
                        <a:rPr lang="en-GB" sz="800" u="none" strike="noStrike">
                          <a:effectLst/>
                        </a:rPr>
                        <a:t>5</a:t>
                      </a:r>
                      <a:endParaRPr lang="en-GB" sz="800" b="0" i="0" u="none" strike="noStrike">
                        <a:solidFill>
                          <a:srgbClr val="000000"/>
                        </a:solidFill>
                        <a:effectLst/>
                        <a:latin typeface="Calibri" panose="020F0502020204030204" pitchFamily="34" charset="0"/>
                      </a:endParaRPr>
                    </a:p>
                  </a:txBody>
                  <a:tcPr marL="4928" marR="4928" marT="4928" marB="0" anchor="ctr"/>
                </a:tc>
                <a:tc>
                  <a:txBody>
                    <a:bodyPr/>
                    <a:lstStyle/>
                    <a:p>
                      <a:pPr algn="ctr" fontAlgn="ctr"/>
                      <a:r>
                        <a:rPr lang="en-GB" sz="800" u="none" strike="noStrike">
                          <a:effectLst/>
                        </a:rPr>
                        <a:t>2</a:t>
                      </a:r>
                      <a:endParaRPr lang="en-GB" sz="800" b="0" i="0" u="none" strike="noStrike">
                        <a:solidFill>
                          <a:srgbClr val="000000"/>
                        </a:solidFill>
                        <a:effectLst/>
                        <a:latin typeface="Calibri" panose="020F0502020204030204" pitchFamily="34" charset="0"/>
                      </a:endParaRPr>
                    </a:p>
                  </a:txBody>
                  <a:tcPr marL="4928" marR="4928" marT="4928" marB="0" anchor="ctr"/>
                </a:tc>
                <a:tc>
                  <a:txBody>
                    <a:bodyPr/>
                    <a:lstStyle/>
                    <a:p>
                      <a:pPr algn="ctr" fontAlgn="ctr"/>
                      <a:r>
                        <a:rPr lang="en-GB" sz="800" u="none" strike="noStrike">
                          <a:effectLst/>
                        </a:rPr>
                        <a:t>2</a:t>
                      </a:r>
                      <a:endParaRPr lang="en-GB" sz="800" b="0" i="0" u="none" strike="noStrike">
                        <a:solidFill>
                          <a:srgbClr val="000000"/>
                        </a:solidFill>
                        <a:effectLst/>
                        <a:latin typeface="Calibri" panose="020F0502020204030204" pitchFamily="34" charset="0"/>
                      </a:endParaRPr>
                    </a:p>
                  </a:txBody>
                  <a:tcPr marL="4928" marR="4928" marT="4928" marB="0" anchor="ctr"/>
                </a:tc>
                <a:extLst>
                  <a:ext uri="{0D108BD9-81ED-4DB2-BD59-A6C34878D82A}">
                    <a16:rowId xmlns:a16="http://schemas.microsoft.com/office/drawing/2014/main" val="2823302764"/>
                  </a:ext>
                </a:extLst>
              </a:tr>
              <a:tr h="156054">
                <a:tc>
                  <a:txBody>
                    <a:bodyPr/>
                    <a:lstStyle/>
                    <a:p>
                      <a:pPr algn="l" fontAlgn="ctr"/>
                      <a:r>
                        <a:rPr lang="en-GB" sz="800" u="none" strike="noStrike">
                          <a:effectLst/>
                        </a:rPr>
                        <a:t>Number of Children Hospitals below standards  </a:t>
                      </a:r>
                      <a:endParaRPr lang="en-GB" sz="800" b="1" i="0" u="none" strike="noStrike">
                        <a:solidFill>
                          <a:srgbClr val="000000"/>
                        </a:solidFill>
                        <a:effectLst/>
                        <a:latin typeface="Calibri" panose="020F0502020204030204" pitchFamily="34" charset="0"/>
                      </a:endParaRPr>
                    </a:p>
                  </a:txBody>
                  <a:tcPr marL="4928" marR="4928" marT="4928" marB="0" anchor="ctr"/>
                </a:tc>
                <a:tc>
                  <a:txBody>
                    <a:bodyPr/>
                    <a:lstStyle/>
                    <a:p>
                      <a:pPr algn="ctr" fontAlgn="ctr"/>
                      <a:r>
                        <a:rPr lang="en-GB" sz="800" u="none" strike="noStrike">
                          <a:effectLst/>
                        </a:rPr>
                        <a:t>4</a:t>
                      </a:r>
                      <a:endParaRPr lang="en-GB" sz="800" b="0" i="0" u="none" strike="noStrike">
                        <a:solidFill>
                          <a:srgbClr val="000000"/>
                        </a:solidFill>
                        <a:effectLst/>
                        <a:latin typeface="Calibri" panose="020F0502020204030204" pitchFamily="34" charset="0"/>
                      </a:endParaRPr>
                    </a:p>
                  </a:txBody>
                  <a:tcPr marL="4928" marR="4928" marT="4928" marB="0" anchor="ctr"/>
                </a:tc>
                <a:tc>
                  <a:txBody>
                    <a:bodyPr/>
                    <a:lstStyle/>
                    <a:p>
                      <a:pPr algn="ctr" fontAlgn="ctr"/>
                      <a:r>
                        <a:rPr lang="en-GB" sz="800" u="none" strike="noStrike">
                          <a:effectLst/>
                        </a:rPr>
                        <a:t>4</a:t>
                      </a:r>
                      <a:endParaRPr lang="en-GB" sz="800" b="0" i="0" u="none" strike="noStrike">
                        <a:solidFill>
                          <a:srgbClr val="000000"/>
                        </a:solidFill>
                        <a:effectLst/>
                        <a:latin typeface="Calibri" panose="020F0502020204030204" pitchFamily="34" charset="0"/>
                      </a:endParaRPr>
                    </a:p>
                  </a:txBody>
                  <a:tcPr marL="4928" marR="4928" marT="4928" marB="0" anchor="ctr"/>
                </a:tc>
                <a:tc>
                  <a:txBody>
                    <a:bodyPr/>
                    <a:lstStyle/>
                    <a:p>
                      <a:pPr algn="ctr" fontAlgn="ctr"/>
                      <a:r>
                        <a:rPr lang="en-GB" sz="800" u="none" strike="noStrike">
                          <a:effectLst/>
                        </a:rPr>
                        <a:t>4</a:t>
                      </a:r>
                      <a:endParaRPr lang="en-GB" sz="800" b="0" i="0" u="none" strike="noStrike">
                        <a:solidFill>
                          <a:srgbClr val="000000"/>
                        </a:solidFill>
                        <a:effectLst/>
                        <a:latin typeface="Calibri" panose="020F0502020204030204" pitchFamily="34" charset="0"/>
                      </a:endParaRPr>
                    </a:p>
                  </a:txBody>
                  <a:tcPr marL="4928" marR="4928" marT="4928" marB="0" anchor="ctr"/>
                </a:tc>
                <a:tc>
                  <a:txBody>
                    <a:bodyPr/>
                    <a:lstStyle/>
                    <a:p>
                      <a:pPr algn="ctr" fontAlgn="ctr"/>
                      <a:r>
                        <a:rPr lang="en-GB" sz="800" u="none" strike="noStrike">
                          <a:effectLst/>
                        </a:rPr>
                        <a:t>3</a:t>
                      </a:r>
                      <a:endParaRPr lang="en-GB" sz="800" b="0" i="0" u="none" strike="noStrike">
                        <a:solidFill>
                          <a:srgbClr val="000000"/>
                        </a:solidFill>
                        <a:effectLst/>
                        <a:latin typeface="Calibri" panose="020F0502020204030204" pitchFamily="34" charset="0"/>
                      </a:endParaRPr>
                    </a:p>
                  </a:txBody>
                  <a:tcPr marL="4928" marR="4928" marT="4928" marB="0" anchor="ctr"/>
                </a:tc>
                <a:tc>
                  <a:txBody>
                    <a:bodyPr/>
                    <a:lstStyle/>
                    <a:p>
                      <a:pPr algn="ctr" fontAlgn="ctr"/>
                      <a:r>
                        <a:rPr lang="en-GB" sz="800" u="none" strike="noStrike">
                          <a:effectLst/>
                        </a:rPr>
                        <a:t>4</a:t>
                      </a:r>
                      <a:endParaRPr lang="en-GB" sz="800" b="0" i="0" u="none" strike="noStrike">
                        <a:solidFill>
                          <a:srgbClr val="000000"/>
                        </a:solidFill>
                        <a:effectLst/>
                        <a:latin typeface="Calibri" panose="020F0502020204030204" pitchFamily="34" charset="0"/>
                      </a:endParaRPr>
                    </a:p>
                  </a:txBody>
                  <a:tcPr marL="4928" marR="4928" marT="4928" marB="0" anchor="ctr"/>
                </a:tc>
                <a:tc>
                  <a:txBody>
                    <a:bodyPr/>
                    <a:lstStyle/>
                    <a:p>
                      <a:pPr algn="ctr" fontAlgn="ctr"/>
                      <a:r>
                        <a:rPr lang="en-GB" sz="800" u="none" strike="noStrike">
                          <a:effectLst/>
                        </a:rPr>
                        <a:t>5</a:t>
                      </a:r>
                      <a:endParaRPr lang="en-GB" sz="800" b="0" i="0" u="none" strike="noStrike">
                        <a:solidFill>
                          <a:srgbClr val="000000"/>
                        </a:solidFill>
                        <a:effectLst/>
                        <a:latin typeface="Calibri" panose="020F0502020204030204" pitchFamily="34" charset="0"/>
                      </a:endParaRPr>
                    </a:p>
                  </a:txBody>
                  <a:tcPr marL="4928" marR="4928" marT="4928" marB="0" anchor="ctr"/>
                </a:tc>
                <a:tc>
                  <a:txBody>
                    <a:bodyPr/>
                    <a:lstStyle/>
                    <a:p>
                      <a:pPr algn="ctr" fontAlgn="ctr"/>
                      <a:r>
                        <a:rPr lang="en-GB" sz="800" u="none" strike="noStrike">
                          <a:effectLst/>
                        </a:rPr>
                        <a:t>2</a:t>
                      </a:r>
                      <a:endParaRPr lang="en-GB" sz="800" b="0" i="0" u="none" strike="noStrike">
                        <a:solidFill>
                          <a:srgbClr val="000000"/>
                        </a:solidFill>
                        <a:effectLst/>
                        <a:latin typeface="Calibri" panose="020F0502020204030204" pitchFamily="34" charset="0"/>
                      </a:endParaRPr>
                    </a:p>
                  </a:txBody>
                  <a:tcPr marL="4928" marR="4928" marT="4928" marB="0" anchor="ctr"/>
                </a:tc>
                <a:tc>
                  <a:txBody>
                    <a:bodyPr/>
                    <a:lstStyle/>
                    <a:p>
                      <a:pPr algn="ctr" fontAlgn="ctr"/>
                      <a:r>
                        <a:rPr lang="en-GB" sz="800" u="none" strike="noStrike">
                          <a:effectLst/>
                        </a:rPr>
                        <a:t>2</a:t>
                      </a:r>
                      <a:endParaRPr lang="en-GB" sz="800" b="0" i="0" u="none" strike="noStrike">
                        <a:solidFill>
                          <a:srgbClr val="000000"/>
                        </a:solidFill>
                        <a:effectLst/>
                        <a:latin typeface="Calibri" panose="020F0502020204030204" pitchFamily="34" charset="0"/>
                      </a:endParaRPr>
                    </a:p>
                  </a:txBody>
                  <a:tcPr marL="4928" marR="4928" marT="4928" marB="0" anchor="ctr"/>
                </a:tc>
                <a:extLst>
                  <a:ext uri="{0D108BD9-81ED-4DB2-BD59-A6C34878D82A}">
                    <a16:rowId xmlns:a16="http://schemas.microsoft.com/office/drawing/2014/main" val="4184231168"/>
                  </a:ext>
                </a:extLst>
              </a:tr>
              <a:tr h="156054">
                <a:tc>
                  <a:txBody>
                    <a:bodyPr/>
                    <a:lstStyle/>
                    <a:p>
                      <a:pPr algn="l" fontAlgn="ctr"/>
                      <a:r>
                        <a:rPr lang="en-GB" sz="800" u="none" strike="noStrike">
                          <a:effectLst/>
                        </a:rPr>
                        <a:t>Percentage of Children Hospitals below standards  </a:t>
                      </a:r>
                      <a:endParaRPr lang="en-GB" sz="800" b="1" i="0" u="none" strike="noStrike">
                        <a:solidFill>
                          <a:srgbClr val="000000"/>
                        </a:solidFill>
                        <a:effectLst/>
                        <a:latin typeface="Calibri" panose="020F0502020204030204" pitchFamily="34" charset="0"/>
                      </a:endParaRPr>
                    </a:p>
                  </a:txBody>
                  <a:tcPr marL="4928" marR="4928" marT="4928" marB="0" anchor="ctr"/>
                </a:tc>
                <a:tc>
                  <a:txBody>
                    <a:bodyPr/>
                    <a:lstStyle/>
                    <a:p>
                      <a:pPr algn="ctr" fontAlgn="ctr"/>
                      <a:r>
                        <a:rPr lang="en-GB" sz="800" u="none" strike="noStrike">
                          <a:effectLst/>
                        </a:rPr>
                        <a:t>100.0</a:t>
                      </a:r>
                      <a:endParaRPr lang="en-GB" sz="800" b="0" i="0" u="none" strike="noStrike">
                        <a:solidFill>
                          <a:srgbClr val="000000"/>
                        </a:solidFill>
                        <a:effectLst/>
                        <a:latin typeface="Calibri" panose="020F0502020204030204" pitchFamily="34" charset="0"/>
                      </a:endParaRPr>
                    </a:p>
                  </a:txBody>
                  <a:tcPr marL="4928" marR="4928" marT="4928" marB="0" anchor="ctr"/>
                </a:tc>
                <a:tc>
                  <a:txBody>
                    <a:bodyPr/>
                    <a:lstStyle/>
                    <a:p>
                      <a:pPr algn="ctr" fontAlgn="ctr"/>
                      <a:r>
                        <a:rPr lang="en-GB" sz="800" u="none" strike="noStrike">
                          <a:effectLst/>
                        </a:rPr>
                        <a:t>100.0</a:t>
                      </a:r>
                      <a:endParaRPr lang="en-GB" sz="800" b="0" i="0" u="none" strike="noStrike">
                        <a:solidFill>
                          <a:srgbClr val="000000"/>
                        </a:solidFill>
                        <a:effectLst/>
                        <a:latin typeface="Calibri" panose="020F0502020204030204" pitchFamily="34" charset="0"/>
                      </a:endParaRPr>
                    </a:p>
                  </a:txBody>
                  <a:tcPr marL="4928" marR="4928" marT="4928" marB="0" anchor="ctr"/>
                </a:tc>
                <a:tc>
                  <a:txBody>
                    <a:bodyPr/>
                    <a:lstStyle/>
                    <a:p>
                      <a:pPr algn="ctr" fontAlgn="ctr"/>
                      <a:r>
                        <a:rPr lang="en-GB" sz="800" u="none" strike="noStrike">
                          <a:effectLst/>
                        </a:rPr>
                        <a:t>100.0</a:t>
                      </a:r>
                      <a:endParaRPr lang="en-GB" sz="800" b="0" i="0" u="none" strike="noStrike">
                        <a:solidFill>
                          <a:srgbClr val="000000"/>
                        </a:solidFill>
                        <a:effectLst/>
                        <a:latin typeface="Calibri" panose="020F0502020204030204" pitchFamily="34" charset="0"/>
                      </a:endParaRPr>
                    </a:p>
                  </a:txBody>
                  <a:tcPr marL="4928" marR="4928" marT="4928" marB="0" anchor="ctr"/>
                </a:tc>
                <a:tc>
                  <a:txBody>
                    <a:bodyPr/>
                    <a:lstStyle/>
                    <a:p>
                      <a:pPr algn="ctr" fontAlgn="ctr"/>
                      <a:r>
                        <a:rPr lang="en-GB" sz="800" u="none" strike="noStrike">
                          <a:effectLst/>
                        </a:rPr>
                        <a:t>100.0</a:t>
                      </a:r>
                      <a:endParaRPr lang="en-GB" sz="800" b="0" i="0" u="none" strike="noStrike">
                        <a:solidFill>
                          <a:srgbClr val="000000"/>
                        </a:solidFill>
                        <a:effectLst/>
                        <a:latin typeface="Calibri" panose="020F0502020204030204" pitchFamily="34" charset="0"/>
                      </a:endParaRPr>
                    </a:p>
                  </a:txBody>
                  <a:tcPr marL="4928" marR="4928" marT="4928" marB="0" anchor="ctr"/>
                </a:tc>
                <a:tc>
                  <a:txBody>
                    <a:bodyPr/>
                    <a:lstStyle/>
                    <a:p>
                      <a:pPr algn="ctr" fontAlgn="ctr"/>
                      <a:r>
                        <a:rPr lang="en-GB" sz="800" u="none" strike="noStrike">
                          <a:effectLst/>
                        </a:rPr>
                        <a:t>100.0</a:t>
                      </a:r>
                      <a:endParaRPr lang="en-GB" sz="800" b="0" i="0" u="none" strike="noStrike">
                        <a:solidFill>
                          <a:srgbClr val="000000"/>
                        </a:solidFill>
                        <a:effectLst/>
                        <a:latin typeface="Calibri" panose="020F0502020204030204" pitchFamily="34" charset="0"/>
                      </a:endParaRPr>
                    </a:p>
                  </a:txBody>
                  <a:tcPr marL="4928" marR="4928" marT="4928" marB="0" anchor="ctr"/>
                </a:tc>
                <a:tc>
                  <a:txBody>
                    <a:bodyPr/>
                    <a:lstStyle/>
                    <a:p>
                      <a:pPr algn="ctr" fontAlgn="ctr"/>
                      <a:r>
                        <a:rPr lang="en-GB" sz="800" u="none" strike="noStrike">
                          <a:effectLst/>
                        </a:rPr>
                        <a:t>100.0</a:t>
                      </a:r>
                      <a:endParaRPr lang="en-GB" sz="800" b="0" i="0" u="none" strike="noStrike">
                        <a:solidFill>
                          <a:srgbClr val="000000"/>
                        </a:solidFill>
                        <a:effectLst/>
                        <a:latin typeface="Calibri" panose="020F0502020204030204" pitchFamily="34" charset="0"/>
                      </a:endParaRPr>
                    </a:p>
                  </a:txBody>
                  <a:tcPr marL="4928" marR="4928" marT="4928" marB="0" anchor="ctr"/>
                </a:tc>
                <a:tc>
                  <a:txBody>
                    <a:bodyPr/>
                    <a:lstStyle/>
                    <a:p>
                      <a:pPr algn="ctr" fontAlgn="ctr"/>
                      <a:r>
                        <a:rPr lang="en-GB" sz="800" u="none" strike="noStrike">
                          <a:effectLst/>
                        </a:rPr>
                        <a:t>100.0</a:t>
                      </a:r>
                      <a:endParaRPr lang="en-GB" sz="800" b="0" i="0" u="none" strike="noStrike">
                        <a:solidFill>
                          <a:srgbClr val="000000"/>
                        </a:solidFill>
                        <a:effectLst/>
                        <a:latin typeface="Calibri" panose="020F0502020204030204" pitchFamily="34" charset="0"/>
                      </a:endParaRPr>
                    </a:p>
                  </a:txBody>
                  <a:tcPr marL="4928" marR="4928" marT="4928" marB="0" anchor="ctr"/>
                </a:tc>
                <a:tc>
                  <a:txBody>
                    <a:bodyPr/>
                    <a:lstStyle/>
                    <a:p>
                      <a:pPr algn="ctr" fontAlgn="ctr"/>
                      <a:r>
                        <a:rPr lang="en-GB" sz="800" u="none" strike="noStrike">
                          <a:effectLst/>
                        </a:rPr>
                        <a:t>100.0</a:t>
                      </a:r>
                      <a:endParaRPr lang="en-GB" sz="800" b="0" i="0" u="none" strike="noStrike">
                        <a:solidFill>
                          <a:srgbClr val="000000"/>
                        </a:solidFill>
                        <a:effectLst/>
                        <a:latin typeface="Calibri" panose="020F0502020204030204" pitchFamily="34" charset="0"/>
                      </a:endParaRPr>
                    </a:p>
                  </a:txBody>
                  <a:tcPr marL="4928" marR="4928" marT="4928" marB="0" anchor="ctr"/>
                </a:tc>
                <a:extLst>
                  <a:ext uri="{0D108BD9-81ED-4DB2-BD59-A6C34878D82A}">
                    <a16:rowId xmlns:a16="http://schemas.microsoft.com/office/drawing/2014/main" val="1201345009"/>
                  </a:ext>
                </a:extLst>
              </a:tr>
              <a:tr h="156054">
                <a:tc>
                  <a:txBody>
                    <a:bodyPr/>
                    <a:lstStyle/>
                    <a:p>
                      <a:pPr algn="l" fontAlgn="ctr"/>
                      <a:endParaRPr lang="en-GB" sz="800" b="1" i="0" u="none" strike="noStrike">
                        <a:solidFill>
                          <a:srgbClr val="000000"/>
                        </a:solidFill>
                        <a:effectLst/>
                        <a:latin typeface="Calibri" panose="020F0502020204030204" pitchFamily="34" charset="0"/>
                      </a:endParaRPr>
                    </a:p>
                  </a:txBody>
                  <a:tcPr marL="4928" marR="4928" marT="4928" marB="0" anchor="ctr"/>
                </a:tc>
                <a:tc>
                  <a:txBody>
                    <a:bodyPr/>
                    <a:lstStyle/>
                    <a:p>
                      <a:pPr algn="ctr" fontAlgn="ctr"/>
                      <a:endParaRPr lang="en-GB" sz="800" b="0" i="0" u="none" strike="noStrike">
                        <a:solidFill>
                          <a:srgbClr val="000000"/>
                        </a:solidFill>
                        <a:effectLst/>
                        <a:latin typeface="Calibri" panose="020F0502020204030204" pitchFamily="34" charset="0"/>
                      </a:endParaRPr>
                    </a:p>
                  </a:txBody>
                  <a:tcPr marL="4928" marR="4928" marT="4928" marB="0" anchor="ctr"/>
                </a:tc>
                <a:tc>
                  <a:txBody>
                    <a:bodyPr/>
                    <a:lstStyle/>
                    <a:p>
                      <a:pPr algn="ctr" fontAlgn="ctr"/>
                      <a:endParaRPr lang="en-GB" sz="800" b="0" i="0" u="none" strike="noStrike">
                        <a:solidFill>
                          <a:srgbClr val="000000"/>
                        </a:solidFill>
                        <a:effectLst/>
                        <a:latin typeface="Calibri" panose="020F0502020204030204" pitchFamily="34" charset="0"/>
                      </a:endParaRPr>
                    </a:p>
                  </a:txBody>
                  <a:tcPr marL="4928" marR="4928" marT="4928" marB="0" anchor="ctr"/>
                </a:tc>
                <a:tc>
                  <a:txBody>
                    <a:bodyPr/>
                    <a:lstStyle/>
                    <a:p>
                      <a:pPr algn="ctr" fontAlgn="ctr"/>
                      <a:endParaRPr lang="en-GB" sz="800" b="0" i="0" u="none" strike="noStrike">
                        <a:solidFill>
                          <a:srgbClr val="000000"/>
                        </a:solidFill>
                        <a:effectLst/>
                        <a:latin typeface="Calibri" panose="020F0502020204030204" pitchFamily="34" charset="0"/>
                      </a:endParaRPr>
                    </a:p>
                  </a:txBody>
                  <a:tcPr marL="4928" marR="4928" marT="4928" marB="0" anchor="ctr"/>
                </a:tc>
                <a:tc>
                  <a:txBody>
                    <a:bodyPr/>
                    <a:lstStyle/>
                    <a:p>
                      <a:pPr algn="ctr" fontAlgn="ctr"/>
                      <a:endParaRPr lang="en-GB" sz="800" b="0" i="0" u="none" strike="noStrike">
                        <a:solidFill>
                          <a:srgbClr val="000000"/>
                        </a:solidFill>
                        <a:effectLst/>
                        <a:latin typeface="Calibri" panose="020F0502020204030204" pitchFamily="34" charset="0"/>
                      </a:endParaRPr>
                    </a:p>
                  </a:txBody>
                  <a:tcPr marL="4928" marR="4928" marT="4928" marB="0" anchor="ctr"/>
                </a:tc>
                <a:tc>
                  <a:txBody>
                    <a:bodyPr/>
                    <a:lstStyle/>
                    <a:p>
                      <a:pPr algn="ctr" fontAlgn="ctr"/>
                      <a:endParaRPr lang="en-GB" sz="800" b="0" i="0" u="none" strike="noStrike">
                        <a:solidFill>
                          <a:srgbClr val="000000"/>
                        </a:solidFill>
                        <a:effectLst/>
                        <a:latin typeface="Calibri" panose="020F0502020204030204" pitchFamily="34" charset="0"/>
                      </a:endParaRPr>
                    </a:p>
                  </a:txBody>
                  <a:tcPr marL="4928" marR="4928" marT="4928" marB="0" anchor="ctr"/>
                </a:tc>
                <a:tc>
                  <a:txBody>
                    <a:bodyPr/>
                    <a:lstStyle/>
                    <a:p>
                      <a:pPr algn="ctr" fontAlgn="ctr"/>
                      <a:endParaRPr lang="en-GB" sz="800" b="0" i="0" u="none" strike="noStrike">
                        <a:solidFill>
                          <a:srgbClr val="000000"/>
                        </a:solidFill>
                        <a:effectLst/>
                        <a:latin typeface="Calibri" panose="020F0502020204030204" pitchFamily="34" charset="0"/>
                      </a:endParaRPr>
                    </a:p>
                  </a:txBody>
                  <a:tcPr marL="4928" marR="4928" marT="4928" marB="0" anchor="ctr"/>
                </a:tc>
                <a:tc>
                  <a:txBody>
                    <a:bodyPr/>
                    <a:lstStyle/>
                    <a:p>
                      <a:pPr algn="ctr" fontAlgn="ctr"/>
                      <a:endParaRPr lang="en-GB" sz="800" b="0" i="0" u="none" strike="noStrike">
                        <a:solidFill>
                          <a:srgbClr val="000000"/>
                        </a:solidFill>
                        <a:effectLst/>
                        <a:latin typeface="Calibri" panose="020F0502020204030204" pitchFamily="34" charset="0"/>
                      </a:endParaRPr>
                    </a:p>
                  </a:txBody>
                  <a:tcPr marL="4928" marR="4928" marT="4928" marB="0" anchor="ctr"/>
                </a:tc>
                <a:tc>
                  <a:txBody>
                    <a:bodyPr/>
                    <a:lstStyle/>
                    <a:p>
                      <a:pPr algn="ctr" fontAlgn="ctr"/>
                      <a:endParaRPr lang="en-GB" sz="800" b="0" i="0" u="none" strike="noStrike">
                        <a:solidFill>
                          <a:srgbClr val="000000"/>
                        </a:solidFill>
                        <a:effectLst/>
                        <a:latin typeface="Calibri" panose="020F0502020204030204" pitchFamily="34" charset="0"/>
                      </a:endParaRPr>
                    </a:p>
                  </a:txBody>
                  <a:tcPr marL="4928" marR="4928" marT="4928" marB="0" anchor="ctr"/>
                </a:tc>
                <a:extLst>
                  <a:ext uri="{0D108BD9-81ED-4DB2-BD59-A6C34878D82A}">
                    <a16:rowId xmlns:a16="http://schemas.microsoft.com/office/drawing/2014/main" val="2938444750"/>
                  </a:ext>
                </a:extLst>
              </a:tr>
              <a:tr h="156054">
                <a:tc>
                  <a:txBody>
                    <a:bodyPr/>
                    <a:lstStyle/>
                    <a:p>
                      <a:pPr algn="l" fontAlgn="ctr"/>
                      <a:r>
                        <a:rPr lang="en-GB" sz="800" u="none" strike="noStrike">
                          <a:effectLst/>
                        </a:rPr>
                        <a:t>Total Number of Hospitals    </a:t>
                      </a:r>
                      <a:endParaRPr lang="en-GB" sz="800" b="1" i="0" u="none" strike="noStrike">
                        <a:solidFill>
                          <a:srgbClr val="000000"/>
                        </a:solidFill>
                        <a:effectLst/>
                        <a:latin typeface="Calibri" panose="020F0502020204030204" pitchFamily="34" charset="0"/>
                      </a:endParaRPr>
                    </a:p>
                  </a:txBody>
                  <a:tcPr marL="4928" marR="4928" marT="4928" marB="0" anchor="ctr"/>
                </a:tc>
                <a:tc>
                  <a:txBody>
                    <a:bodyPr/>
                    <a:lstStyle/>
                    <a:p>
                      <a:pPr algn="ctr" fontAlgn="ctr"/>
                      <a:r>
                        <a:rPr lang="en-GB" sz="800" u="none" strike="noStrike">
                          <a:effectLst/>
                        </a:rPr>
                        <a:t>185</a:t>
                      </a:r>
                      <a:endParaRPr lang="en-GB" sz="800" b="0" i="0" u="none" strike="noStrike">
                        <a:solidFill>
                          <a:srgbClr val="000000"/>
                        </a:solidFill>
                        <a:effectLst/>
                        <a:latin typeface="Calibri" panose="020F0502020204030204" pitchFamily="34" charset="0"/>
                      </a:endParaRPr>
                    </a:p>
                  </a:txBody>
                  <a:tcPr marL="4928" marR="4928" marT="4928" marB="0" anchor="ctr"/>
                </a:tc>
                <a:tc>
                  <a:txBody>
                    <a:bodyPr/>
                    <a:lstStyle/>
                    <a:p>
                      <a:pPr algn="ctr" fontAlgn="ctr"/>
                      <a:r>
                        <a:rPr lang="en-GB" sz="800" u="none" strike="noStrike">
                          <a:effectLst/>
                        </a:rPr>
                        <a:t>192</a:t>
                      </a:r>
                      <a:endParaRPr lang="en-GB" sz="800" b="0" i="0" u="none" strike="noStrike">
                        <a:solidFill>
                          <a:srgbClr val="000000"/>
                        </a:solidFill>
                        <a:effectLst/>
                        <a:latin typeface="Calibri" panose="020F0502020204030204" pitchFamily="34" charset="0"/>
                      </a:endParaRPr>
                    </a:p>
                  </a:txBody>
                  <a:tcPr marL="4928" marR="4928" marT="4928" marB="0" anchor="ctr"/>
                </a:tc>
                <a:tc>
                  <a:txBody>
                    <a:bodyPr/>
                    <a:lstStyle/>
                    <a:p>
                      <a:pPr algn="ctr" fontAlgn="ctr"/>
                      <a:r>
                        <a:rPr lang="en-GB" sz="800" u="none" strike="noStrike">
                          <a:effectLst/>
                        </a:rPr>
                        <a:t>187</a:t>
                      </a:r>
                      <a:endParaRPr lang="en-GB" sz="800" b="0" i="0" u="none" strike="noStrike">
                        <a:solidFill>
                          <a:srgbClr val="000000"/>
                        </a:solidFill>
                        <a:effectLst/>
                        <a:latin typeface="Calibri" panose="020F0502020204030204" pitchFamily="34" charset="0"/>
                      </a:endParaRPr>
                    </a:p>
                  </a:txBody>
                  <a:tcPr marL="4928" marR="4928" marT="4928" marB="0" anchor="ctr"/>
                </a:tc>
                <a:tc>
                  <a:txBody>
                    <a:bodyPr/>
                    <a:lstStyle/>
                    <a:p>
                      <a:pPr algn="ctr" fontAlgn="ctr"/>
                      <a:r>
                        <a:rPr lang="en-GB" sz="800" u="none" strike="noStrike">
                          <a:effectLst/>
                        </a:rPr>
                        <a:t>183</a:t>
                      </a:r>
                      <a:endParaRPr lang="en-GB" sz="800" b="0" i="0" u="none" strike="noStrike">
                        <a:solidFill>
                          <a:srgbClr val="000000"/>
                        </a:solidFill>
                        <a:effectLst/>
                        <a:latin typeface="Calibri" panose="020F0502020204030204" pitchFamily="34" charset="0"/>
                      </a:endParaRPr>
                    </a:p>
                  </a:txBody>
                  <a:tcPr marL="4928" marR="4928" marT="4928" marB="0" anchor="ctr"/>
                </a:tc>
                <a:tc>
                  <a:txBody>
                    <a:bodyPr/>
                    <a:lstStyle/>
                    <a:p>
                      <a:pPr algn="ctr" fontAlgn="ctr"/>
                      <a:r>
                        <a:rPr lang="en-GB" sz="800" u="none" strike="noStrike">
                          <a:effectLst/>
                        </a:rPr>
                        <a:t>179</a:t>
                      </a:r>
                      <a:endParaRPr lang="en-GB" sz="800" b="0" i="0" u="none" strike="noStrike">
                        <a:solidFill>
                          <a:srgbClr val="000000"/>
                        </a:solidFill>
                        <a:effectLst/>
                        <a:latin typeface="Calibri" panose="020F0502020204030204" pitchFamily="34" charset="0"/>
                      </a:endParaRPr>
                    </a:p>
                  </a:txBody>
                  <a:tcPr marL="4928" marR="4928" marT="4928" marB="0" anchor="ctr"/>
                </a:tc>
                <a:tc>
                  <a:txBody>
                    <a:bodyPr/>
                    <a:lstStyle/>
                    <a:p>
                      <a:pPr algn="ctr" fontAlgn="ctr"/>
                      <a:r>
                        <a:rPr lang="en-GB" sz="800" u="none" strike="noStrike">
                          <a:effectLst/>
                        </a:rPr>
                        <a:t>178</a:t>
                      </a:r>
                      <a:endParaRPr lang="en-GB" sz="800" b="0" i="0" u="none" strike="noStrike">
                        <a:solidFill>
                          <a:srgbClr val="000000"/>
                        </a:solidFill>
                        <a:effectLst/>
                        <a:latin typeface="Calibri" panose="020F0502020204030204" pitchFamily="34" charset="0"/>
                      </a:endParaRPr>
                    </a:p>
                  </a:txBody>
                  <a:tcPr marL="4928" marR="4928" marT="4928" marB="0" anchor="ctr"/>
                </a:tc>
                <a:tc>
                  <a:txBody>
                    <a:bodyPr/>
                    <a:lstStyle/>
                    <a:p>
                      <a:pPr algn="ctr" fontAlgn="ctr"/>
                      <a:r>
                        <a:rPr lang="en-GB" sz="800" u="none" strike="noStrike">
                          <a:effectLst/>
                        </a:rPr>
                        <a:t>164</a:t>
                      </a:r>
                      <a:endParaRPr lang="en-GB" sz="800" b="0" i="0" u="none" strike="noStrike">
                        <a:solidFill>
                          <a:srgbClr val="000000"/>
                        </a:solidFill>
                        <a:effectLst/>
                        <a:latin typeface="Calibri" panose="020F0502020204030204" pitchFamily="34" charset="0"/>
                      </a:endParaRPr>
                    </a:p>
                  </a:txBody>
                  <a:tcPr marL="4928" marR="4928" marT="4928" marB="0" anchor="ctr"/>
                </a:tc>
                <a:tc>
                  <a:txBody>
                    <a:bodyPr/>
                    <a:lstStyle/>
                    <a:p>
                      <a:pPr algn="ctr" fontAlgn="ctr"/>
                      <a:r>
                        <a:rPr lang="en-GB" sz="800" u="none" strike="noStrike">
                          <a:effectLst/>
                        </a:rPr>
                        <a:t>161</a:t>
                      </a:r>
                      <a:endParaRPr lang="en-GB" sz="800" b="0" i="0" u="none" strike="noStrike">
                        <a:solidFill>
                          <a:srgbClr val="000000"/>
                        </a:solidFill>
                        <a:effectLst/>
                        <a:latin typeface="Calibri" panose="020F0502020204030204" pitchFamily="34" charset="0"/>
                      </a:endParaRPr>
                    </a:p>
                  </a:txBody>
                  <a:tcPr marL="4928" marR="4928" marT="4928" marB="0" anchor="ctr"/>
                </a:tc>
                <a:extLst>
                  <a:ext uri="{0D108BD9-81ED-4DB2-BD59-A6C34878D82A}">
                    <a16:rowId xmlns:a16="http://schemas.microsoft.com/office/drawing/2014/main" val="1148766446"/>
                  </a:ext>
                </a:extLst>
              </a:tr>
              <a:tr h="156054">
                <a:tc>
                  <a:txBody>
                    <a:bodyPr/>
                    <a:lstStyle/>
                    <a:p>
                      <a:pPr algn="l" fontAlgn="ctr"/>
                      <a:r>
                        <a:rPr lang="en-GB" sz="800" u="none" strike="noStrike">
                          <a:effectLst/>
                        </a:rPr>
                        <a:t>Total Number of Hospitals below standards</a:t>
                      </a:r>
                      <a:endParaRPr lang="en-GB" sz="800" b="1" i="0" u="none" strike="noStrike">
                        <a:solidFill>
                          <a:srgbClr val="000000"/>
                        </a:solidFill>
                        <a:effectLst/>
                        <a:latin typeface="Calibri" panose="020F0502020204030204" pitchFamily="34" charset="0"/>
                      </a:endParaRPr>
                    </a:p>
                  </a:txBody>
                  <a:tcPr marL="4928" marR="4928" marT="4928" marB="0" anchor="ctr"/>
                </a:tc>
                <a:tc>
                  <a:txBody>
                    <a:bodyPr/>
                    <a:lstStyle/>
                    <a:p>
                      <a:pPr algn="ctr" fontAlgn="ctr"/>
                      <a:r>
                        <a:rPr lang="en-GB" sz="800" u="none" strike="noStrike">
                          <a:effectLst/>
                        </a:rPr>
                        <a:t>78</a:t>
                      </a:r>
                      <a:endParaRPr lang="en-GB" sz="800" b="0" i="0" u="none" strike="noStrike">
                        <a:solidFill>
                          <a:srgbClr val="000000"/>
                        </a:solidFill>
                        <a:effectLst/>
                        <a:latin typeface="Calibri" panose="020F0502020204030204" pitchFamily="34" charset="0"/>
                      </a:endParaRPr>
                    </a:p>
                  </a:txBody>
                  <a:tcPr marL="4928" marR="4928" marT="4928" marB="0" anchor="ctr"/>
                </a:tc>
                <a:tc>
                  <a:txBody>
                    <a:bodyPr/>
                    <a:lstStyle/>
                    <a:p>
                      <a:pPr algn="ctr" fontAlgn="ctr"/>
                      <a:r>
                        <a:rPr lang="en-GB" sz="800" u="none" strike="noStrike">
                          <a:effectLst/>
                        </a:rPr>
                        <a:t>52</a:t>
                      </a:r>
                      <a:endParaRPr lang="en-GB" sz="800" b="0" i="0" u="none" strike="noStrike">
                        <a:solidFill>
                          <a:srgbClr val="000000"/>
                        </a:solidFill>
                        <a:effectLst/>
                        <a:latin typeface="Calibri" panose="020F0502020204030204" pitchFamily="34" charset="0"/>
                      </a:endParaRPr>
                    </a:p>
                  </a:txBody>
                  <a:tcPr marL="4928" marR="4928" marT="4928" marB="0" anchor="ctr"/>
                </a:tc>
                <a:tc>
                  <a:txBody>
                    <a:bodyPr/>
                    <a:lstStyle/>
                    <a:p>
                      <a:pPr algn="ctr" fontAlgn="ctr"/>
                      <a:r>
                        <a:rPr lang="en-GB" sz="800" u="none" strike="noStrike">
                          <a:effectLst/>
                        </a:rPr>
                        <a:t>49</a:t>
                      </a:r>
                      <a:endParaRPr lang="en-GB" sz="800" b="0" i="0" u="none" strike="noStrike">
                        <a:solidFill>
                          <a:srgbClr val="000000"/>
                        </a:solidFill>
                        <a:effectLst/>
                        <a:latin typeface="Calibri" panose="020F0502020204030204" pitchFamily="34" charset="0"/>
                      </a:endParaRPr>
                    </a:p>
                  </a:txBody>
                  <a:tcPr marL="4928" marR="4928" marT="4928" marB="0" anchor="ctr"/>
                </a:tc>
                <a:tc>
                  <a:txBody>
                    <a:bodyPr/>
                    <a:lstStyle/>
                    <a:p>
                      <a:pPr algn="ctr" fontAlgn="ctr"/>
                      <a:r>
                        <a:rPr lang="en-GB" sz="800" u="none" strike="noStrike">
                          <a:effectLst/>
                        </a:rPr>
                        <a:t>46</a:t>
                      </a:r>
                      <a:endParaRPr lang="en-GB" sz="800" b="0" i="0" u="none" strike="noStrike">
                        <a:solidFill>
                          <a:srgbClr val="000000"/>
                        </a:solidFill>
                        <a:effectLst/>
                        <a:latin typeface="Calibri" panose="020F0502020204030204" pitchFamily="34" charset="0"/>
                      </a:endParaRPr>
                    </a:p>
                  </a:txBody>
                  <a:tcPr marL="4928" marR="4928" marT="4928" marB="0" anchor="ctr"/>
                </a:tc>
                <a:tc>
                  <a:txBody>
                    <a:bodyPr/>
                    <a:lstStyle/>
                    <a:p>
                      <a:pPr algn="ctr" fontAlgn="ctr"/>
                      <a:r>
                        <a:rPr lang="en-GB" sz="800" u="none" strike="noStrike">
                          <a:effectLst/>
                        </a:rPr>
                        <a:t>44</a:t>
                      </a:r>
                      <a:endParaRPr lang="en-GB" sz="800" b="0" i="0" u="none" strike="noStrike">
                        <a:solidFill>
                          <a:srgbClr val="000000"/>
                        </a:solidFill>
                        <a:effectLst/>
                        <a:latin typeface="Calibri" panose="020F0502020204030204" pitchFamily="34" charset="0"/>
                      </a:endParaRPr>
                    </a:p>
                  </a:txBody>
                  <a:tcPr marL="4928" marR="4928" marT="4928" marB="0" anchor="ctr"/>
                </a:tc>
                <a:tc>
                  <a:txBody>
                    <a:bodyPr/>
                    <a:lstStyle/>
                    <a:p>
                      <a:pPr algn="ctr" fontAlgn="ctr"/>
                      <a:r>
                        <a:rPr lang="en-GB" sz="800" u="none" strike="noStrike">
                          <a:effectLst/>
                        </a:rPr>
                        <a:t>45</a:t>
                      </a:r>
                      <a:endParaRPr lang="en-GB" sz="800" b="0" i="0" u="none" strike="noStrike">
                        <a:solidFill>
                          <a:srgbClr val="000000"/>
                        </a:solidFill>
                        <a:effectLst/>
                        <a:latin typeface="Calibri" panose="020F0502020204030204" pitchFamily="34" charset="0"/>
                      </a:endParaRPr>
                    </a:p>
                  </a:txBody>
                  <a:tcPr marL="4928" marR="4928" marT="4928" marB="0" anchor="ctr"/>
                </a:tc>
                <a:tc>
                  <a:txBody>
                    <a:bodyPr/>
                    <a:lstStyle/>
                    <a:p>
                      <a:pPr algn="ctr" fontAlgn="ctr"/>
                      <a:r>
                        <a:rPr lang="en-GB" sz="800" u="none" strike="noStrike">
                          <a:effectLst/>
                        </a:rPr>
                        <a:t>47</a:t>
                      </a:r>
                      <a:endParaRPr lang="en-GB" sz="800" b="0" i="0" u="none" strike="noStrike">
                        <a:solidFill>
                          <a:srgbClr val="000000"/>
                        </a:solidFill>
                        <a:effectLst/>
                        <a:latin typeface="Calibri" panose="020F0502020204030204" pitchFamily="34" charset="0"/>
                      </a:endParaRPr>
                    </a:p>
                  </a:txBody>
                  <a:tcPr marL="4928" marR="4928" marT="4928" marB="0" anchor="ctr"/>
                </a:tc>
                <a:tc>
                  <a:txBody>
                    <a:bodyPr/>
                    <a:lstStyle/>
                    <a:p>
                      <a:pPr algn="ctr" fontAlgn="ctr"/>
                      <a:r>
                        <a:rPr lang="en-GB" sz="800" u="none" strike="noStrike">
                          <a:effectLst/>
                        </a:rPr>
                        <a:t>48</a:t>
                      </a:r>
                      <a:endParaRPr lang="en-GB" sz="800" b="0" i="0" u="none" strike="noStrike">
                        <a:solidFill>
                          <a:srgbClr val="000000"/>
                        </a:solidFill>
                        <a:effectLst/>
                        <a:latin typeface="Calibri" panose="020F0502020204030204" pitchFamily="34" charset="0"/>
                      </a:endParaRPr>
                    </a:p>
                  </a:txBody>
                  <a:tcPr marL="4928" marR="4928" marT="4928" marB="0" anchor="ctr"/>
                </a:tc>
                <a:extLst>
                  <a:ext uri="{0D108BD9-81ED-4DB2-BD59-A6C34878D82A}">
                    <a16:rowId xmlns:a16="http://schemas.microsoft.com/office/drawing/2014/main" val="960623952"/>
                  </a:ext>
                </a:extLst>
              </a:tr>
              <a:tr h="156054">
                <a:tc>
                  <a:txBody>
                    <a:bodyPr/>
                    <a:lstStyle/>
                    <a:p>
                      <a:pPr algn="l" fontAlgn="ctr"/>
                      <a:r>
                        <a:rPr lang="en-GB" sz="800" u="none" strike="noStrike">
                          <a:effectLst/>
                        </a:rPr>
                        <a:t>Percentage of All Hospitals below standards </a:t>
                      </a:r>
                      <a:endParaRPr lang="en-GB" sz="800" b="1" i="0" u="none" strike="noStrike">
                        <a:solidFill>
                          <a:srgbClr val="000000"/>
                        </a:solidFill>
                        <a:effectLst/>
                        <a:latin typeface="Calibri" panose="020F0502020204030204" pitchFamily="34" charset="0"/>
                      </a:endParaRPr>
                    </a:p>
                  </a:txBody>
                  <a:tcPr marL="4928" marR="4928" marT="4928" marB="0" anchor="ctr"/>
                </a:tc>
                <a:tc>
                  <a:txBody>
                    <a:bodyPr/>
                    <a:lstStyle/>
                    <a:p>
                      <a:pPr algn="ctr" fontAlgn="ctr"/>
                      <a:r>
                        <a:rPr lang="en-GB" sz="800" u="none" strike="noStrike">
                          <a:effectLst/>
                        </a:rPr>
                        <a:t>42.2</a:t>
                      </a:r>
                      <a:endParaRPr lang="en-GB" sz="800" b="0" i="0" u="none" strike="noStrike">
                        <a:solidFill>
                          <a:srgbClr val="000000"/>
                        </a:solidFill>
                        <a:effectLst/>
                        <a:latin typeface="Calibri" panose="020F0502020204030204" pitchFamily="34" charset="0"/>
                      </a:endParaRPr>
                    </a:p>
                  </a:txBody>
                  <a:tcPr marL="4928" marR="4928" marT="4928" marB="0" anchor="ctr"/>
                </a:tc>
                <a:tc>
                  <a:txBody>
                    <a:bodyPr/>
                    <a:lstStyle/>
                    <a:p>
                      <a:pPr algn="ctr" fontAlgn="ctr"/>
                      <a:r>
                        <a:rPr lang="en-GB" sz="800" u="none" strike="noStrike">
                          <a:effectLst/>
                        </a:rPr>
                        <a:t>27.1</a:t>
                      </a:r>
                      <a:endParaRPr lang="en-GB" sz="800" b="0" i="0" u="none" strike="noStrike">
                        <a:solidFill>
                          <a:srgbClr val="000000"/>
                        </a:solidFill>
                        <a:effectLst/>
                        <a:latin typeface="Calibri" panose="020F0502020204030204" pitchFamily="34" charset="0"/>
                      </a:endParaRPr>
                    </a:p>
                  </a:txBody>
                  <a:tcPr marL="4928" marR="4928" marT="4928" marB="0" anchor="ctr"/>
                </a:tc>
                <a:tc>
                  <a:txBody>
                    <a:bodyPr/>
                    <a:lstStyle/>
                    <a:p>
                      <a:pPr algn="ctr" fontAlgn="ctr"/>
                      <a:r>
                        <a:rPr lang="en-GB" sz="800" u="none" strike="noStrike">
                          <a:effectLst/>
                        </a:rPr>
                        <a:t>26.2</a:t>
                      </a:r>
                      <a:endParaRPr lang="en-GB" sz="800" b="0" i="0" u="none" strike="noStrike">
                        <a:solidFill>
                          <a:srgbClr val="000000"/>
                        </a:solidFill>
                        <a:effectLst/>
                        <a:latin typeface="Calibri" panose="020F0502020204030204" pitchFamily="34" charset="0"/>
                      </a:endParaRPr>
                    </a:p>
                  </a:txBody>
                  <a:tcPr marL="4928" marR="4928" marT="4928" marB="0" anchor="ctr"/>
                </a:tc>
                <a:tc>
                  <a:txBody>
                    <a:bodyPr/>
                    <a:lstStyle/>
                    <a:p>
                      <a:pPr algn="ctr" fontAlgn="ctr"/>
                      <a:r>
                        <a:rPr lang="en-GB" sz="800" u="none" strike="noStrike">
                          <a:effectLst/>
                        </a:rPr>
                        <a:t>25.1</a:t>
                      </a:r>
                      <a:endParaRPr lang="en-GB" sz="800" b="0" i="0" u="none" strike="noStrike">
                        <a:solidFill>
                          <a:srgbClr val="000000"/>
                        </a:solidFill>
                        <a:effectLst/>
                        <a:latin typeface="Calibri" panose="020F0502020204030204" pitchFamily="34" charset="0"/>
                      </a:endParaRPr>
                    </a:p>
                  </a:txBody>
                  <a:tcPr marL="4928" marR="4928" marT="4928" marB="0" anchor="ctr"/>
                </a:tc>
                <a:tc>
                  <a:txBody>
                    <a:bodyPr/>
                    <a:lstStyle/>
                    <a:p>
                      <a:pPr algn="ctr" fontAlgn="ctr"/>
                      <a:r>
                        <a:rPr lang="en-GB" sz="800" u="none" strike="noStrike">
                          <a:effectLst/>
                        </a:rPr>
                        <a:t>24.6</a:t>
                      </a:r>
                      <a:endParaRPr lang="en-GB" sz="800" b="0" i="0" u="none" strike="noStrike">
                        <a:solidFill>
                          <a:srgbClr val="000000"/>
                        </a:solidFill>
                        <a:effectLst/>
                        <a:latin typeface="Calibri" panose="020F0502020204030204" pitchFamily="34" charset="0"/>
                      </a:endParaRPr>
                    </a:p>
                  </a:txBody>
                  <a:tcPr marL="4928" marR="4928" marT="4928" marB="0" anchor="ctr"/>
                </a:tc>
                <a:tc>
                  <a:txBody>
                    <a:bodyPr/>
                    <a:lstStyle/>
                    <a:p>
                      <a:pPr algn="ctr" fontAlgn="ctr"/>
                      <a:r>
                        <a:rPr lang="en-GB" sz="800" u="none" strike="noStrike">
                          <a:effectLst/>
                        </a:rPr>
                        <a:t>25.3</a:t>
                      </a:r>
                      <a:endParaRPr lang="en-GB" sz="800" b="0" i="0" u="none" strike="noStrike">
                        <a:solidFill>
                          <a:srgbClr val="000000"/>
                        </a:solidFill>
                        <a:effectLst/>
                        <a:latin typeface="Calibri" panose="020F0502020204030204" pitchFamily="34" charset="0"/>
                      </a:endParaRPr>
                    </a:p>
                  </a:txBody>
                  <a:tcPr marL="4928" marR="4928" marT="4928" marB="0" anchor="ctr"/>
                </a:tc>
                <a:tc>
                  <a:txBody>
                    <a:bodyPr/>
                    <a:lstStyle/>
                    <a:p>
                      <a:pPr algn="ctr" fontAlgn="ctr"/>
                      <a:r>
                        <a:rPr lang="en-GB" sz="800" u="none" strike="noStrike">
                          <a:effectLst/>
                        </a:rPr>
                        <a:t>28.7</a:t>
                      </a:r>
                      <a:endParaRPr lang="en-GB" sz="800" b="0" i="0" u="none" strike="noStrike">
                        <a:solidFill>
                          <a:srgbClr val="000000"/>
                        </a:solidFill>
                        <a:effectLst/>
                        <a:latin typeface="Calibri" panose="020F0502020204030204" pitchFamily="34" charset="0"/>
                      </a:endParaRPr>
                    </a:p>
                  </a:txBody>
                  <a:tcPr marL="4928" marR="4928" marT="4928" marB="0" anchor="ctr"/>
                </a:tc>
                <a:tc>
                  <a:txBody>
                    <a:bodyPr/>
                    <a:lstStyle/>
                    <a:p>
                      <a:pPr algn="ctr" fontAlgn="ctr"/>
                      <a:r>
                        <a:rPr lang="en-GB" sz="800" u="none" strike="noStrike">
                          <a:effectLst/>
                        </a:rPr>
                        <a:t>29.8</a:t>
                      </a:r>
                      <a:endParaRPr lang="en-GB" sz="800" b="0" i="0" u="none" strike="noStrike">
                        <a:solidFill>
                          <a:srgbClr val="000000"/>
                        </a:solidFill>
                        <a:effectLst/>
                        <a:latin typeface="Calibri" panose="020F0502020204030204" pitchFamily="34" charset="0"/>
                      </a:endParaRPr>
                    </a:p>
                  </a:txBody>
                  <a:tcPr marL="4928" marR="4928" marT="4928" marB="0" anchor="ctr"/>
                </a:tc>
                <a:extLst>
                  <a:ext uri="{0D108BD9-81ED-4DB2-BD59-A6C34878D82A}">
                    <a16:rowId xmlns:a16="http://schemas.microsoft.com/office/drawing/2014/main" val="2833718"/>
                  </a:ext>
                </a:extLst>
              </a:tr>
              <a:tr h="156054">
                <a:tc>
                  <a:txBody>
                    <a:bodyPr/>
                    <a:lstStyle/>
                    <a:p>
                      <a:pPr algn="l" fontAlgn="ctr"/>
                      <a:r>
                        <a:rPr lang="en-GB" sz="800" u="none" strike="noStrike">
                          <a:effectLst/>
                        </a:rPr>
                        <a:t>       </a:t>
                      </a:r>
                      <a:endParaRPr lang="en-GB" sz="800" b="1" i="0" u="none" strike="noStrike">
                        <a:solidFill>
                          <a:srgbClr val="000000"/>
                        </a:solidFill>
                        <a:effectLst/>
                        <a:latin typeface="Calibri" panose="020F0502020204030204" pitchFamily="34" charset="0"/>
                      </a:endParaRPr>
                    </a:p>
                  </a:txBody>
                  <a:tcPr marL="4928" marR="4928" marT="4928" marB="0" anchor="ctr"/>
                </a:tc>
                <a:tc>
                  <a:txBody>
                    <a:bodyPr/>
                    <a:lstStyle/>
                    <a:p>
                      <a:pPr algn="ctr" fontAlgn="ctr"/>
                      <a:endParaRPr lang="en-GB" sz="800" b="0" i="0" u="none" strike="noStrike">
                        <a:solidFill>
                          <a:srgbClr val="000000"/>
                        </a:solidFill>
                        <a:effectLst/>
                        <a:latin typeface="Calibri" panose="020F0502020204030204" pitchFamily="34" charset="0"/>
                      </a:endParaRPr>
                    </a:p>
                  </a:txBody>
                  <a:tcPr marL="4928" marR="4928" marT="4928" marB="0" anchor="ctr"/>
                </a:tc>
                <a:tc>
                  <a:txBody>
                    <a:bodyPr/>
                    <a:lstStyle/>
                    <a:p>
                      <a:pPr algn="ctr" fontAlgn="ctr"/>
                      <a:endParaRPr lang="en-GB" sz="800" b="0" i="0" u="none" strike="noStrike">
                        <a:solidFill>
                          <a:srgbClr val="000000"/>
                        </a:solidFill>
                        <a:effectLst/>
                        <a:latin typeface="Calibri" panose="020F0502020204030204" pitchFamily="34" charset="0"/>
                      </a:endParaRPr>
                    </a:p>
                  </a:txBody>
                  <a:tcPr marL="4928" marR="4928" marT="4928" marB="0" anchor="ctr"/>
                </a:tc>
                <a:tc>
                  <a:txBody>
                    <a:bodyPr/>
                    <a:lstStyle/>
                    <a:p>
                      <a:pPr algn="ctr" fontAlgn="ctr"/>
                      <a:endParaRPr lang="en-GB" sz="800" b="0" i="0" u="none" strike="noStrike">
                        <a:solidFill>
                          <a:srgbClr val="000000"/>
                        </a:solidFill>
                        <a:effectLst/>
                        <a:latin typeface="Calibri" panose="020F0502020204030204" pitchFamily="34" charset="0"/>
                      </a:endParaRPr>
                    </a:p>
                  </a:txBody>
                  <a:tcPr marL="4928" marR="4928" marT="4928" marB="0" anchor="ctr"/>
                </a:tc>
                <a:tc>
                  <a:txBody>
                    <a:bodyPr/>
                    <a:lstStyle/>
                    <a:p>
                      <a:pPr algn="ctr" fontAlgn="ctr"/>
                      <a:endParaRPr lang="en-GB" sz="800" b="0" i="0" u="none" strike="noStrike">
                        <a:solidFill>
                          <a:srgbClr val="000000"/>
                        </a:solidFill>
                        <a:effectLst/>
                        <a:latin typeface="Calibri" panose="020F0502020204030204" pitchFamily="34" charset="0"/>
                      </a:endParaRPr>
                    </a:p>
                  </a:txBody>
                  <a:tcPr marL="4928" marR="4928" marT="4928" marB="0" anchor="ctr"/>
                </a:tc>
                <a:tc>
                  <a:txBody>
                    <a:bodyPr/>
                    <a:lstStyle/>
                    <a:p>
                      <a:pPr algn="ctr" fontAlgn="ctr"/>
                      <a:endParaRPr lang="en-GB" sz="800" b="0" i="0" u="none" strike="noStrike">
                        <a:solidFill>
                          <a:srgbClr val="000000"/>
                        </a:solidFill>
                        <a:effectLst/>
                        <a:latin typeface="Calibri" panose="020F0502020204030204" pitchFamily="34" charset="0"/>
                      </a:endParaRPr>
                    </a:p>
                  </a:txBody>
                  <a:tcPr marL="4928" marR="4928" marT="4928" marB="0" anchor="ctr"/>
                </a:tc>
                <a:tc>
                  <a:txBody>
                    <a:bodyPr/>
                    <a:lstStyle/>
                    <a:p>
                      <a:pPr algn="ctr" fontAlgn="ctr"/>
                      <a:endParaRPr lang="en-GB" sz="800" b="0" i="0" u="none" strike="noStrike">
                        <a:solidFill>
                          <a:srgbClr val="000000"/>
                        </a:solidFill>
                        <a:effectLst/>
                        <a:latin typeface="Calibri" panose="020F0502020204030204" pitchFamily="34" charset="0"/>
                      </a:endParaRPr>
                    </a:p>
                  </a:txBody>
                  <a:tcPr marL="4928" marR="4928" marT="4928" marB="0" anchor="ctr"/>
                </a:tc>
                <a:tc>
                  <a:txBody>
                    <a:bodyPr/>
                    <a:lstStyle/>
                    <a:p>
                      <a:pPr algn="ctr" fontAlgn="ctr"/>
                      <a:endParaRPr lang="en-GB" sz="800" b="0" i="0" u="none" strike="noStrike">
                        <a:solidFill>
                          <a:srgbClr val="000000"/>
                        </a:solidFill>
                        <a:effectLst/>
                        <a:latin typeface="Calibri" panose="020F0502020204030204" pitchFamily="34" charset="0"/>
                      </a:endParaRPr>
                    </a:p>
                  </a:txBody>
                  <a:tcPr marL="4928" marR="4928" marT="4928" marB="0" anchor="ctr"/>
                </a:tc>
                <a:tc>
                  <a:txBody>
                    <a:bodyPr/>
                    <a:lstStyle/>
                    <a:p>
                      <a:pPr algn="ctr" fontAlgn="ctr"/>
                      <a:endParaRPr lang="en-GB" sz="800" b="0" i="0" u="none" strike="noStrike">
                        <a:solidFill>
                          <a:srgbClr val="000000"/>
                        </a:solidFill>
                        <a:effectLst/>
                        <a:latin typeface="Calibri" panose="020F0502020204030204" pitchFamily="34" charset="0"/>
                      </a:endParaRPr>
                    </a:p>
                  </a:txBody>
                  <a:tcPr marL="4928" marR="4928" marT="4928" marB="0" anchor="ctr"/>
                </a:tc>
                <a:extLst>
                  <a:ext uri="{0D108BD9-81ED-4DB2-BD59-A6C34878D82A}">
                    <a16:rowId xmlns:a16="http://schemas.microsoft.com/office/drawing/2014/main" val="4156080006"/>
                  </a:ext>
                </a:extLst>
              </a:tr>
              <a:tr h="156054">
                <a:tc>
                  <a:txBody>
                    <a:bodyPr/>
                    <a:lstStyle/>
                    <a:p>
                      <a:pPr algn="l" fontAlgn="ctr"/>
                      <a:r>
                        <a:rPr lang="en-GB" sz="800" u="none" strike="noStrike">
                          <a:effectLst/>
                        </a:rPr>
                        <a:t>Complex       </a:t>
                      </a:r>
                      <a:endParaRPr lang="en-GB" sz="800" b="1" i="0" u="none" strike="noStrike">
                        <a:solidFill>
                          <a:srgbClr val="000000"/>
                        </a:solidFill>
                        <a:effectLst/>
                        <a:latin typeface="Calibri" panose="020F0502020204030204" pitchFamily="34" charset="0"/>
                      </a:endParaRPr>
                    </a:p>
                  </a:txBody>
                  <a:tcPr marL="4928" marR="4928" marT="4928" marB="0" anchor="ctr"/>
                </a:tc>
                <a:tc>
                  <a:txBody>
                    <a:bodyPr/>
                    <a:lstStyle/>
                    <a:p>
                      <a:pPr algn="ctr" fontAlgn="ctr"/>
                      <a:endParaRPr lang="en-GB" sz="800" b="0" i="0" u="none" strike="noStrike">
                        <a:solidFill>
                          <a:srgbClr val="000000"/>
                        </a:solidFill>
                        <a:effectLst/>
                        <a:latin typeface="Calibri" panose="020F0502020204030204" pitchFamily="34" charset="0"/>
                      </a:endParaRPr>
                    </a:p>
                  </a:txBody>
                  <a:tcPr marL="4928" marR="4928" marT="4928" marB="0" anchor="ctr"/>
                </a:tc>
                <a:tc>
                  <a:txBody>
                    <a:bodyPr/>
                    <a:lstStyle/>
                    <a:p>
                      <a:pPr algn="ctr" fontAlgn="ctr"/>
                      <a:endParaRPr lang="en-GB" sz="800" b="0" i="0" u="none" strike="noStrike">
                        <a:solidFill>
                          <a:srgbClr val="000000"/>
                        </a:solidFill>
                        <a:effectLst/>
                        <a:latin typeface="Calibri" panose="020F0502020204030204" pitchFamily="34" charset="0"/>
                      </a:endParaRPr>
                    </a:p>
                  </a:txBody>
                  <a:tcPr marL="4928" marR="4928" marT="4928" marB="0" anchor="ctr"/>
                </a:tc>
                <a:tc>
                  <a:txBody>
                    <a:bodyPr/>
                    <a:lstStyle/>
                    <a:p>
                      <a:pPr algn="ctr" fontAlgn="ctr"/>
                      <a:endParaRPr lang="en-GB" sz="800" b="0" i="0" u="none" strike="noStrike">
                        <a:solidFill>
                          <a:srgbClr val="000000"/>
                        </a:solidFill>
                        <a:effectLst/>
                        <a:latin typeface="Calibri" panose="020F0502020204030204" pitchFamily="34" charset="0"/>
                      </a:endParaRPr>
                    </a:p>
                  </a:txBody>
                  <a:tcPr marL="4928" marR="4928" marT="4928" marB="0" anchor="ctr"/>
                </a:tc>
                <a:tc>
                  <a:txBody>
                    <a:bodyPr/>
                    <a:lstStyle/>
                    <a:p>
                      <a:pPr algn="ctr" fontAlgn="ctr"/>
                      <a:endParaRPr lang="en-GB" sz="800" b="0" i="0" u="none" strike="noStrike">
                        <a:solidFill>
                          <a:srgbClr val="000000"/>
                        </a:solidFill>
                        <a:effectLst/>
                        <a:latin typeface="Calibri" panose="020F0502020204030204" pitchFamily="34" charset="0"/>
                      </a:endParaRPr>
                    </a:p>
                  </a:txBody>
                  <a:tcPr marL="4928" marR="4928" marT="4928" marB="0" anchor="ctr"/>
                </a:tc>
                <a:tc>
                  <a:txBody>
                    <a:bodyPr/>
                    <a:lstStyle/>
                    <a:p>
                      <a:pPr algn="ctr" fontAlgn="ctr"/>
                      <a:endParaRPr lang="en-GB" sz="800" b="0" i="0" u="none" strike="noStrike">
                        <a:solidFill>
                          <a:srgbClr val="000000"/>
                        </a:solidFill>
                        <a:effectLst/>
                        <a:latin typeface="Calibri" panose="020F0502020204030204" pitchFamily="34" charset="0"/>
                      </a:endParaRPr>
                    </a:p>
                  </a:txBody>
                  <a:tcPr marL="4928" marR="4928" marT="4928" marB="0" anchor="ctr"/>
                </a:tc>
                <a:tc>
                  <a:txBody>
                    <a:bodyPr/>
                    <a:lstStyle/>
                    <a:p>
                      <a:pPr algn="ctr" fontAlgn="ctr"/>
                      <a:endParaRPr lang="en-GB" sz="800" b="0" i="0" u="none" strike="noStrike">
                        <a:solidFill>
                          <a:srgbClr val="000000"/>
                        </a:solidFill>
                        <a:effectLst/>
                        <a:latin typeface="Calibri" panose="020F0502020204030204" pitchFamily="34" charset="0"/>
                      </a:endParaRPr>
                    </a:p>
                  </a:txBody>
                  <a:tcPr marL="4928" marR="4928" marT="4928" marB="0" anchor="ctr"/>
                </a:tc>
                <a:tc>
                  <a:txBody>
                    <a:bodyPr/>
                    <a:lstStyle/>
                    <a:p>
                      <a:pPr algn="ctr" fontAlgn="ctr"/>
                      <a:endParaRPr lang="en-GB" sz="800" b="0" i="0" u="none" strike="noStrike">
                        <a:solidFill>
                          <a:srgbClr val="000000"/>
                        </a:solidFill>
                        <a:effectLst/>
                        <a:latin typeface="Calibri" panose="020F0502020204030204" pitchFamily="34" charset="0"/>
                      </a:endParaRPr>
                    </a:p>
                  </a:txBody>
                  <a:tcPr marL="4928" marR="4928" marT="4928" marB="0" anchor="ctr"/>
                </a:tc>
                <a:tc>
                  <a:txBody>
                    <a:bodyPr/>
                    <a:lstStyle/>
                    <a:p>
                      <a:pPr algn="ctr" fontAlgn="ctr"/>
                      <a:endParaRPr lang="en-GB" sz="800" b="0" i="0" u="none" strike="noStrike">
                        <a:solidFill>
                          <a:srgbClr val="000000"/>
                        </a:solidFill>
                        <a:effectLst/>
                        <a:latin typeface="Calibri" panose="020F0502020204030204" pitchFamily="34" charset="0"/>
                      </a:endParaRPr>
                    </a:p>
                  </a:txBody>
                  <a:tcPr marL="4928" marR="4928" marT="4928" marB="0" anchor="ctr"/>
                </a:tc>
                <a:extLst>
                  <a:ext uri="{0D108BD9-81ED-4DB2-BD59-A6C34878D82A}">
                    <a16:rowId xmlns:a16="http://schemas.microsoft.com/office/drawing/2014/main" val="2521367046"/>
                  </a:ext>
                </a:extLst>
              </a:tr>
              <a:tr h="156054">
                <a:tc>
                  <a:txBody>
                    <a:bodyPr/>
                    <a:lstStyle/>
                    <a:p>
                      <a:pPr algn="l" fontAlgn="ctr"/>
                      <a:endParaRPr lang="en-GB" sz="800" b="1" i="0" u="none" strike="noStrike">
                        <a:solidFill>
                          <a:srgbClr val="000000"/>
                        </a:solidFill>
                        <a:effectLst/>
                        <a:latin typeface="Calibri" panose="020F0502020204030204" pitchFamily="34" charset="0"/>
                      </a:endParaRPr>
                    </a:p>
                  </a:txBody>
                  <a:tcPr marL="4928" marR="4928" marT="4928" marB="0" anchor="ctr"/>
                </a:tc>
                <a:tc>
                  <a:txBody>
                    <a:bodyPr/>
                    <a:lstStyle/>
                    <a:p>
                      <a:pPr algn="ctr" fontAlgn="ctr"/>
                      <a:endParaRPr lang="en-GB" sz="800" b="0" i="0" u="none" strike="noStrike">
                        <a:solidFill>
                          <a:srgbClr val="000000"/>
                        </a:solidFill>
                        <a:effectLst/>
                        <a:latin typeface="Calibri" panose="020F0502020204030204" pitchFamily="34" charset="0"/>
                      </a:endParaRPr>
                    </a:p>
                  </a:txBody>
                  <a:tcPr marL="4928" marR="4928" marT="4928" marB="0" anchor="ctr"/>
                </a:tc>
                <a:tc>
                  <a:txBody>
                    <a:bodyPr/>
                    <a:lstStyle/>
                    <a:p>
                      <a:pPr algn="ctr" fontAlgn="ctr"/>
                      <a:endParaRPr lang="en-GB" sz="800" b="0" i="0" u="none" strike="noStrike">
                        <a:solidFill>
                          <a:srgbClr val="000000"/>
                        </a:solidFill>
                        <a:effectLst/>
                        <a:latin typeface="Calibri" panose="020F0502020204030204" pitchFamily="34" charset="0"/>
                      </a:endParaRPr>
                    </a:p>
                  </a:txBody>
                  <a:tcPr marL="4928" marR="4928" marT="4928" marB="0" anchor="ctr"/>
                </a:tc>
                <a:tc>
                  <a:txBody>
                    <a:bodyPr/>
                    <a:lstStyle/>
                    <a:p>
                      <a:pPr algn="ctr" fontAlgn="ctr"/>
                      <a:endParaRPr lang="en-GB" sz="800" b="0" i="0" u="none" strike="noStrike">
                        <a:solidFill>
                          <a:srgbClr val="000000"/>
                        </a:solidFill>
                        <a:effectLst/>
                        <a:latin typeface="Calibri" panose="020F0502020204030204" pitchFamily="34" charset="0"/>
                      </a:endParaRPr>
                    </a:p>
                  </a:txBody>
                  <a:tcPr marL="4928" marR="4928" marT="4928" marB="0" anchor="ctr"/>
                </a:tc>
                <a:tc>
                  <a:txBody>
                    <a:bodyPr/>
                    <a:lstStyle/>
                    <a:p>
                      <a:pPr algn="ctr" fontAlgn="ctr"/>
                      <a:endParaRPr lang="en-GB" sz="800" b="0" i="0" u="none" strike="noStrike">
                        <a:solidFill>
                          <a:srgbClr val="000000"/>
                        </a:solidFill>
                        <a:effectLst/>
                        <a:latin typeface="Calibri" panose="020F0502020204030204" pitchFamily="34" charset="0"/>
                      </a:endParaRPr>
                    </a:p>
                  </a:txBody>
                  <a:tcPr marL="4928" marR="4928" marT="4928" marB="0" anchor="ctr"/>
                </a:tc>
                <a:tc>
                  <a:txBody>
                    <a:bodyPr/>
                    <a:lstStyle/>
                    <a:p>
                      <a:pPr algn="ctr" fontAlgn="ctr"/>
                      <a:endParaRPr lang="en-GB" sz="800" b="0" i="0" u="none" strike="noStrike">
                        <a:solidFill>
                          <a:srgbClr val="000000"/>
                        </a:solidFill>
                        <a:effectLst/>
                        <a:latin typeface="Calibri" panose="020F0502020204030204" pitchFamily="34" charset="0"/>
                      </a:endParaRPr>
                    </a:p>
                  </a:txBody>
                  <a:tcPr marL="4928" marR="4928" marT="4928" marB="0" anchor="ctr"/>
                </a:tc>
                <a:tc>
                  <a:txBody>
                    <a:bodyPr/>
                    <a:lstStyle/>
                    <a:p>
                      <a:pPr algn="ctr" fontAlgn="ctr"/>
                      <a:endParaRPr lang="en-GB" sz="800" b="0" i="0" u="none" strike="noStrike">
                        <a:solidFill>
                          <a:srgbClr val="000000"/>
                        </a:solidFill>
                        <a:effectLst/>
                        <a:latin typeface="Calibri" panose="020F0502020204030204" pitchFamily="34" charset="0"/>
                      </a:endParaRPr>
                    </a:p>
                  </a:txBody>
                  <a:tcPr marL="4928" marR="4928" marT="4928" marB="0" anchor="ctr"/>
                </a:tc>
                <a:tc>
                  <a:txBody>
                    <a:bodyPr/>
                    <a:lstStyle/>
                    <a:p>
                      <a:pPr algn="ctr" fontAlgn="ctr"/>
                      <a:endParaRPr lang="en-GB" sz="800" b="0" i="0" u="none" strike="noStrike">
                        <a:solidFill>
                          <a:srgbClr val="000000"/>
                        </a:solidFill>
                        <a:effectLst/>
                        <a:latin typeface="Calibri" panose="020F0502020204030204" pitchFamily="34" charset="0"/>
                      </a:endParaRPr>
                    </a:p>
                  </a:txBody>
                  <a:tcPr marL="4928" marR="4928" marT="4928" marB="0" anchor="ctr"/>
                </a:tc>
                <a:tc>
                  <a:txBody>
                    <a:bodyPr/>
                    <a:lstStyle/>
                    <a:p>
                      <a:pPr algn="ctr" fontAlgn="ctr"/>
                      <a:endParaRPr lang="en-GB" sz="800" b="0" i="0" u="none" strike="noStrike">
                        <a:solidFill>
                          <a:srgbClr val="000000"/>
                        </a:solidFill>
                        <a:effectLst/>
                        <a:latin typeface="Calibri" panose="020F0502020204030204" pitchFamily="34" charset="0"/>
                      </a:endParaRPr>
                    </a:p>
                  </a:txBody>
                  <a:tcPr marL="4928" marR="4928" marT="4928" marB="0" anchor="ctr"/>
                </a:tc>
                <a:extLst>
                  <a:ext uri="{0D108BD9-81ED-4DB2-BD59-A6C34878D82A}">
                    <a16:rowId xmlns:a16="http://schemas.microsoft.com/office/drawing/2014/main" val="2653830477"/>
                  </a:ext>
                </a:extLst>
              </a:tr>
              <a:tr h="156054">
                <a:tc>
                  <a:txBody>
                    <a:bodyPr/>
                    <a:lstStyle/>
                    <a:p>
                      <a:pPr algn="l" fontAlgn="ctr"/>
                      <a:r>
                        <a:rPr lang="en-GB" sz="800" u="none" strike="noStrike">
                          <a:effectLst/>
                        </a:rPr>
                        <a:t>Number of NHS Adult Hospitals   </a:t>
                      </a:r>
                      <a:endParaRPr lang="en-GB" sz="800" b="1" i="0" u="none" strike="noStrike">
                        <a:solidFill>
                          <a:srgbClr val="000000"/>
                        </a:solidFill>
                        <a:effectLst/>
                        <a:latin typeface="Calibri" panose="020F0502020204030204" pitchFamily="34" charset="0"/>
                      </a:endParaRPr>
                    </a:p>
                  </a:txBody>
                  <a:tcPr marL="4928" marR="4928" marT="4928" marB="0" anchor="ctr"/>
                </a:tc>
                <a:tc>
                  <a:txBody>
                    <a:bodyPr/>
                    <a:lstStyle/>
                    <a:p>
                      <a:pPr algn="ctr" fontAlgn="ctr"/>
                      <a:r>
                        <a:rPr lang="en-GB" sz="800" u="none" strike="noStrike">
                          <a:effectLst/>
                        </a:rPr>
                        <a:t>99</a:t>
                      </a:r>
                      <a:endParaRPr lang="en-GB" sz="800" b="0" i="0" u="none" strike="noStrike">
                        <a:solidFill>
                          <a:srgbClr val="000000"/>
                        </a:solidFill>
                        <a:effectLst/>
                        <a:latin typeface="Calibri" panose="020F0502020204030204" pitchFamily="34" charset="0"/>
                      </a:endParaRPr>
                    </a:p>
                  </a:txBody>
                  <a:tcPr marL="4928" marR="4928" marT="4928" marB="0" anchor="ctr"/>
                </a:tc>
                <a:tc>
                  <a:txBody>
                    <a:bodyPr/>
                    <a:lstStyle/>
                    <a:p>
                      <a:pPr algn="ctr" fontAlgn="ctr"/>
                      <a:r>
                        <a:rPr lang="en-GB" sz="800" u="none" strike="noStrike">
                          <a:effectLst/>
                        </a:rPr>
                        <a:t>112</a:t>
                      </a:r>
                      <a:endParaRPr lang="en-GB" sz="800" b="0" i="0" u="none" strike="noStrike">
                        <a:solidFill>
                          <a:srgbClr val="000000"/>
                        </a:solidFill>
                        <a:effectLst/>
                        <a:latin typeface="Calibri" panose="020F0502020204030204" pitchFamily="34" charset="0"/>
                      </a:endParaRPr>
                    </a:p>
                  </a:txBody>
                  <a:tcPr marL="4928" marR="4928" marT="4928" marB="0" anchor="ctr"/>
                </a:tc>
                <a:tc>
                  <a:txBody>
                    <a:bodyPr/>
                    <a:lstStyle/>
                    <a:p>
                      <a:pPr algn="ctr" fontAlgn="ctr"/>
                      <a:r>
                        <a:rPr lang="en-GB" sz="800" u="none" strike="noStrike">
                          <a:effectLst/>
                        </a:rPr>
                        <a:t>112</a:t>
                      </a:r>
                      <a:endParaRPr lang="en-GB" sz="800" b="0" i="0" u="none" strike="noStrike">
                        <a:solidFill>
                          <a:srgbClr val="000000"/>
                        </a:solidFill>
                        <a:effectLst/>
                        <a:latin typeface="Calibri" panose="020F0502020204030204" pitchFamily="34" charset="0"/>
                      </a:endParaRPr>
                    </a:p>
                  </a:txBody>
                  <a:tcPr marL="4928" marR="4928" marT="4928" marB="0" anchor="ctr"/>
                </a:tc>
                <a:tc>
                  <a:txBody>
                    <a:bodyPr/>
                    <a:lstStyle/>
                    <a:p>
                      <a:pPr algn="ctr" fontAlgn="ctr"/>
                      <a:r>
                        <a:rPr lang="en-GB" sz="800" u="none" strike="noStrike">
                          <a:effectLst/>
                        </a:rPr>
                        <a:t>112</a:t>
                      </a:r>
                      <a:endParaRPr lang="en-GB" sz="800" b="0" i="0" u="none" strike="noStrike">
                        <a:solidFill>
                          <a:srgbClr val="000000"/>
                        </a:solidFill>
                        <a:effectLst/>
                        <a:latin typeface="Calibri" panose="020F0502020204030204" pitchFamily="34" charset="0"/>
                      </a:endParaRPr>
                    </a:p>
                  </a:txBody>
                  <a:tcPr marL="4928" marR="4928" marT="4928" marB="0" anchor="ctr"/>
                </a:tc>
                <a:tc>
                  <a:txBody>
                    <a:bodyPr/>
                    <a:lstStyle/>
                    <a:p>
                      <a:pPr algn="ctr" fontAlgn="ctr"/>
                      <a:r>
                        <a:rPr lang="en-GB" sz="800" u="none" strike="noStrike">
                          <a:effectLst/>
                        </a:rPr>
                        <a:t>112</a:t>
                      </a:r>
                      <a:endParaRPr lang="en-GB" sz="800" b="0" i="0" u="none" strike="noStrike">
                        <a:solidFill>
                          <a:srgbClr val="000000"/>
                        </a:solidFill>
                        <a:effectLst/>
                        <a:latin typeface="Calibri" panose="020F0502020204030204" pitchFamily="34" charset="0"/>
                      </a:endParaRPr>
                    </a:p>
                  </a:txBody>
                  <a:tcPr marL="4928" marR="4928" marT="4928" marB="0" anchor="ctr"/>
                </a:tc>
                <a:tc>
                  <a:txBody>
                    <a:bodyPr/>
                    <a:lstStyle/>
                    <a:p>
                      <a:pPr algn="ctr" fontAlgn="ctr"/>
                      <a:r>
                        <a:rPr lang="en-GB" sz="800" u="none" strike="noStrike">
                          <a:effectLst/>
                        </a:rPr>
                        <a:t>111</a:t>
                      </a:r>
                      <a:endParaRPr lang="en-GB" sz="800" b="0" i="0" u="none" strike="noStrike">
                        <a:solidFill>
                          <a:srgbClr val="000000"/>
                        </a:solidFill>
                        <a:effectLst/>
                        <a:latin typeface="Calibri" panose="020F0502020204030204" pitchFamily="34" charset="0"/>
                      </a:endParaRPr>
                    </a:p>
                  </a:txBody>
                  <a:tcPr marL="4928" marR="4928" marT="4928" marB="0" anchor="ctr"/>
                </a:tc>
                <a:tc>
                  <a:txBody>
                    <a:bodyPr/>
                    <a:lstStyle/>
                    <a:p>
                      <a:pPr algn="ctr" fontAlgn="ctr"/>
                      <a:r>
                        <a:rPr lang="en-GB" sz="800" u="none" strike="noStrike">
                          <a:effectLst/>
                        </a:rPr>
                        <a:t>103</a:t>
                      </a:r>
                      <a:endParaRPr lang="en-GB" sz="800" b="0" i="0" u="none" strike="noStrike">
                        <a:solidFill>
                          <a:srgbClr val="000000"/>
                        </a:solidFill>
                        <a:effectLst/>
                        <a:latin typeface="Calibri" panose="020F0502020204030204" pitchFamily="34" charset="0"/>
                      </a:endParaRPr>
                    </a:p>
                  </a:txBody>
                  <a:tcPr marL="4928" marR="4928" marT="4928" marB="0" anchor="ctr"/>
                </a:tc>
                <a:tc>
                  <a:txBody>
                    <a:bodyPr/>
                    <a:lstStyle/>
                    <a:p>
                      <a:pPr algn="ctr" fontAlgn="ctr"/>
                      <a:r>
                        <a:rPr lang="en-GB" sz="800" u="none" strike="noStrike">
                          <a:effectLst/>
                        </a:rPr>
                        <a:t>97</a:t>
                      </a:r>
                      <a:endParaRPr lang="en-GB" sz="800" b="0" i="0" u="none" strike="noStrike">
                        <a:solidFill>
                          <a:srgbClr val="000000"/>
                        </a:solidFill>
                        <a:effectLst/>
                        <a:latin typeface="Calibri" panose="020F0502020204030204" pitchFamily="34" charset="0"/>
                      </a:endParaRPr>
                    </a:p>
                  </a:txBody>
                  <a:tcPr marL="4928" marR="4928" marT="4928" marB="0" anchor="ctr"/>
                </a:tc>
                <a:extLst>
                  <a:ext uri="{0D108BD9-81ED-4DB2-BD59-A6C34878D82A}">
                    <a16:rowId xmlns:a16="http://schemas.microsoft.com/office/drawing/2014/main" val="2240767770"/>
                  </a:ext>
                </a:extLst>
              </a:tr>
              <a:tr h="156054">
                <a:tc>
                  <a:txBody>
                    <a:bodyPr/>
                    <a:lstStyle/>
                    <a:p>
                      <a:pPr algn="l" fontAlgn="ctr"/>
                      <a:r>
                        <a:rPr lang="en-GB" sz="800" u="none" strike="noStrike">
                          <a:effectLst/>
                        </a:rPr>
                        <a:t>Number of NHS Adult Hospitals below standards </a:t>
                      </a:r>
                      <a:endParaRPr lang="en-GB" sz="800" b="1" i="0" u="none" strike="noStrike">
                        <a:solidFill>
                          <a:srgbClr val="000000"/>
                        </a:solidFill>
                        <a:effectLst/>
                        <a:latin typeface="Calibri" panose="020F0502020204030204" pitchFamily="34" charset="0"/>
                      </a:endParaRPr>
                    </a:p>
                  </a:txBody>
                  <a:tcPr marL="4928" marR="4928" marT="4928" marB="0" anchor="ctr"/>
                </a:tc>
                <a:tc>
                  <a:txBody>
                    <a:bodyPr/>
                    <a:lstStyle/>
                    <a:p>
                      <a:pPr algn="ctr" fontAlgn="ctr"/>
                      <a:r>
                        <a:rPr lang="en-GB" sz="800" u="none" strike="noStrike">
                          <a:effectLst/>
                        </a:rPr>
                        <a:t>61</a:t>
                      </a:r>
                      <a:endParaRPr lang="en-GB" sz="800" b="0" i="0" u="none" strike="noStrike">
                        <a:solidFill>
                          <a:srgbClr val="000000"/>
                        </a:solidFill>
                        <a:effectLst/>
                        <a:latin typeface="Calibri" panose="020F0502020204030204" pitchFamily="34" charset="0"/>
                      </a:endParaRPr>
                    </a:p>
                  </a:txBody>
                  <a:tcPr marL="4928" marR="4928" marT="4928" marB="0" anchor="ctr"/>
                </a:tc>
                <a:tc>
                  <a:txBody>
                    <a:bodyPr/>
                    <a:lstStyle/>
                    <a:p>
                      <a:pPr algn="ctr" fontAlgn="ctr"/>
                      <a:r>
                        <a:rPr lang="en-GB" sz="800" u="none" strike="noStrike">
                          <a:effectLst/>
                        </a:rPr>
                        <a:t>53</a:t>
                      </a:r>
                      <a:endParaRPr lang="en-GB" sz="800" b="0" i="0" u="none" strike="noStrike">
                        <a:solidFill>
                          <a:srgbClr val="000000"/>
                        </a:solidFill>
                        <a:effectLst/>
                        <a:latin typeface="Calibri" panose="020F0502020204030204" pitchFamily="34" charset="0"/>
                      </a:endParaRPr>
                    </a:p>
                  </a:txBody>
                  <a:tcPr marL="4928" marR="4928" marT="4928" marB="0" anchor="ctr"/>
                </a:tc>
                <a:tc>
                  <a:txBody>
                    <a:bodyPr/>
                    <a:lstStyle/>
                    <a:p>
                      <a:pPr algn="ctr" fontAlgn="ctr"/>
                      <a:r>
                        <a:rPr lang="en-GB" sz="800" u="none" strike="noStrike">
                          <a:effectLst/>
                        </a:rPr>
                        <a:t>41</a:t>
                      </a:r>
                      <a:endParaRPr lang="en-GB" sz="800" b="0" i="0" u="none" strike="noStrike">
                        <a:solidFill>
                          <a:srgbClr val="000000"/>
                        </a:solidFill>
                        <a:effectLst/>
                        <a:latin typeface="Calibri" panose="020F0502020204030204" pitchFamily="34" charset="0"/>
                      </a:endParaRPr>
                    </a:p>
                  </a:txBody>
                  <a:tcPr marL="4928" marR="4928" marT="4928" marB="0" anchor="ctr"/>
                </a:tc>
                <a:tc>
                  <a:txBody>
                    <a:bodyPr/>
                    <a:lstStyle/>
                    <a:p>
                      <a:pPr algn="ctr" fontAlgn="ctr"/>
                      <a:r>
                        <a:rPr lang="en-GB" sz="800" u="none" strike="noStrike">
                          <a:effectLst/>
                        </a:rPr>
                        <a:t>43</a:t>
                      </a:r>
                      <a:endParaRPr lang="en-GB" sz="800" b="0" i="0" u="none" strike="noStrike">
                        <a:solidFill>
                          <a:srgbClr val="000000"/>
                        </a:solidFill>
                        <a:effectLst/>
                        <a:latin typeface="Calibri" panose="020F0502020204030204" pitchFamily="34" charset="0"/>
                      </a:endParaRPr>
                    </a:p>
                  </a:txBody>
                  <a:tcPr marL="4928" marR="4928" marT="4928" marB="0" anchor="ctr"/>
                </a:tc>
                <a:tc>
                  <a:txBody>
                    <a:bodyPr/>
                    <a:lstStyle/>
                    <a:p>
                      <a:pPr algn="ctr" fontAlgn="ctr"/>
                      <a:r>
                        <a:rPr lang="en-GB" sz="800" u="none" strike="noStrike">
                          <a:effectLst/>
                        </a:rPr>
                        <a:t>40</a:t>
                      </a:r>
                      <a:endParaRPr lang="en-GB" sz="800" b="0" i="0" u="none" strike="noStrike">
                        <a:solidFill>
                          <a:srgbClr val="000000"/>
                        </a:solidFill>
                        <a:effectLst/>
                        <a:latin typeface="Calibri" panose="020F0502020204030204" pitchFamily="34" charset="0"/>
                      </a:endParaRPr>
                    </a:p>
                  </a:txBody>
                  <a:tcPr marL="4928" marR="4928" marT="4928" marB="0" anchor="ctr"/>
                </a:tc>
                <a:tc>
                  <a:txBody>
                    <a:bodyPr/>
                    <a:lstStyle/>
                    <a:p>
                      <a:pPr algn="ctr" fontAlgn="ctr"/>
                      <a:r>
                        <a:rPr lang="en-GB" sz="800" u="none" strike="noStrike">
                          <a:effectLst/>
                        </a:rPr>
                        <a:t>39</a:t>
                      </a:r>
                      <a:endParaRPr lang="en-GB" sz="800" b="0" i="0" u="none" strike="noStrike">
                        <a:solidFill>
                          <a:srgbClr val="000000"/>
                        </a:solidFill>
                        <a:effectLst/>
                        <a:latin typeface="Calibri" panose="020F0502020204030204" pitchFamily="34" charset="0"/>
                      </a:endParaRPr>
                    </a:p>
                  </a:txBody>
                  <a:tcPr marL="4928" marR="4928" marT="4928" marB="0" anchor="ctr"/>
                </a:tc>
                <a:tc>
                  <a:txBody>
                    <a:bodyPr/>
                    <a:lstStyle/>
                    <a:p>
                      <a:pPr algn="ctr" fontAlgn="ctr"/>
                      <a:r>
                        <a:rPr lang="en-GB" sz="800" u="none" strike="noStrike">
                          <a:effectLst/>
                        </a:rPr>
                        <a:t>42</a:t>
                      </a:r>
                      <a:endParaRPr lang="en-GB" sz="800" b="0" i="0" u="none" strike="noStrike">
                        <a:solidFill>
                          <a:srgbClr val="000000"/>
                        </a:solidFill>
                        <a:effectLst/>
                        <a:latin typeface="Calibri" panose="020F0502020204030204" pitchFamily="34" charset="0"/>
                      </a:endParaRPr>
                    </a:p>
                  </a:txBody>
                  <a:tcPr marL="4928" marR="4928" marT="4928" marB="0" anchor="ctr"/>
                </a:tc>
                <a:tc>
                  <a:txBody>
                    <a:bodyPr/>
                    <a:lstStyle/>
                    <a:p>
                      <a:pPr algn="ctr" fontAlgn="ctr"/>
                      <a:r>
                        <a:rPr lang="en-GB" sz="800" u="none" strike="noStrike">
                          <a:effectLst/>
                        </a:rPr>
                        <a:t>40</a:t>
                      </a:r>
                      <a:endParaRPr lang="en-GB" sz="800" b="0" i="0" u="none" strike="noStrike">
                        <a:solidFill>
                          <a:srgbClr val="000000"/>
                        </a:solidFill>
                        <a:effectLst/>
                        <a:latin typeface="Calibri" panose="020F0502020204030204" pitchFamily="34" charset="0"/>
                      </a:endParaRPr>
                    </a:p>
                  </a:txBody>
                  <a:tcPr marL="4928" marR="4928" marT="4928" marB="0" anchor="ctr"/>
                </a:tc>
                <a:extLst>
                  <a:ext uri="{0D108BD9-81ED-4DB2-BD59-A6C34878D82A}">
                    <a16:rowId xmlns:a16="http://schemas.microsoft.com/office/drawing/2014/main" val="1320888260"/>
                  </a:ext>
                </a:extLst>
              </a:tr>
              <a:tr h="156054">
                <a:tc>
                  <a:txBody>
                    <a:bodyPr/>
                    <a:lstStyle/>
                    <a:p>
                      <a:pPr algn="l" fontAlgn="ctr"/>
                      <a:r>
                        <a:rPr lang="en-GB" sz="800" u="none" strike="noStrike">
                          <a:effectLst/>
                        </a:rPr>
                        <a:t>Percentage of NHS Adult Hospitals below standards </a:t>
                      </a:r>
                      <a:endParaRPr lang="en-GB" sz="800" b="1" i="0" u="none" strike="noStrike">
                        <a:solidFill>
                          <a:srgbClr val="000000"/>
                        </a:solidFill>
                        <a:effectLst/>
                        <a:latin typeface="Calibri" panose="020F0502020204030204" pitchFamily="34" charset="0"/>
                      </a:endParaRPr>
                    </a:p>
                  </a:txBody>
                  <a:tcPr marL="4928" marR="4928" marT="4928" marB="0" anchor="ctr"/>
                </a:tc>
                <a:tc>
                  <a:txBody>
                    <a:bodyPr/>
                    <a:lstStyle/>
                    <a:p>
                      <a:pPr algn="ctr" fontAlgn="ctr"/>
                      <a:r>
                        <a:rPr lang="en-GB" sz="800" u="none" strike="noStrike">
                          <a:effectLst/>
                        </a:rPr>
                        <a:t>61.6</a:t>
                      </a:r>
                      <a:endParaRPr lang="en-GB" sz="800" b="0" i="0" u="none" strike="noStrike">
                        <a:solidFill>
                          <a:srgbClr val="000000"/>
                        </a:solidFill>
                        <a:effectLst/>
                        <a:latin typeface="Calibri" panose="020F0502020204030204" pitchFamily="34" charset="0"/>
                      </a:endParaRPr>
                    </a:p>
                  </a:txBody>
                  <a:tcPr marL="4928" marR="4928" marT="4928" marB="0" anchor="ctr"/>
                </a:tc>
                <a:tc>
                  <a:txBody>
                    <a:bodyPr/>
                    <a:lstStyle/>
                    <a:p>
                      <a:pPr algn="ctr" fontAlgn="ctr"/>
                      <a:r>
                        <a:rPr lang="en-GB" sz="800" u="none" strike="noStrike">
                          <a:effectLst/>
                        </a:rPr>
                        <a:t>47.3</a:t>
                      </a:r>
                      <a:endParaRPr lang="en-GB" sz="800" b="0" i="0" u="none" strike="noStrike">
                        <a:solidFill>
                          <a:srgbClr val="000000"/>
                        </a:solidFill>
                        <a:effectLst/>
                        <a:latin typeface="Calibri" panose="020F0502020204030204" pitchFamily="34" charset="0"/>
                      </a:endParaRPr>
                    </a:p>
                  </a:txBody>
                  <a:tcPr marL="4928" marR="4928" marT="4928" marB="0" anchor="ctr"/>
                </a:tc>
                <a:tc>
                  <a:txBody>
                    <a:bodyPr/>
                    <a:lstStyle/>
                    <a:p>
                      <a:pPr algn="ctr" fontAlgn="ctr"/>
                      <a:r>
                        <a:rPr lang="en-GB" sz="800" u="none" strike="noStrike">
                          <a:effectLst/>
                        </a:rPr>
                        <a:t>36.6</a:t>
                      </a:r>
                      <a:endParaRPr lang="en-GB" sz="800" b="0" i="0" u="none" strike="noStrike">
                        <a:solidFill>
                          <a:srgbClr val="000000"/>
                        </a:solidFill>
                        <a:effectLst/>
                        <a:latin typeface="Calibri" panose="020F0502020204030204" pitchFamily="34" charset="0"/>
                      </a:endParaRPr>
                    </a:p>
                  </a:txBody>
                  <a:tcPr marL="4928" marR="4928" marT="4928" marB="0" anchor="ctr"/>
                </a:tc>
                <a:tc>
                  <a:txBody>
                    <a:bodyPr/>
                    <a:lstStyle/>
                    <a:p>
                      <a:pPr algn="ctr" fontAlgn="ctr"/>
                      <a:r>
                        <a:rPr lang="en-GB" sz="800" u="none" strike="noStrike">
                          <a:effectLst/>
                        </a:rPr>
                        <a:t>38.4</a:t>
                      </a:r>
                      <a:endParaRPr lang="en-GB" sz="800" b="0" i="0" u="none" strike="noStrike">
                        <a:solidFill>
                          <a:srgbClr val="000000"/>
                        </a:solidFill>
                        <a:effectLst/>
                        <a:latin typeface="Calibri" panose="020F0502020204030204" pitchFamily="34" charset="0"/>
                      </a:endParaRPr>
                    </a:p>
                  </a:txBody>
                  <a:tcPr marL="4928" marR="4928" marT="4928" marB="0" anchor="ctr"/>
                </a:tc>
                <a:tc>
                  <a:txBody>
                    <a:bodyPr/>
                    <a:lstStyle/>
                    <a:p>
                      <a:pPr algn="ctr" fontAlgn="ctr"/>
                      <a:r>
                        <a:rPr lang="en-GB" sz="800" u="none" strike="noStrike">
                          <a:effectLst/>
                        </a:rPr>
                        <a:t>35.7</a:t>
                      </a:r>
                      <a:endParaRPr lang="en-GB" sz="800" b="0" i="0" u="none" strike="noStrike">
                        <a:solidFill>
                          <a:srgbClr val="000000"/>
                        </a:solidFill>
                        <a:effectLst/>
                        <a:latin typeface="Calibri" panose="020F0502020204030204" pitchFamily="34" charset="0"/>
                      </a:endParaRPr>
                    </a:p>
                  </a:txBody>
                  <a:tcPr marL="4928" marR="4928" marT="4928" marB="0" anchor="ctr"/>
                </a:tc>
                <a:tc>
                  <a:txBody>
                    <a:bodyPr/>
                    <a:lstStyle/>
                    <a:p>
                      <a:pPr algn="ctr" fontAlgn="ctr"/>
                      <a:r>
                        <a:rPr lang="en-GB" sz="800" u="none" strike="noStrike">
                          <a:effectLst/>
                        </a:rPr>
                        <a:t>35.1</a:t>
                      </a:r>
                      <a:endParaRPr lang="en-GB" sz="800" b="0" i="0" u="none" strike="noStrike">
                        <a:solidFill>
                          <a:srgbClr val="000000"/>
                        </a:solidFill>
                        <a:effectLst/>
                        <a:latin typeface="Calibri" panose="020F0502020204030204" pitchFamily="34" charset="0"/>
                      </a:endParaRPr>
                    </a:p>
                  </a:txBody>
                  <a:tcPr marL="4928" marR="4928" marT="4928" marB="0" anchor="ctr"/>
                </a:tc>
                <a:tc>
                  <a:txBody>
                    <a:bodyPr/>
                    <a:lstStyle/>
                    <a:p>
                      <a:pPr algn="ctr" fontAlgn="ctr"/>
                      <a:r>
                        <a:rPr lang="en-GB" sz="800" u="none" strike="noStrike">
                          <a:effectLst/>
                        </a:rPr>
                        <a:t>40.8</a:t>
                      </a:r>
                      <a:endParaRPr lang="en-GB" sz="800" b="0" i="0" u="none" strike="noStrike">
                        <a:solidFill>
                          <a:srgbClr val="000000"/>
                        </a:solidFill>
                        <a:effectLst/>
                        <a:latin typeface="Calibri" panose="020F0502020204030204" pitchFamily="34" charset="0"/>
                      </a:endParaRPr>
                    </a:p>
                  </a:txBody>
                  <a:tcPr marL="4928" marR="4928" marT="4928" marB="0" anchor="ctr"/>
                </a:tc>
                <a:tc>
                  <a:txBody>
                    <a:bodyPr/>
                    <a:lstStyle/>
                    <a:p>
                      <a:pPr algn="ctr" fontAlgn="ctr"/>
                      <a:r>
                        <a:rPr lang="en-GB" sz="800" u="none" strike="noStrike">
                          <a:effectLst/>
                        </a:rPr>
                        <a:t>41.2</a:t>
                      </a:r>
                      <a:endParaRPr lang="en-GB" sz="800" b="0" i="0" u="none" strike="noStrike">
                        <a:solidFill>
                          <a:srgbClr val="000000"/>
                        </a:solidFill>
                        <a:effectLst/>
                        <a:latin typeface="Calibri" panose="020F0502020204030204" pitchFamily="34" charset="0"/>
                      </a:endParaRPr>
                    </a:p>
                  </a:txBody>
                  <a:tcPr marL="4928" marR="4928" marT="4928" marB="0" anchor="ctr"/>
                </a:tc>
                <a:extLst>
                  <a:ext uri="{0D108BD9-81ED-4DB2-BD59-A6C34878D82A}">
                    <a16:rowId xmlns:a16="http://schemas.microsoft.com/office/drawing/2014/main" val="338947559"/>
                  </a:ext>
                </a:extLst>
              </a:tr>
              <a:tr h="156054">
                <a:tc>
                  <a:txBody>
                    <a:bodyPr/>
                    <a:lstStyle/>
                    <a:p>
                      <a:pPr algn="l" fontAlgn="ctr"/>
                      <a:endParaRPr lang="en-GB" sz="800" b="1" i="0" u="none" strike="noStrike">
                        <a:solidFill>
                          <a:srgbClr val="000000"/>
                        </a:solidFill>
                        <a:effectLst/>
                        <a:latin typeface="Calibri" panose="020F0502020204030204" pitchFamily="34" charset="0"/>
                      </a:endParaRPr>
                    </a:p>
                  </a:txBody>
                  <a:tcPr marL="4928" marR="4928" marT="4928" marB="0" anchor="ctr"/>
                </a:tc>
                <a:tc>
                  <a:txBody>
                    <a:bodyPr/>
                    <a:lstStyle/>
                    <a:p>
                      <a:pPr algn="ctr" fontAlgn="ctr"/>
                      <a:endParaRPr lang="en-GB" sz="800" b="0" i="0" u="none" strike="noStrike">
                        <a:solidFill>
                          <a:srgbClr val="000000"/>
                        </a:solidFill>
                        <a:effectLst/>
                        <a:latin typeface="Calibri" panose="020F0502020204030204" pitchFamily="34" charset="0"/>
                      </a:endParaRPr>
                    </a:p>
                  </a:txBody>
                  <a:tcPr marL="4928" marR="4928" marT="4928" marB="0" anchor="ctr"/>
                </a:tc>
                <a:tc>
                  <a:txBody>
                    <a:bodyPr/>
                    <a:lstStyle/>
                    <a:p>
                      <a:pPr algn="ctr" fontAlgn="ctr"/>
                      <a:endParaRPr lang="en-GB" sz="800" b="0" i="0" u="none" strike="noStrike">
                        <a:solidFill>
                          <a:srgbClr val="000000"/>
                        </a:solidFill>
                        <a:effectLst/>
                        <a:latin typeface="Calibri" panose="020F0502020204030204" pitchFamily="34" charset="0"/>
                      </a:endParaRPr>
                    </a:p>
                  </a:txBody>
                  <a:tcPr marL="4928" marR="4928" marT="4928" marB="0" anchor="ctr"/>
                </a:tc>
                <a:tc>
                  <a:txBody>
                    <a:bodyPr/>
                    <a:lstStyle/>
                    <a:p>
                      <a:pPr algn="ctr" fontAlgn="ctr"/>
                      <a:endParaRPr lang="en-GB" sz="800" b="0" i="0" u="none" strike="noStrike">
                        <a:solidFill>
                          <a:srgbClr val="000000"/>
                        </a:solidFill>
                        <a:effectLst/>
                        <a:latin typeface="Calibri" panose="020F0502020204030204" pitchFamily="34" charset="0"/>
                      </a:endParaRPr>
                    </a:p>
                  </a:txBody>
                  <a:tcPr marL="4928" marR="4928" marT="4928" marB="0" anchor="ctr"/>
                </a:tc>
                <a:tc>
                  <a:txBody>
                    <a:bodyPr/>
                    <a:lstStyle/>
                    <a:p>
                      <a:pPr algn="ctr" fontAlgn="ctr"/>
                      <a:endParaRPr lang="en-GB" sz="800" b="0" i="0" u="none" strike="noStrike">
                        <a:solidFill>
                          <a:srgbClr val="000000"/>
                        </a:solidFill>
                        <a:effectLst/>
                        <a:latin typeface="Calibri" panose="020F0502020204030204" pitchFamily="34" charset="0"/>
                      </a:endParaRPr>
                    </a:p>
                  </a:txBody>
                  <a:tcPr marL="4928" marR="4928" marT="4928" marB="0" anchor="ctr"/>
                </a:tc>
                <a:tc>
                  <a:txBody>
                    <a:bodyPr/>
                    <a:lstStyle/>
                    <a:p>
                      <a:pPr algn="ctr" fontAlgn="ctr"/>
                      <a:endParaRPr lang="en-GB" sz="800" b="0" i="0" u="none" strike="noStrike">
                        <a:solidFill>
                          <a:srgbClr val="000000"/>
                        </a:solidFill>
                        <a:effectLst/>
                        <a:latin typeface="Calibri" panose="020F0502020204030204" pitchFamily="34" charset="0"/>
                      </a:endParaRPr>
                    </a:p>
                  </a:txBody>
                  <a:tcPr marL="4928" marR="4928" marT="4928" marB="0" anchor="ctr"/>
                </a:tc>
                <a:tc>
                  <a:txBody>
                    <a:bodyPr/>
                    <a:lstStyle/>
                    <a:p>
                      <a:pPr algn="ctr" fontAlgn="ctr"/>
                      <a:endParaRPr lang="en-GB" sz="800" b="0" i="0" u="none" strike="noStrike">
                        <a:solidFill>
                          <a:srgbClr val="000000"/>
                        </a:solidFill>
                        <a:effectLst/>
                        <a:latin typeface="Calibri" panose="020F0502020204030204" pitchFamily="34" charset="0"/>
                      </a:endParaRPr>
                    </a:p>
                  </a:txBody>
                  <a:tcPr marL="4928" marR="4928" marT="4928" marB="0" anchor="ctr"/>
                </a:tc>
                <a:tc>
                  <a:txBody>
                    <a:bodyPr/>
                    <a:lstStyle/>
                    <a:p>
                      <a:pPr algn="ctr" fontAlgn="ctr"/>
                      <a:endParaRPr lang="en-GB" sz="800" b="0" i="0" u="none" strike="noStrike">
                        <a:solidFill>
                          <a:srgbClr val="000000"/>
                        </a:solidFill>
                        <a:effectLst/>
                        <a:latin typeface="Calibri" panose="020F0502020204030204" pitchFamily="34" charset="0"/>
                      </a:endParaRPr>
                    </a:p>
                  </a:txBody>
                  <a:tcPr marL="4928" marR="4928" marT="4928" marB="0" anchor="ctr"/>
                </a:tc>
                <a:tc>
                  <a:txBody>
                    <a:bodyPr/>
                    <a:lstStyle/>
                    <a:p>
                      <a:pPr algn="ctr" fontAlgn="ctr"/>
                      <a:endParaRPr lang="en-GB" sz="800" b="0" i="0" u="none" strike="noStrike">
                        <a:solidFill>
                          <a:srgbClr val="000000"/>
                        </a:solidFill>
                        <a:effectLst/>
                        <a:latin typeface="Calibri" panose="020F0502020204030204" pitchFamily="34" charset="0"/>
                      </a:endParaRPr>
                    </a:p>
                  </a:txBody>
                  <a:tcPr marL="4928" marR="4928" marT="4928" marB="0" anchor="ctr"/>
                </a:tc>
                <a:extLst>
                  <a:ext uri="{0D108BD9-81ED-4DB2-BD59-A6C34878D82A}">
                    <a16:rowId xmlns:a16="http://schemas.microsoft.com/office/drawing/2014/main" val="1255645003"/>
                  </a:ext>
                </a:extLst>
              </a:tr>
              <a:tr h="156054">
                <a:tc>
                  <a:txBody>
                    <a:bodyPr/>
                    <a:lstStyle/>
                    <a:p>
                      <a:pPr algn="l" fontAlgn="ctr"/>
                      <a:r>
                        <a:rPr lang="en-GB" sz="800" u="none" strike="noStrike">
                          <a:effectLst/>
                        </a:rPr>
                        <a:t>Number of Private Hospitals    </a:t>
                      </a:r>
                      <a:endParaRPr lang="en-GB" sz="800" b="1" i="0" u="none" strike="noStrike">
                        <a:solidFill>
                          <a:srgbClr val="000000"/>
                        </a:solidFill>
                        <a:effectLst/>
                        <a:latin typeface="Calibri" panose="020F0502020204030204" pitchFamily="34" charset="0"/>
                      </a:endParaRPr>
                    </a:p>
                  </a:txBody>
                  <a:tcPr marL="4928" marR="4928" marT="4928" marB="0" anchor="ctr"/>
                </a:tc>
                <a:tc>
                  <a:txBody>
                    <a:bodyPr/>
                    <a:lstStyle/>
                    <a:p>
                      <a:pPr algn="ctr" fontAlgn="ctr"/>
                      <a:r>
                        <a:rPr lang="en-GB" sz="800" u="none" strike="noStrike">
                          <a:effectLst/>
                        </a:rPr>
                        <a:t>16</a:t>
                      </a:r>
                      <a:endParaRPr lang="en-GB" sz="800" b="0" i="0" u="none" strike="noStrike">
                        <a:solidFill>
                          <a:srgbClr val="000000"/>
                        </a:solidFill>
                        <a:effectLst/>
                        <a:latin typeface="Calibri" panose="020F0502020204030204" pitchFamily="34" charset="0"/>
                      </a:endParaRPr>
                    </a:p>
                  </a:txBody>
                  <a:tcPr marL="4928" marR="4928" marT="4928" marB="0" anchor="ctr"/>
                </a:tc>
                <a:tc>
                  <a:txBody>
                    <a:bodyPr/>
                    <a:lstStyle/>
                    <a:p>
                      <a:pPr algn="ctr" fontAlgn="ctr"/>
                      <a:r>
                        <a:rPr lang="en-GB" sz="800" u="none" strike="noStrike">
                          <a:effectLst/>
                        </a:rPr>
                        <a:t>15</a:t>
                      </a:r>
                      <a:endParaRPr lang="en-GB" sz="800" b="0" i="0" u="none" strike="noStrike">
                        <a:solidFill>
                          <a:srgbClr val="000000"/>
                        </a:solidFill>
                        <a:effectLst/>
                        <a:latin typeface="Calibri" panose="020F0502020204030204" pitchFamily="34" charset="0"/>
                      </a:endParaRPr>
                    </a:p>
                  </a:txBody>
                  <a:tcPr marL="4928" marR="4928" marT="4928" marB="0" anchor="ctr"/>
                </a:tc>
                <a:tc>
                  <a:txBody>
                    <a:bodyPr/>
                    <a:lstStyle/>
                    <a:p>
                      <a:pPr algn="ctr" fontAlgn="ctr"/>
                      <a:r>
                        <a:rPr lang="en-GB" sz="800" u="none" strike="noStrike">
                          <a:effectLst/>
                        </a:rPr>
                        <a:t>17</a:t>
                      </a:r>
                      <a:endParaRPr lang="en-GB" sz="800" b="0" i="0" u="none" strike="noStrike">
                        <a:solidFill>
                          <a:srgbClr val="000000"/>
                        </a:solidFill>
                        <a:effectLst/>
                        <a:latin typeface="Calibri" panose="020F0502020204030204" pitchFamily="34" charset="0"/>
                      </a:endParaRPr>
                    </a:p>
                  </a:txBody>
                  <a:tcPr marL="4928" marR="4928" marT="4928" marB="0" anchor="ctr"/>
                </a:tc>
                <a:tc>
                  <a:txBody>
                    <a:bodyPr/>
                    <a:lstStyle/>
                    <a:p>
                      <a:pPr algn="ctr" fontAlgn="ctr"/>
                      <a:r>
                        <a:rPr lang="en-GB" sz="800" u="none" strike="noStrike">
                          <a:effectLst/>
                        </a:rPr>
                        <a:t>15</a:t>
                      </a:r>
                      <a:endParaRPr lang="en-GB" sz="800" b="0" i="0" u="none" strike="noStrike">
                        <a:solidFill>
                          <a:srgbClr val="000000"/>
                        </a:solidFill>
                        <a:effectLst/>
                        <a:latin typeface="Calibri" panose="020F0502020204030204" pitchFamily="34" charset="0"/>
                      </a:endParaRPr>
                    </a:p>
                  </a:txBody>
                  <a:tcPr marL="4928" marR="4928" marT="4928" marB="0" anchor="ctr"/>
                </a:tc>
                <a:tc>
                  <a:txBody>
                    <a:bodyPr/>
                    <a:lstStyle/>
                    <a:p>
                      <a:pPr algn="ctr" fontAlgn="ctr"/>
                      <a:r>
                        <a:rPr lang="en-GB" sz="800" u="none" strike="noStrike">
                          <a:effectLst/>
                        </a:rPr>
                        <a:t>15</a:t>
                      </a:r>
                      <a:endParaRPr lang="en-GB" sz="800" b="0" i="0" u="none" strike="noStrike">
                        <a:solidFill>
                          <a:srgbClr val="000000"/>
                        </a:solidFill>
                        <a:effectLst/>
                        <a:latin typeface="Calibri" panose="020F0502020204030204" pitchFamily="34" charset="0"/>
                      </a:endParaRPr>
                    </a:p>
                  </a:txBody>
                  <a:tcPr marL="4928" marR="4928" marT="4928" marB="0" anchor="ctr"/>
                </a:tc>
                <a:tc>
                  <a:txBody>
                    <a:bodyPr/>
                    <a:lstStyle/>
                    <a:p>
                      <a:pPr algn="ctr" fontAlgn="ctr"/>
                      <a:r>
                        <a:rPr lang="en-GB" sz="800" u="none" strike="noStrike">
                          <a:effectLst/>
                        </a:rPr>
                        <a:t>16</a:t>
                      </a:r>
                      <a:endParaRPr lang="en-GB" sz="800" b="0" i="0" u="none" strike="noStrike">
                        <a:solidFill>
                          <a:srgbClr val="000000"/>
                        </a:solidFill>
                        <a:effectLst/>
                        <a:latin typeface="Calibri" panose="020F0502020204030204" pitchFamily="34" charset="0"/>
                      </a:endParaRPr>
                    </a:p>
                  </a:txBody>
                  <a:tcPr marL="4928" marR="4928" marT="4928" marB="0" anchor="ctr"/>
                </a:tc>
                <a:tc>
                  <a:txBody>
                    <a:bodyPr/>
                    <a:lstStyle/>
                    <a:p>
                      <a:pPr algn="ctr" fontAlgn="ctr"/>
                      <a:r>
                        <a:rPr lang="en-GB" sz="800" u="none" strike="noStrike">
                          <a:effectLst/>
                        </a:rPr>
                        <a:t>13</a:t>
                      </a:r>
                      <a:endParaRPr lang="en-GB" sz="800" b="0" i="0" u="none" strike="noStrike">
                        <a:solidFill>
                          <a:srgbClr val="000000"/>
                        </a:solidFill>
                        <a:effectLst/>
                        <a:latin typeface="Calibri" panose="020F0502020204030204" pitchFamily="34" charset="0"/>
                      </a:endParaRPr>
                    </a:p>
                  </a:txBody>
                  <a:tcPr marL="4928" marR="4928" marT="4928" marB="0" anchor="ctr"/>
                </a:tc>
                <a:tc>
                  <a:txBody>
                    <a:bodyPr/>
                    <a:lstStyle/>
                    <a:p>
                      <a:pPr algn="ctr" fontAlgn="ctr"/>
                      <a:r>
                        <a:rPr lang="en-GB" sz="800" u="none" strike="noStrike">
                          <a:effectLst/>
                        </a:rPr>
                        <a:t>16</a:t>
                      </a:r>
                      <a:endParaRPr lang="en-GB" sz="800" b="0" i="0" u="none" strike="noStrike">
                        <a:solidFill>
                          <a:srgbClr val="000000"/>
                        </a:solidFill>
                        <a:effectLst/>
                        <a:latin typeface="Calibri" panose="020F0502020204030204" pitchFamily="34" charset="0"/>
                      </a:endParaRPr>
                    </a:p>
                  </a:txBody>
                  <a:tcPr marL="4928" marR="4928" marT="4928" marB="0" anchor="ctr"/>
                </a:tc>
                <a:extLst>
                  <a:ext uri="{0D108BD9-81ED-4DB2-BD59-A6C34878D82A}">
                    <a16:rowId xmlns:a16="http://schemas.microsoft.com/office/drawing/2014/main" val="548064620"/>
                  </a:ext>
                </a:extLst>
              </a:tr>
              <a:tr h="156054">
                <a:tc>
                  <a:txBody>
                    <a:bodyPr/>
                    <a:lstStyle/>
                    <a:p>
                      <a:pPr algn="l" fontAlgn="ctr"/>
                      <a:r>
                        <a:rPr lang="en-GB" sz="800" u="none" strike="noStrike">
                          <a:effectLst/>
                        </a:rPr>
                        <a:t>Number of Private Hospitals below standards  </a:t>
                      </a:r>
                      <a:endParaRPr lang="en-GB" sz="800" b="1" i="0" u="none" strike="noStrike">
                        <a:solidFill>
                          <a:srgbClr val="000000"/>
                        </a:solidFill>
                        <a:effectLst/>
                        <a:latin typeface="Calibri" panose="020F0502020204030204" pitchFamily="34" charset="0"/>
                      </a:endParaRPr>
                    </a:p>
                  </a:txBody>
                  <a:tcPr marL="4928" marR="4928" marT="4928" marB="0" anchor="ctr"/>
                </a:tc>
                <a:tc>
                  <a:txBody>
                    <a:bodyPr/>
                    <a:lstStyle/>
                    <a:p>
                      <a:pPr algn="ctr" fontAlgn="ctr"/>
                      <a:r>
                        <a:rPr lang="en-GB" sz="800" u="none" strike="noStrike">
                          <a:effectLst/>
                        </a:rPr>
                        <a:t>16</a:t>
                      </a:r>
                      <a:endParaRPr lang="en-GB" sz="800" b="0" i="0" u="none" strike="noStrike">
                        <a:solidFill>
                          <a:srgbClr val="000000"/>
                        </a:solidFill>
                        <a:effectLst/>
                        <a:latin typeface="Calibri" panose="020F0502020204030204" pitchFamily="34" charset="0"/>
                      </a:endParaRPr>
                    </a:p>
                  </a:txBody>
                  <a:tcPr marL="4928" marR="4928" marT="4928" marB="0" anchor="ctr"/>
                </a:tc>
                <a:tc>
                  <a:txBody>
                    <a:bodyPr/>
                    <a:lstStyle/>
                    <a:p>
                      <a:pPr algn="ctr" fontAlgn="ctr"/>
                      <a:r>
                        <a:rPr lang="en-GB" sz="800" u="none" strike="noStrike">
                          <a:effectLst/>
                        </a:rPr>
                        <a:t>15</a:t>
                      </a:r>
                      <a:endParaRPr lang="en-GB" sz="800" b="0" i="0" u="none" strike="noStrike">
                        <a:solidFill>
                          <a:srgbClr val="000000"/>
                        </a:solidFill>
                        <a:effectLst/>
                        <a:latin typeface="Calibri" panose="020F0502020204030204" pitchFamily="34" charset="0"/>
                      </a:endParaRPr>
                    </a:p>
                  </a:txBody>
                  <a:tcPr marL="4928" marR="4928" marT="4928" marB="0" anchor="ctr"/>
                </a:tc>
                <a:tc>
                  <a:txBody>
                    <a:bodyPr/>
                    <a:lstStyle/>
                    <a:p>
                      <a:pPr algn="ctr" fontAlgn="ctr"/>
                      <a:r>
                        <a:rPr lang="en-GB" sz="800" u="none" strike="noStrike">
                          <a:effectLst/>
                        </a:rPr>
                        <a:t>17</a:t>
                      </a:r>
                      <a:endParaRPr lang="en-GB" sz="800" b="0" i="0" u="none" strike="noStrike">
                        <a:solidFill>
                          <a:srgbClr val="000000"/>
                        </a:solidFill>
                        <a:effectLst/>
                        <a:latin typeface="Calibri" panose="020F0502020204030204" pitchFamily="34" charset="0"/>
                      </a:endParaRPr>
                    </a:p>
                  </a:txBody>
                  <a:tcPr marL="4928" marR="4928" marT="4928" marB="0" anchor="ctr"/>
                </a:tc>
                <a:tc>
                  <a:txBody>
                    <a:bodyPr/>
                    <a:lstStyle/>
                    <a:p>
                      <a:pPr algn="ctr" fontAlgn="ctr"/>
                      <a:r>
                        <a:rPr lang="en-GB" sz="800" u="none" strike="noStrike">
                          <a:effectLst/>
                        </a:rPr>
                        <a:t>15</a:t>
                      </a:r>
                      <a:endParaRPr lang="en-GB" sz="800" b="0" i="0" u="none" strike="noStrike">
                        <a:solidFill>
                          <a:srgbClr val="000000"/>
                        </a:solidFill>
                        <a:effectLst/>
                        <a:latin typeface="Calibri" panose="020F0502020204030204" pitchFamily="34" charset="0"/>
                      </a:endParaRPr>
                    </a:p>
                  </a:txBody>
                  <a:tcPr marL="4928" marR="4928" marT="4928" marB="0" anchor="ctr"/>
                </a:tc>
                <a:tc>
                  <a:txBody>
                    <a:bodyPr/>
                    <a:lstStyle/>
                    <a:p>
                      <a:pPr algn="ctr" fontAlgn="ctr"/>
                      <a:r>
                        <a:rPr lang="en-GB" sz="800" u="none" strike="noStrike">
                          <a:effectLst/>
                        </a:rPr>
                        <a:t>14</a:t>
                      </a:r>
                      <a:endParaRPr lang="en-GB" sz="800" b="0" i="0" u="none" strike="noStrike">
                        <a:solidFill>
                          <a:srgbClr val="000000"/>
                        </a:solidFill>
                        <a:effectLst/>
                        <a:latin typeface="Calibri" panose="020F0502020204030204" pitchFamily="34" charset="0"/>
                      </a:endParaRPr>
                    </a:p>
                  </a:txBody>
                  <a:tcPr marL="4928" marR="4928" marT="4928" marB="0" anchor="ctr"/>
                </a:tc>
                <a:tc>
                  <a:txBody>
                    <a:bodyPr/>
                    <a:lstStyle/>
                    <a:p>
                      <a:pPr algn="ctr" fontAlgn="ctr"/>
                      <a:r>
                        <a:rPr lang="en-GB" sz="800" u="none" strike="noStrike">
                          <a:effectLst/>
                        </a:rPr>
                        <a:t>16</a:t>
                      </a:r>
                      <a:endParaRPr lang="en-GB" sz="800" b="0" i="0" u="none" strike="noStrike">
                        <a:solidFill>
                          <a:srgbClr val="000000"/>
                        </a:solidFill>
                        <a:effectLst/>
                        <a:latin typeface="Calibri" panose="020F0502020204030204" pitchFamily="34" charset="0"/>
                      </a:endParaRPr>
                    </a:p>
                  </a:txBody>
                  <a:tcPr marL="4928" marR="4928" marT="4928" marB="0" anchor="ctr"/>
                </a:tc>
                <a:tc>
                  <a:txBody>
                    <a:bodyPr/>
                    <a:lstStyle/>
                    <a:p>
                      <a:pPr algn="ctr" fontAlgn="ctr"/>
                      <a:r>
                        <a:rPr lang="en-GB" sz="800" u="none" strike="noStrike">
                          <a:effectLst/>
                        </a:rPr>
                        <a:t>13</a:t>
                      </a:r>
                      <a:endParaRPr lang="en-GB" sz="800" b="0" i="0" u="none" strike="noStrike">
                        <a:solidFill>
                          <a:srgbClr val="000000"/>
                        </a:solidFill>
                        <a:effectLst/>
                        <a:latin typeface="Calibri" panose="020F0502020204030204" pitchFamily="34" charset="0"/>
                      </a:endParaRPr>
                    </a:p>
                  </a:txBody>
                  <a:tcPr marL="4928" marR="4928" marT="4928" marB="0" anchor="ctr"/>
                </a:tc>
                <a:tc>
                  <a:txBody>
                    <a:bodyPr/>
                    <a:lstStyle/>
                    <a:p>
                      <a:pPr algn="ctr" fontAlgn="ctr"/>
                      <a:r>
                        <a:rPr lang="en-GB" sz="800" u="none" strike="noStrike">
                          <a:effectLst/>
                        </a:rPr>
                        <a:t>16</a:t>
                      </a:r>
                      <a:endParaRPr lang="en-GB" sz="800" b="0" i="0" u="none" strike="noStrike">
                        <a:solidFill>
                          <a:srgbClr val="000000"/>
                        </a:solidFill>
                        <a:effectLst/>
                        <a:latin typeface="Calibri" panose="020F0502020204030204" pitchFamily="34" charset="0"/>
                      </a:endParaRPr>
                    </a:p>
                  </a:txBody>
                  <a:tcPr marL="4928" marR="4928" marT="4928" marB="0" anchor="ctr"/>
                </a:tc>
                <a:extLst>
                  <a:ext uri="{0D108BD9-81ED-4DB2-BD59-A6C34878D82A}">
                    <a16:rowId xmlns:a16="http://schemas.microsoft.com/office/drawing/2014/main" val="395095383"/>
                  </a:ext>
                </a:extLst>
              </a:tr>
              <a:tr h="156054">
                <a:tc>
                  <a:txBody>
                    <a:bodyPr/>
                    <a:lstStyle/>
                    <a:p>
                      <a:pPr algn="l" fontAlgn="ctr"/>
                      <a:r>
                        <a:rPr lang="en-GB" sz="800" u="none" strike="noStrike">
                          <a:effectLst/>
                        </a:rPr>
                        <a:t>Percentage of Private Hospitals below standards  </a:t>
                      </a:r>
                      <a:endParaRPr lang="en-GB" sz="800" b="1" i="0" u="none" strike="noStrike">
                        <a:solidFill>
                          <a:srgbClr val="000000"/>
                        </a:solidFill>
                        <a:effectLst/>
                        <a:latin typeface="Calibri" panose="020F0502020204030204" pitchFamily="34" charset="0"/>
                      </a:endParaRPr>
                    </a:p>
                  </a:txBody>
                  <a:tcPr marL="4928" marR="4928" marT="4928" marB="0" anchor="ctr"/>
                </a:tc>
                <a:tc>
                  <a:txBody>
                    <a:bodyPr/>
                    <a:lstStyle/>
                    <a:p>
                      <a:pPr algn="ctr" fontAlgn="ctr"/>
                      <a:r>
                        <a:rPr lang="en-GB" sz="800" u="none" strike="noStrike">
                          <a:effectLst/>
                        </a:rPr>
                        <a:t>100.0</a:t>
                      </a:r>
                      <a:endParaRPr lang="en-GB" sz="800" b="0" i="0" u="none" strike="noStrike">
                        <a:solidFill>
                          <a:srgbClr val="000000"/>
                        </a:solidFill>
                        <a:effectLst/>
                        <a:latin typeface="Calibri" panose="020F0502020204030204" pitchFamily="34" charset="0"/>
                      </a:endParaRPr>
                    </a:p>
                  </a:txBody>
                  <a:tcPr marL="4928" marR="4928" marT="4928" marB="0" anchor="ctr"/>
                </a:tc>
                <a:tc>
                  <a:txBody>
                    <a:bodyPr/>
                    <a:lstStyle/>
                    <a:p>
                      <a:pPr algn="ctr" fontAlgn="ctr"/>
                      <a:r>
                        <a:rPr lang="en-GB" sz="800" u="none" strike="noStrike">
                          <a:effectLst/>
                        </a:rPr>
                        <a:t>100.0</a:t>
                      </a:r>
                      <a:endParaRPr lang="en-GB" sz="800" b="0" i="0" u="none" strike="noStrike">
                        <a:solidFill>
                          <a:srgbClr val="000000"/>
                        </a:solidFill>
                        <a:effectLst/>
                        <a:latin typeface="Calibri" panose="020F0502020204030204" pitchFamily="34" charset="0"/>
                      </a:endParaRPr>
                    </a:p>
                  </a:txBody>
                  <a:tcPr marL="4928" marR="4928" marT="4928" marB="0" anchor="ctr"/>
                </a:tc>
                <a:tc>
                  <a:txBody>
                    <a:bodyPr/>
                    <a:lstStyle/>
                    <a:p>
                      <a:pPr algn="ctr" fontAlgn="ctr"/>
                      <a:r>
                        <a:rPr lang="en-GB" sz="800" u="none" strike="noStrike">
                          <a:effectLst/>
                        </a:rPr>
                        <a:t>100.0</a:t>
                      </a:r>
                      <a:endParaRPr lang="en-GB" sz="800" b="0" i="0" u="none" strike="noStrike">
                        <a:solidFill>
                          <a:srgbClr val="000000"/>
                        </a:solidFill>
                        <a:effectLst/>
                        <a:latin typeface="Calibri" panose="020F0502020204030204" pitchFamily="34" charset="0"/>
                      </a:endParaRPr>
                    </a:p>
                  </a:txBody>
                  <a:tcPr marL="4928" marR="4928" marT="4928" marB="0" anchor="ctr"/>
                </a:tc>
                <a:tc>
                  <a:txBody>
                    <a:bodyPr/>
                    <a:lstStyle/>
                    <a:p>
                      <a:pPr algn="ctr" fontAlgn="ctr"/>
                      <a:r>
                        <a:rPr lang="en-GB" sz="800" u="none" strike="noStrike">
                          <a:effectLst/>
                        </a:rPr>
                        <a:t>100.0</a:t>
                      </a:r>
                      <a:endParaRPr lang="en-GB" sz="800" b="0" i="0" u="none" strike="noStrike">
                        <a:solidFill>
                          <a:srgbClr val="000000"/>
                        </a:solidFill>
                        <a:effectLst/>
                        <a:latin typeface="Calibri" panose="020F0502020204030204" pitchFamily="34" charset="0"/>
                      </a:endParaRPr>
                    </a:p>
                  </a:txBody>
                  <a:tcPr marL="4928" marR="4928" marT="4928" marB="0" anchor="ctr"/>
                </a:tc>
                <a:tc>
                  <a:txBody>
                    <a:bodyPr/>
                    <a:lstStyle/>
                    <a:p>
                      <a:pPr algn="ctr" fontAlgn="ctr"/>
                      <a:r>
                        <a:rPr lang="en-GB" sz="800" u="none" strike="noStrike">
                          <a:effectLst/>
                        </a:rPr>
                        <a:t>93.3</a:t>
                      </a:r>
                      <a:endParaRPr lang="en-GB" sz="800" b="0" i="0" u="none" strike="noStrike">
                        <a:solidFill>
                          <a:srgbClr val="000000"/>
                        </a:solidFill>
                        <a:effectLst/>
                        <a:latin typeface="Calibri" panose="020F0502020204030204" pitchFamily="34" charset="0"/>
                      </a:endParaRPr>
                    </a:p>
                  </a:txBody>
                  <a:tcPr marL="4928" marR="4928" marT="4928" marB="0" anchor="ctr"/>
                </a:tc>
                <a:tc>
                  <a:txBody>
                    <a:bodyPr/>
                    <a:lstStyle/>
                    <a:p>
                      <a:pPr algn="ctr" fontAlgn="ctr"/>
                      <a:r>
                        <a:rPr lang="en-GB" sz="800" u="none" strike="noStrike">
                          <a:effectLst/>
                        </a:rPr>
                        <a:t>100.0</a:t>
                      </a:r>
                      <a:endParaRPr lang="en-GB" sz="800" b="0" i="0" u="none" strike="noStrike">
                        <a:solidFill>
                          <a:srgbClr val="000000"/>
                        </a:solidFill>
                        <a:effectLst/>
                        <a:latin typeface="Calibri" panose="020F0502020204030204" pitchFamily="34" charset="0"/>
                      </a:endParaRPr>
                    </a:p>
                  </a:txBody>
                  <a:tcPr marL="4928" marR="4928" marT="4928" marB="0" anchor="ctr"/>
                </a:tc>
                <a:tc>
                  <a:txBody>
                    <a:bodyPr/>
                    <a:lstStyle/>
                    <a:p>
                      <a:pPr algn="ctr" fontAlgn="ctr"/>
                      <a:r>
                        <a:rPr lang="en-GB" sz="800" u="none" strike="noStrike">
                          <a:effectLst/>
                        </a:rPr>
                        <a:t>100.0</a:t>
                      </a:r>
                      <a:endParaRPr lang="en-GB" sz="800" b="0" i="0" u="none" strike="noStrike">
                        <a:solidFill>
                          <a:srgbClr val="000000"/>
                        </a:solidFill>
                        <a:effectLst/>
                        <a:latin typeface="Calibri" panose="020F0502020204030204" pitchFamily="34" charset="0"/>
                      </a:endParaRPr>
                    </a:p>
                  </a:txBody>
                  <a:tcPr marL="4928" marR="4928" marT="4928" marB="0" anchor="ctr"/>
                </a:tc>
                <a:tc>
                  <a:txBody>
                    <a:bodyPr/>
                    <a:lstStyle/>
                    <a:p>
                      <a:pPr algn="ctr" fontAlgn="ctr"/>
                      <a:r>
                        <a:rPr lang="en-GB" sz="800" u="none" strike="noStrike">
                          <a:effectLst/>
                        </a:rPr>
                        <a:t>100.0</a:t>
                      </a:r>
                      <a:endParaRPr lang="en-GB" sz="800" b="0" i="0" u="none" strike="noStrike">
                        <a:solidFill>
                          <a:srgbClr val="000000"/>
                        </a:solidFill>
                        <a:effectLst/>
                        <a:latin typeface="Calibri" panose="020F0502020204030204" pitchFamily="34" charset="0"/>
                      </a:endParaRPr>
                    </a:p>
                  </a:txBody>
                  <a:tcPr marL="4928" marR="4928" marT="4928" marB="0" anchor="ctr"/>
                </a:tc>
                <a:extLst>
                  <a:ext uri="{0D108BD9-81ED-4DB2-BD59-A6C34878D82A}">
                    <a16:rowId xmlns:a16="http://schemas.microsoft.com/office/drawing/2014/main" val="820807709"/>
                  </a:ext>
                </a:extLst>
              </a:tr>
              <a:tr h="156054">
                <a:tc>
                  <a:txBody>
                    <a:bodyPr/>
                    <a:lstStyle/>
                    <a:p>
                      <a:pPr algn="l" fontAlgn="ctr"/>
                      <a:endParaRPr lang="en-GB" sz="800" b="1" i="0" u="none" strike="noStrike">
                        <a:solidFill>
                          <a:srgbClr val="000000"/>
                        </a:solidFill>
                        <a:effectLst/>
                        <a:latin typeface="Calibri" panose="020F0502020204030204" pitchFamily="34" charset="0"/>
                      </a:endParaRPr>
                    </a:p>
                  </a:txBody>
                  <a:tcPr marL="4928" marR="4928" marT="4928" marB="0" anchor="ctr"/>
                </a:tc>
                <a:tc>
                  <a:txBody>
                    <a:bodyPr/>
                    <a:lstStyle/>
                    <a:p>
                      <a:pPr algn="ctr" fontAlgn="ctr"/>
                      <a:endParaRPr lang="en-GB" sz="800" b="0" i="0" u="none" strike="noStrike">
                        <a:solidFill>
                          <a:srgbClr val="000000"/>
                        </a:solidFill>
                        <a:effectLst/>
                        <a:latin typeface="Calibri" panose="020F0502020204030204" pitchFamily="34" charset="0"/>
                      </a:endParaRPr>
                    </a:p>
                  </a:txBody>
                  <a:tcPr marL="4928" marR="4928" marT="4928" marB="0" anchor="ctr"/>
                </a:tc>
                <a:tc>
                  <a:txBody>
                    <a:bodyPr/>
                    <a:lstStyle/>
                    <a:p>
                      <a:pPr algn="ctr" fontAlgn="ctr"/>
                      <a:endParaRPr lang="en-GB" sz="800" b="0" i="0" u="none" strike="noStrike">
                        <a:solidFill>
                          <a:srgbClr val="000000"/>
                        </a:solidFill>
                        <a:effectLst/>
                        <a:latin typeface="Calibri" panose="020F0502020204030204" pitchFamily="34" charset="0"/>
                      </a:endParaRPr>
                    </a:p>
                  </a:txBody>
                  <a:tcPr marL="4928" marR="4928" marT="4928" marB="0" anchor="ctr"/>
                </a:tc>
                <a:tc>
                  <a:txBody>
                    <a:bodyPr/>
                    <a:lstStyle/>
                    <a:p>
                      <a:pPr algn="ctr" fontAlgn="ctr"/>
                      <a:endParaRPr lang="en-GB" sz="800" b="0" i="0" u="none" strike="noStrike">
                        <a:solidFill>
                          <a:srgbClr val="000000"/>
                        </a:solidFill>
                        <a:effectLst/>
                        <a:latin typeface="Calibri" panose="020F0502020204030204" pitchFamily="34" charset="0"/>
                      </a:endParaRPr>
                    </a:p>
                  </a:txBody>
                  <a:tcPr marL="4928" marR="4928" marT="4928" marB="0" anchor="ctr"/>
                </a:tc>
                <a:tc>
                  <a:txBody>
                    <a:bodyPr/>
                    <a:lstStyle/>
                    <a:p>
                      <a:pPr algn="ctr" fontAlgn="ctr"/>
                      <a:endParaRPr lang="en-GB" sz="800" b="0" i="0" u="none" strike="noStrike">
                        <a:solidFill>
                          <a:srgbClr val="000000"/>
                        </a:solidFill>
                        <a:effectLst/>
                        <a:latin typeface="Calibri" panose="020F0502020204030204" pitchFamily="34" charset="0"/>
                      </a:endParaRPr>
                    </a:p>
                  </a:txBody>
                  <a:tcPr marL="4928" marR="4928" marT="4928" marB="0" anchor="ctr"/>
                </a:tc>
                <a:tc>
                  <a:txBody>
                    <a:bodyPr/>
                    <a:lstStyle/>
                    <a:p>
                      <a:pPr algn="ctr" fontAlgn="ctr"/>
                      <a:endParaRPr lang="en-GB" sz="800" b="0" i="0" u="none" strike="noStrike">
                        <a:solidFill>
                          <a:srgbClr val="000000"/>
                        </a:solidFill>
                        <a:effectLst/>
                        <a:latin typeface="Calibri" panose="020F0502020204030204" pitchFamily="34" charset="0"/>
                      </a:endParaRPr>
                    </a:p>
                  </a:txBody>
                  <a:tcPr marL="4928" marR="4928" marT="4928" marB="0" anchor="ctr"/>
                </a:tc>
                <a:tc>
                  <a:txBody>
                    <a:bodyPr/>
                    <a:lstStyle/>
                    <a:p>
                      <a:pPr algn="ctr" fontAlgn="ctr"/>
                      <a:endParaRPr lang="en-GB" sz="800" b="0" i="0" u="none" strike="noStrike">
                        <a:solidFill>
                          <a:srgbClr val="000000"/>
                        </a:solidFill>
                        <a:effectLst/>
                        <a:latin typeface="Calibri" panose="020F0502020204030204" pitchFamily="34" charset="0"/>
                      </a:endParaRPr>
                    </a:p>
                  </a:txBody>
                  <a:tcPr marL="4928" marR="4928" marT="4928" marB="0" anchor="ctr"/>
                </a:tc>
                <a:tc>
                  <a:txBody>
                    <a:bodyPr/>
                    <a:lstStyle/>
                    <a:p>
                      <a:pPr algn="ctr" fontAlgn="ctr"/>
                      <a:endParaRPr lang="en-GB" sz="800" b="0" i="0" u="none" strike="noStrike">
                        <a:solidFill>
                          <a:srgbClr val="000000"/>
                        </a:solidFill>
                        <a:effectLst/>
                        <a:latin typeface="Calibri" panose="020F0502020204030204" pitchFamily="34" charset="0"/>
                      </a:endParaRPr>
                    </a:p>
                  </a:txBody>
                  <a:tcPr marL="4928" marR="4928" marT="4928" marB="0" anchor="ctr"/>
                </a:tc>
                <a:tc>
                  <a:txBody>
                    <a:bodyPr/>
                    <a:lstStyle/>
                    <a:p>
                      <a:pPr algn="ctr" fontAlgn="ctr"/>
                      <a:endParaRPr lang="en-GB" sz="800" b="0" i="0" u="none" strike="noStrike">
                        <a:solidFill>
                          <a:srgbClr val="000000"/>
                        </a:solidFill>
                        <a:effectLst/>
                        <a:latin typeface="Calibri" panose="020F0502020204030204" pitchFamily="34" charset="0"/>
                      </a:endParaRPr>
                    </a:p>
                  </a:txBody>
                  <a:tcPr marL="4928" marR="4928" marT="4928" marB="0" anchor="ctr"/>
                </a:tc>
                <a:extLst>
                  <a:ext uri="{0D108BD9-81ED-4DB2-BD59-A6C34878D82A}">
                    <a16:rowId xmlns:a16="http://schemas.microsoft.com/office/drawing/2014/main" val="2815910637"/>
                  </a:ext>
                </a:extLst>
              </a:tr>
              <a:tr h="156054">
                <a:tc>
                  <a:txBody>
                    <a:bodyPr/>
                    <a:lstStyle/>
                    <a:p>
                      <a:pPr algn="l" fontAlgn="ctr"/>
                      <a:r>
                        <a:rPr lang="en-GB" sz="800" u="none" strike="noStrike">
                          <a:effectLst/>
                        </a:rPr>
                        <a:t>Number of Children Hospitals    </a:t>
                      </a:r>
                      <a:endParaRPr lang="en-GB" sz="800" b="1" i="0" u="none" strike="noStrike">
                        <a:solidFill>
                          <a:srgbClr val="000000"/>
                        </a:solidFill>
                        <a:effectLst/>
                        <a:latin typeface="Calibri" panose="020F0502020204030204" pitchFamily="34" charset="0"/>
                      </a:endParaRPr>
                    </a:p>
                  </a:txBody>
                  <a:tcPr marL="4928" marR="4928" marT="4928" marB="0" anchor="ctr"/>
                </a:tc>
                <a:tc>
                  <a:txBody>
                    <a:bodyPr/>
                    <a:lstStyle/>
                    <a:p>
                      <a:pPr algn="ctr" fontAlgn="ctr"/>
                      <a:r>
                        <a:rPr lang="en-GB" sz="800" u="none" strike="noStrike">
                          <a:effectLst/>
                        </a:rPr>
                        <a:t>4</a:t>
                      </a:r>
                      <a:endParaRPr lang="en-GB" sz="800" b="0" i="0" u="none" strike="noStrike">
                        <a:solidFill>
                          <a:srgbClr val="000000"/>
                        </a:solidFill>
                        <a:effectLst/>
                        <a:latin typeface="Calibri" panose="020F0502020204030204" pitchFamily="34" charset="0"/>
                      </a:endParaRPr>
                    </a:p>
                  </a:txBody>
                  <a:tcPr marL="4928" marR="4928" marT="4928" marB="0" anchor="ctr"/>
                </a:tc>
                <a:tc>
                  <a:txBody>
                    <a:bodyPr/>
                    <a:lstStyle/>
                    <a:p>
                      <a:pPr algn="ctr" fontAlgn="ctr"/>
                      <a:r>
                        <a:rPr lang="en-GB" sz="800" u="none" strike="noStrike">
                          <a:effectLst/>
                        </a:rPr>
                        <a:t>4</a:t>
                      </a:r>
                      <a:endParaRPr lang="en-GB" sz="800" b="0" i="0" u="none" strike="noStrike">
                        <a:solidFill>
                          <a:srgbClr val="000000"/>
                        </a:solidFill>
                        <a:effectLst/>
                        <a:latin typeface="Calibri" panose="020F0502020204030204" pitchFamily="34" charset="0"/>
                      </a:endParaRPr>
                    </a:p>
                  </a:txBody>
                  <a:tcPr marL="4928" marR="4928" marT="4928" marB="0" anchor="ctr"/>
                </a:tc>
                <a:tc>
                  <a:txBody>
                    <a:bodyPr/>
                    <a:lstStyle/>
                    <a:p>
                      <a:pPr algn="ctr" fontAlgn="ctr"/>
                      <a:r>
                        <a:rPr lang="en-GB" sz="800" u="none" strike="noStrike">
                          <a:effectLst/>
                        </a:rPr>
                        <a:t>3</a:t>
                      </a:r>
                      <a:endParaRPr lang="en-GB" sz="800" b="0" i="0" u="none" strike="noStrike">
                        <a:solidFill>
                          <a:srgbClr val="000000"/>
                        </a:solidFill>
                        <a:effectLst/>
                        <a:latin typeface="Calibri" panose="020F0502020204030204" pitchFamily="34" charset="0"/>
                      </a:endParaRPr>
                    </a:p>
                  </a:txBody>
                  <a:tcPr marL="4928" marR="4928" marT="4928" marB="0" anchor="ctr"/>
                </a:tc>
                <a:tc>
                  <a:txBody>
                    <a:bodyPr/>
                    <a:lstStyle/>
                    <a:p>
                      <a:pPr algn="ctr" fontAlgn="ctr"/>
                      <a:r>
                        <a:rPr lang="en-GB" sz="800" u="none" strike="noStrike">
                          <a:effectLst/>
                        </a:rPr>
                        <a:t>3</a:t>
                      </a:r>
                      <a:endParaRPr lang="en-GB" sz="800" b="0" i="0" u="none" strike="noStrike">
                        <a:solidFill>
                          <a:srgbClr val="000000"/>
                        </a:solidFill>
                        <a:effectLst/>
                        <a:latin typeface="Calibri" panose="020F0502020204030204" pitchFamily="34" charset="0"/>
                      </a:endParaRPr>
                    </a:p>
                  </a:txBody>
                  <a:tcPr marL="4928" marR="4928" marT="4928" marB="0" anchor="ctr"/>
                </a:tc>
                <a:tc>
                  <a:txBody>
                    <a:bodyPr/>
                    <a:lstStyle/>
                    <a:p>
                      <a:pPr algn="ctr" fontAlgn="ctr"/>
                      <a:r>
                        <a:rPr lang="en-GB" sz="800" u="none" strike="noStrike">
                          <a:effectLst/>
                        </a:rPr>
                        <a:t>5</a:t>
                      </a:r>
                      <a:endParaRPr lang="en-GB" sz="800" b="0" i="0" u="none" strike="noStrike">
                        <a:solidFill>
                          <a:srgbClr val="000000"/>
                        </a:solidFill>
                        <a:effectLst/>
                        <a:latin typeface="Calibri" panose="020F0502020204030204" pitchFamily="34" charset="0"/>
                      </a:endParaRPr>
                    </a:p>
                  </a:txBody>
                  <a:tcPr marL="4928" marR="4928" marT="4928" marB="0" anchor="ctr"/>
                </a:tc>
                <a:tc>
                  <a:txBody>
                    <a:bodyPr/>
                    <a:lstStyle/>
                    <a:p>
                      <a:pPr algn="ctr" fontAlgn="ctr"/>
                      <a:r>
                        <a:rPr lang="en-GB" sz="800" u="none" strike="noStrike">
                          <a:effectLst/>
                        </a:rPr>
                        <a:t>4</a:t>
                      </a:r>
                      <a:endParaRPr lang="en-GB" sz="800" b="0" i="0" u="none" strike="noStrike">
                        <a:solidFill>
                          <a:srgbClr val="000000"/>
                        </a:solidFill>
                        <a:effectLst/>
                        <a:latin typeface="Calibri" panose="020F0502020204030204" pitchFamily="34" charset="0"/>
                      </a:endParaRPr>
                    </a:p>
                  </a:txBody>
                  <a:tcPr marL="4928" marR="4928" marT="4928" marB="0" anchor="ctr"/>
                </a:tc>
                <a:tc>
                  <a:txBody>
                    <a:bodyPr/>
                    <a:lstStyle/>
                    <a:p>
                      <a:pPr algn="ctr" fontAlgn="ctr"/>
                      <a:r>
                        <a:rPr lang="en-GB" sz="800" u="none" strike="noStrike">
                          <a:effectLst/>
                        </a:rPr>
                        <a:t>2</a:t>
                      </a:r>
                      <a:endParaRPr lang="en-GB" sz="800" b="0" i="0" u="none" strike="noStrike">
                        <a:solidFill>
                          <a:srgbClr val="000000"/>
                        </a:solidFill>
                        <a:effectLst/>
                        <a:latin typeface="Calibri" panose="020F0502020204030204" pitchFamily="34" charset="0"/>
                      </a:endParaRPr>
                    </a:p>
                  </a:txBody>
                  <a:tcPr marL="4928" marR="4928" marT="4928" marB="0" anchor="ctr"/>
                </a:tc>
                <a:tc>
                  <a:txBody>
                    <a:bodyPr/>
                    <a:lstStyle/>
                    <a:p>
                      <a:pPr algn="ctr" fontAlgn="ctr"/>
                      <a:r>
                        <a:rPr lang="en-GB" sz="800" u="none" strike="noStrike">
                          <a:effectLst/>
                        </a:rPr>
                        <a:t>2</a:t>
                      </a:r>
                      <a:endParaRPr lang="en-GB" sz="800" b="0" i="0" u="none" strike="noStrike">
                        <a:solidFill>
                          <a:srgbClr val="000000"/>
                        </a:solidFill>
                        <a:effectLst/>
                        <a:latin typeface="Calibri" panose="020F0502020204030204" pitchFamily="34" charset="0"/>
                      </a:endParaRPr>
                    </a:p>
                  </a:txBody>
                  <a:tcPr marL="4928" marR="4928" marT="4928" marB="0" anchor="ctr"/>
                </a:tc>
                <a:extLst>
                  <a:ext uri="{0D108BD9-81ED-4DB2-BD59-A6C34878D82A}">
                    <a16:rowId xmlns:a16="http://schemas.microsoft.com/office/drawing/2014/main" val="1348762020"/>
                  </a:ext>
                </a:extLst>
              </a:tr>
              <a:tr h="156054">
                <a:tc>
                  <a:txBody>
                    <a:bodyPr/>
                    <a:lstStyle/>
                    <a:p>
                      <a:pPr algn="l" fontAlgn="ctr"/>
                      <a:r>
                        <a:rPr lang="en-GB" sz="800" u="none" strike="noStrike">
                          <a:effectLst/>
                        </a:rPr>
                        <a:t>Number of Children Hospitals below standards  </a:t>
                      </a:r>
                      <a:endParaRPr lang="en-GB" sz="800" b="1" i="0" u="none" strike="noStrike">
                        <a:solidFill>
                          <a:srgbClr val="000000"/>
                        </a:solidFill>
                        <a:effectLst/>
                        <a:latin typeface="Calibri" panose="020F0502020204030204" pitchFamily="34" charset="0"/>
                      </a:endParaRPr>
                    </a:p>
                  </a:txBody>
                  <a:tcPr marL="4928" marR="4928" marT="4928" marB="0" anchor="ctr"/>
                </a:tc>
                <a:tc>
                  <a:txBody>
                    <a:bodyPr/>
                    <a:lstStyle/>
                    <a:p>
                      <a:pPr algn="ctr" fontAlgn="ctr"/>
                      <a:r>
                        <a:rPr lang="en-GB" sz="800" u="none" strike="noStrike">
                          <a:effectLst/>
                        </a:rPr>
                        <a:t>4</a:t>
                      </a:r>
                      <a:endParaRPr lang="en-GB" sz="800" b="0" i="0" u="none" strike="noStrike">
                        <a:solidFill>
                          <a:srgbClr val="000000"/>
                        </a:solidFill>
                        <a:effectLst/>
                        <a:latin typeface="Calibri" panose="020F0502020204030204" pitchFamily="34" charset="0"/>
                      </a:endParaRPr>
                    </a:p>
                  </a:txBody>
                  <a:tcPr marL="4928" marR="4928" marT="4928" marB="0" anchor="ctr"/>
                </a:tc>
                <a:tc>
                  <a:txBody>
                    <a:bodyPr/>
                    <a:lstStyle/>
                    <a:p>
                      <a:pPr algn="ctr" fontAlgn="ctr"/>
                      <a:r>
                        <a:rPr lang="en-GB" sz="800" u="none" strike="noStrike">
                          <a:effectLst/>
                        </a:rPr>
                        <a:t>4</a:t>
                      </a:r>
                      <a:endParaRPr lang="en-GB" sz="800" b="0" i="0" u="none" strike="noStrike">
                        <a:solidFill>
                          <a:srgbClr val="000000"/>
                        </a:solidFill>
                        <a:effectLst/>
                        <a:latin typeface="Calibri" panose="020F0502020204030204" pitchFamily="34" charset="0"/>
                      </a:endParaRPr>
                    </a:p>
                  </a:txBody>
                  <a:tcPr marL="4928" marR="4928" marT="4928" marB="0" anchor="ctr"/>
                </a:tc>
                <a:tc>
                  <a:txBody>
                    <a:bodyPr/>
                    <a:lstStyle/>
                    <a:p>
                      <a:pPr algn="ctr" fontAlgn="ctr"/>
                      <a:r>
                        <a:rPr lang="en-GB" sz="800" u="none" strike="noStrike">
                          <a:effectLst/>
                        </a:rPr>
                        <a:t>3</a:t>
                      </a:r>
                      <a:endParaRPr lang="en-GB" sz="800" b="0" i="0" u="none" strike="noStrike">
                        <a:solidFill>
                          <a:srgbClr val="000000"/>
                        </a:solidFill>
                        <a:effectLst/>
                        <a:latin typeface="Calibri" panose="020F0502020204030204" pitchFamily="34" charset="0"/>
                      </a:endParaRPr>
                    </a:p>
                  </a:txBody>
                  <a:tcPr marL="4928" marR="4928" marT="4928" marB="0" anchor="ctr"/>
                </a:tc>
                <a:tc>
                  <a:txBody>
                    <a:bodyPr/>
                    <a:lstStyle/>
                    <a:p>
                      <a:pPr algn="ctr" fontAlgn="ctr"/>
                      <a:r>
                        <a:rPr lang="en-GB" sz="800" u="none" strike="noStrike">
                          <a:effectLst/>
                        </a:rPr>
                        <a:t>3</a:t>
                      </a:r>
                      <a:endParaRPr lang="en-GB" sz="800" b="0" i="0" u="none" strike="noStrike">
                        <a:solidFill>
                          <a:srgbClr val="000000"/>
                        </a:solidFill>
                        <a:effectLst/>
                        <a:latin typeface="Calibri" panose="020F0502020204030204" pitchFamily="34" charset="0"/>
                      </a:endParaRPr>
                    </a:p>
                  </a:txBody>
                  <a:tcPr marL="4928" marR="4928" marT="4928" marB="0" anchor="ctr"/>
                </a:tc>
                <a:tc>
                  <a:txBody>
                    <a:bodyPr/>
                    <a:lstStyle/>
                    <a:p>
                      <a:pPr algn="ctr" fontAlgn="ctr"/>
                      <a:r>
                        <a:rPr lang="en-GB" sz="800" u="none" strike="noStrike">
                          <a:effectLst/>
                        </a:rPr>
                        <a:t>5</a:t>
                      </a:r>
                      <a:endParaRPr lang="en-GB" sz="800" b="0" i="0" u="none" strike="noStrike">
                        <a:solidFill>
                          <a:srgbClr val="000000"/>
                        </a:solidFill>
                        <a:effectLst/>
                        <a:latin typeface="Calibri" panose="020F0502020204030204" pitchFamily="34" charset="0"/>
                      </a:endParaRPr>
                    </a:p>
                  </a:txBody>
                  <a:tcPr marL="4928" marR="4928" marT="4928" marB="0" anchor="ctr"/>
                </a:tc>
                <a:tc>
                  <a:txBody>
                    <a:bodyPr/>
                    <a:lstStyle/>
                    <a:p>
                      <a:pPr algn="ctr" fontAlgn="ctr"/>
                      <a:r>
                        <a:rPr lang="en-GB" sz="800" u="none" strike="noStrike">
                          <a:effectLst/>
                        </a:rPr>
                        <a:t>4</a:t>
                      </a:r>
                      <a:endParaRPr lang="en-GB" sz="800" b="0" i="0" u="none" strike="noStrike">
                        <a:solidFill>
                          <a:srgbClr val="000000"/>
                        </a:solidFill>
                        <a:effectLst/>
                        <a:latin typeface="Calibri" panose="020F0502020204030204" pitchFamily="34" charset="0"/>
                      </a:endParaRPr>
                    </a:p>
                  </a:txBody>
                  <a:tcPr marL="4928" marR="4928" marT="4928" marB="0" anchor="ctr"/>
                </a:tc>
                <a:tc>
                  <a:txBody>
                    <a:bodyPr/>
                    <a:lstStyle/>
                    <a:p>
                      <a:pPr algn="ctr" fontAlgn="ctr"/>
                      <a:r>
                        <a:rPr lang="en-GB" sz="800" u="none" strike="noStrike">
                          <a:effectLst/>
                        </a:rPr>
                        <a:t>2</a:t>
                      </a:r>
                      <a:endParaRPr lang="en-GB" sz="800" b="0" i="0" u="none" strike="noStrike">
                        <a:solidFill>
                          <a:srgbClr val="000000"/>
                        </a:solidFill>
                        <a:effectLst/>
                        <a:latin typeface="Calibri" panose="020F0502020204030204" pitchFamily="34" charset="0"/>
                      </a:endParaRPr>
                    </a:p>
                  </a:txBody>
                  <a:tcPr marL="4928" marR="4928" marT="4928" marB="0" anchor="ctr"/>
                </a:tc>
                <a:tc>
                  <a:txBody>
                    <a:bodyPr/>
                    <a:lstStyle/>
                    <a:p>
                      <a:pPr algn="ctr" fontAlgn="ctr"/>
                      <a:r>
                        <a:rPr lang="en-GB" sz="800" u="none" strike="noStrike">
                          <a:effectLst/>
                        </a:rPr>
                        <a:t>2</a:t>
                      </a:r>
                      <a:endParaRPr lang="en-GB" sz="800" b="0" i="0" u="none" strike="noStrike">
                        <a:solidFill>
                          <a:srgbClr val="000000"/>
                        </a:solidFill>
                        <a:effectLst/>
                        <a:latin typeface="Calibri" panose="020F0502020204030204" pitchFamily="34" charset="0"/>
                      </a:endParaRPr>
                    </a:p>
                  </a:txBody>
                  <a:tcPr marL="4928" marR="4928" marT="4928" marB="0" anchor="ctr"/>
                </a:tc>
                <a:extLst>
                  <a:ext uri="{0D108BD9-81ED-4DB2-BD59-A6C34878D82A}">
                    <a16:rowId xmlns:a16="http://schemas.microsoft.com/office/drawing/2014/main" val="1755403509"/>
                  </a:ext>
                </a:extLst>
              </a:tr>
              <a:tr h="156054">
                <a:tc>
                  <a:txBody>
                    <a:bodyPr/>
                    <a:lstStyle/>
                    <a:p>
                      <a:pPr algn="l" fontAlgn="ctr"/>
                      <a:r>
                        <a:rPr lang="en-GB" sz="800" u="none" strike="noStrike">
                          <a:effectLst/>
                        </a:rPr>
                        <a:t>Percentage of Children Hospitals below standards  </a:t>
                      </a:r>
                      <a:endParaRPr lang="en-GB" sz="800" b="1" i="0" u="none" strike="noStrike">
                        <a:solidFill>
                          <a:srgbClr val="000000"/>
                        </a:solidFill>
                        <a:effectLst/>
                        <a:latin typeface="Calibri" panose="020F0502020204030204" pitchFamily="34" charset="0"/>
                      </a:endParaRPr>
                    </a:p>
                  </a:txBody>
                  <a:tcPr marL="4928" marR="4928" marT="4928" marB="0" anchor="ctr"/>
                </a:tc>
                <a:tc>
                  <a:txBody>
                    <a:bodyPr/>
                    <a:lstStyle/>
                    <a:p>
                      <a:pPr algn="ctr" fontAlgn="ctr"/>
                      <a:r>
                        <a:rPr lang="en-GB" sz="800" u="none" strike="noStrike">
                          <a:effectLst/>
                        </a:rPr>
                        <a:t>100.0</a:t>
                      </a:r>
                      <a:endParaRPr lang="en-GB" sz="800" b="0" i="0" u="none" strike="noStrike">
                        <a:solidFill>
                          <a:srgbClr val="000000"/>
                        </a:solidFill>
                        <a:effectLst/>
                        <a:latin typeface="Calibri" panose="020F0502020204030204" pitchFamily="34" charset="0"/>
                      </a:endParaRPr>
                    </a:p>
                  </a:txBody>
                  <a:tcPr marL="4928" marR="4928" marT="4928" marB="0" anchor="ctr"/>
                </a:tc>
                <a:tc>
                  <a:txBody>
                    <a:bodyPr/>
                    <a:lstStyle/>
                    <a:p>
                      <a:pPr algn="ctr" fontAlgn="ctr"/>
                      <a:r>
                        <a:rPr lang="en-GB" sz="800" u="none" strike="noStrike">
                          <a:effectLst/>
                        </a:rPr>
                        <a:t>100.0</a:t>
                      </a:r>
                      <a:endParaRPr lang="en-GB" sz="800" b="0" i="0" u="none" strike="noStrike">
                        <a:solidFill>
                          <a:srgbClr val="000000"/>
                        </a:solidFill>
                        <a:effectLst/>
                        <a:latin typeface="Calibri" panose="020F0502020204030204" pitchFamily="34" charset="0"/>
                      </a:endParaRPr>
                    </a:p>
                  </a:txBody>
                  <a:tcPr marL="4928" marR="4928" marT="4928" marB="0" anchor="ctr"/>
                </a:tc>
                <a:tc>
                  <a:txBody>
                    <a:bodyPr/>
                    <a:lstStyle/>
                    <a:p>
                      <a:pPr algn="ctr" fontAlgn="ctr"/>
                      <a:r>
                        <a:rPr lang="en-GB" sz="800" u="none" strike="noStrike">
                          <a:effectLst/>
                        </a:rPr>
                        <a:t>100.0</a:t>
                      </a:r>
                      <a:endParaRPr lang="en-GB" sz="800" b="0" i="0" u="none" strike="noStrike">
                        <a:solidFill>
                          <a:srgbClr val="000000"/>
                        </a:solidFill>
                        <a:effectLst/>
                        <a:latin typeface="Calibri" panose="020F0502020204030204" pitchFamily="34" charset="0"/>
                      </a:endParaRPr>
                    </a:p>
                  </a:txBody>
                  <a:tcPr marL="4928" marR="4928" marT="4928" marB="0" anchor="ctr"/>
                </a:tc>
                <a:tc>
                  <a:txBody>
                    <a:bodyPr/>
                    <a:lstStyle/>
                    <a:p>
                      <a:pPr algn="ctr" fontAlgn="ctr"/>
                      <a:r>
                        <a:rPr lang="en-GB" sz="800" u="none" strike="noStrike">
                          <a:effectLst/>
                        </a:rPr>
                        <a:t>100.0</a:t>
                      </a:r>
                      <a:endParaRPr lang="en-GB" sz="800" b="0" i="0" u="none" strike="noStrike">
                        <a:solidFill>
                          <a:srgbClr val="000000"/>
                        </a:solidFill>
                        <a:effectLst/>
                        <a:latin typeface="Calibri" panose="020F0502020204030204" pitchFamily="34" charset="0"/>
                      </a:endParaRPr>
                    </a:p>
                  </a:txBody>
                  <a:tcPr marL="4928" marR="4928" marT="4928" marB="0" anchor="ctr"/>
                </a:tc>
                <a:tc>
                  <a:txBody>
                    <a:bodyPr/>
                    <a:lstStyle/>
                    <a:p>
                      <a:pPr algn="ctr" fontAlgn="ctr"/>
                      <a:r>
                        <a:rPr lang="en-GB" sz="800" u="none" strike="noStrike">
                          <a:effectLst/>
                        </a:rPr>
                        <a:t>100.0</a:t>
                      </a:r>
                      <a:endParaRPr lang="en-GB" sz="800" b="0" i="0" u="none" strike="noStrike">
                        <a:solidFill>
                          <a:srgbClr val="000000"/>
                        </a:solidFill>
                        <a:effectLst/>
                        <a:latin typeface="Calibri" panose="020F0502020204030204" pitchFamily="34" charset="0"/>
                      </a:endParaRPr>
                    </a:p>
                  </a:txBody>
                  <a:tcPr marL="4928" marR="4928" marT="4928" marB="0" anchor="ctr"/>
                </a:tc>
                <a:tc>
                  <a:txBody>
                    <a:bodyPr/>
                    <a:lstStyle/>
                    <a:p>
                      <a:pPr algn="ctr" fontAlgn="ctr"/>
                      <a:r>
                        <a:rPr lang="en-GB" sz="800" u="none" strike="noStrike">
                          <a:effectLst/>
                        </a:rPr>
                        <a:t>100.0</a:t>
                      </a:r>
                      <a:endParaRPr lang="en-GB" sz="800" b="0" i="0" u="none" strike="noStrike">
                        <a:solidFill>
                          <a:srgbClr val="000000"/>
                        </a:solidFill>
                        <a:effectLst/>
                        <a:latin typeface="Calibri" panose="020F0502020204030204" pitchFamily="34" charset="0"/>
                      </a:endParaRPr>
                    </a:p>
                  </a:txBody>
                  <a:tcPr marL="4928" marR="4928" marT="4928" marB="0" anchor="ctr"/>
                </a:tc>
                <a:tc>
                  <a:txBody>
                    <a:bodyPr/>
                    <a:lstStyle/>
                    <a:p>
                      <a:pPr algn="ctr" fontAlgn="ctr"/>
                      <a:r>
                        <a:rPr lang="en-GB" sz="800" u="none" strike="noStrike">
                          <a:effectLst/>
                        </a:rPr>
                        <a:t>100.0</a:t>
                      </a:r>
                      <a:endParaRPr lang="en-GB" sz="800" b="0" i="0" u="none" strike="noStrike">
                        <a:solidFill>
                          <a:srgbClr val="000000"/>
                        </a:solidFill>
                        <a:effectLst/>
                        <a:latin typeface="Calibri" panose="020F0502020204030204" pitchFamily="34" charset="0"/>
                      </a:endParaRPr>
                    </a:p>
                  </a:txBody>
                  <a:tcPr marL="4928" marR="4928" marT="4928" marB="0" anchor="ctr"/>
                </a:tc>
                <a:tc>
                  <a:txBody>
                    <a:bodyPr/>
                    <a:lstStyle/>
                    <a:p>
                      <a:pPr algn="ctr" fontAlgn="ctr"/>
                      <a:r>
                        <a:rPr lang="en-GB" sz="800" u="none" strike="noStrike">
                          <a:effectLst/>
                        </a:rPr>
                        <a:t>100.0</a:t>
                      </a:r>
                      <a:endParaRPr lang="en-GB" sz="800" b="0" i="0" u="none" strike="noStrike">
                        <a:solidFill>
                          <a:srgbClr val="000000"/>
                        </a:solidFill>
                        <a:effectLst/>
                        <a:latin typeface="Calibri" panose="020F0502020204030204" pitchFamily="34" charset="0"/>
                      </a:endParaRPr>
                    </a:p>
                  </a:txBody>
                  <a:tcPr marL="4928" marR="4928" marT="4928" marB="0" anchor="ctr"/>
                </a:tc>
                <a:extLst>
                  <a:ext uri="{0D108BD9-81ED-4DB2-BD59-A6C34878D82A}">
                    <a16:rowId xmlns:a16="http://schemas.microsoft.com/office/drawing/2014/main" val="738622960"/>
                  </a:ext>
                </a:extLst>
              </a:tr>
              <a:tr h="156054">
                <a:tc>
                  <a:txBody>
                    <a:bodyPr/>
                    <a:lstStyle/>
                    <a:p>
                      <a:pPr algn="l" fontAlgn="ctr"/>
                      <a:endParaRPr lang="en-GB" sz="800" b="1" i="0" u="none" strike="noStrike">
                        <a:solidFill>
                          <a:srgbClr val="000000"/>
                        </a:solidFill>
                        <a:effectLst/>
                        <a:latin typeface="Calibri" panose="020F0502020204030204" pitchFamily="34" charset="0"/>
                      </a:endParaRPr>
                    </a:p>
                  </a:txBody>
                  <a:tcPr marL="4928" marR="4928" marT="4928" marB="0" anchor="ctr"/>
                </a:tc>
                <a:tc>
                  <a:txBody>
                    <a:bodyPr/>
                    <a:lstStyle/>
                    <a:p>
                      <a:pPr algn="ctr" fontAlgn="ctr"/>
                      <a:endParaRPr lang="en-GB" sz="800" b="0" i="0" u="none" strike="noStrike">
                        <a:solidFill>
                          <a:srgbClr val="000000"/>
                        </a:solidFill>
                        <a:effectLst/>
                        <a:latin typeface="Calibri" panose="020F0502020204030204" pitchFamily="34" charset="0"/>
                      </a:endParaRPr>
                    </a:p>
                  </a:txBody>
                  <a:tcPr marL="4928" marR="4928" marT="4928" marB="0" anchor="ctr"/>
                </a:tc>
                <a:tc>
                  <a:txBody>
                    <a:bodyPr/>
                    <a:lstStyle/>
                    <a:p>
                      <a:pPr algn="ctr" fontAlgn="ctr"/>
                      <a:endParaRPr lang="en-GB" sz="800" b="0" i="0" u="none" strike="noStrike">
                        <a:solidFill>
                          <a:srgbClr val="000000"/>
                        </a:solidFill>
                        <a:effectLst/>
                        <a:latin typeface="Calibri" panose="020F0502020204030204" pitchFamily="34" charset="0"/>
                      </a:endParaRPr>
                    </a:p>
                  </a:txBody>
                  <a:tcPr marL="4928" marR="4928" marT="4928" marB="0" anchor="ctr"/>
                </a:tc>
                <a:tc>
                  <a:txBody>
                    <a:bodyPr/>
                    <a:lstStyle/>
                    <a:p>
                      <a:pPr algn="ctr" fontAlgn="ctr"/>
                      <a:endParaRPr lang="en-GB" sz="800" b="0" i="0" u="none" strike="noStrike">
                        <a:solidFill>
                          <a:srgbClr val="000000"/>
                        </a:solidFill>
                        <a:effectLst/>
                        <a:latin typeface="Calibri" panose="020F0502020204030204" pitchFamily="34" charset="0"/>
                      </a:endParaRPr>
                    </a:p>
                  </a:txBody>
                  <a:tcPr marL="4928" marR="4928" marT="4928" marB="0" anchor="ctr"/>
                </a:tc>
                <a:tc>
                  <a:txBody>
                    <a:bodyPr/>
                    <a:lstStyle/>
                    <a:p>
                      <a:pPr algn="ctr" fontAlgn="ctr"/>
                      <a:endParaRPr lang="en-GB" sz="800" b="0" i="0" u="none" strike="noStrike">
                        <a:solidFill>
                          <a:srgbClr val="000000"/>
                        </a:solidFill>
                        <a:effectLst/>
                        <a:latin typeface="Calibri" panose="020F0502020204030204" pitchFamily="34" charset="0"/>
                      </a:endParaRPr>
                    </a:p>
                  </a:txBody>
                  <a:tcPr marL="4928" marR="4928" marT="4928" marB="0" anchor="ctr"/>
                </a:tc>
                <a:tc>
                  <a:txBody>
                    <a:bodyPr/>
                    <a:lstStyle/>
                    <a:p>
                      <a:pPr algn="ctr" fontAlgn="ctr"/>
                      <a:endParaRPr lang="en-GB" sz="800" b="0" i="0" u="none" strike="noStrike">
                        <a:solidFill>
                          <a:srgbClr val="000000"/>
                        </a:solidFill>
                        <a:effectLst/>
                        <a:latin typeface="Calibri" panose="020F0502020204030204" pitchFamily="34" charset="0"/>
                      </a:endParaRPr>
                    </a:p>
                  </a:txBody>
                  <a:tcPr marL="4928" marR="4928" marT="4928" marB="0" anchor="ctr"/>
                </a:tc>
                <a:tc>
                  <a:txBody>
                    <a:bodyPr/>
                    <a:lstStyle/>
                    <a:p>
                      <a:pPr algn="ctr" fontAlgn="ctr"/>
                      <a:endParaRPr lang="en-GB" sz="800" b="0" i="0" u="none" strike="noStrike">
                        <a:solidFill>
                          <a:srgbClr val="000000"/>
                        </a:solidFill>
                        <a:effectLst/>
                        <a:latin typeface="Calibri" panose="020F0502020204030204" pitchFamily="34" charset="0"/>
                      </a:endParaRPr>
                    </a:p>
                  </a:txBody>
                  <a:tcPr marL="4928" marR="4928" marT="4928" marB="0" anchor="ctr"/>
                </a:tc>
                <a:tc>
                  <a:txBody>
                    <a:bodyPr/>
                    <a:lstStyle/>
                    <a:p>
                      <a:pPr algn="ctr" fontAlgn="ctr"/>
                      <a:endParaRPr lang="en-GB" sz="800" b="0" i="0" u="none" strike="noStrike">
                        <a:solidFill>
                          <a:srgbClr val="000000"/>
                        </a:solidFill>
                        <a:effectLst/>
                        <a:latin typeface="Calibri" panose="020F0502020204030204" pitchFamily="34" charset="0"/>
                      </a:endParaRPr>
                    </a:p>
                  </a:txBody>
                  <a:tcPr marL="4928" marR="4928" marT="4928" marB="0" anchor="ctr"/>
                </a:tc>
                <a:tc>
                  <a:txBody>
                    <a:bodyPr/>
                    <a:lstStyle/>
                    <a:p>
                      <a:pPr algn="ctr" fontAlgn="ctr"/>
                      <a:endParaRPr lang="en-GB" sz="800" b="0" i="0" u="none" strike="noStrike">
                        <a:solidFill>
                          <a:srgbClr val="000000"/>
                        </a:solidFill>
                        <a:effectLst/>
                        <a:latin typeface="Calibri" panose="020F0502020204030204" pitchFamily="34" charset="0"/>
                      </a:endParaRPr>
                    </a:p>
                  </a:txBody>
                  <a:tcPr marL="4928" marR="4928" marT="4928" marB="0" anchor="ctr"/>
                </a:tc>
                <a:extLst>
                  <a:ext uri="{0D108BD9-81ED-4DB2-BD59-A6C34878D82A}">
                    <a16:rowId xmlns:a16="http://schemas.microsoft.com/office/drawing/2014/main" val="3786733633"/>
                  </a:ext>
                </a:extLst>
              </a:tr>
              <a:tr h="156054">
                <a:tc>
                  <a:txBody>
                    <a:bodyPr/>
                    <a:lstStyle/>
                    <a:p>
                      <a:pPr algn="l" fontAlgn="ctr"/>
                      <a:r>
                        <a:rPr lang="en-GB" sz="800" u="none" strike="noStrike">
                          <a:effectLst/>
                        </a:rPr>
                        <a:t>Total Number of Hospitals    </a:t>
                      </a:r>
                      <a:endParaRPr lang="en-GB" sz="800" b="1" i="0" u="none" strike="noStrike">
                        <a:solidFill>
                          <a:srgbClr val="000000"/>
                        </a:solidFill>
                        <a:effectLst/>
                        <a:latin typeface="Calibri" panose="020F0502020204030204" pitchFamily="34" charset="0"/>
                      </a:endParaRPr>
                    </a:p>
                  </a:txBody>
                  <a:tcPr marL="4928" marR="4928" marT="4928" marB="0" anchor="ctr"/>
                </a:tc>
                <a:tc>
                  <a:txBody>
                    <a:bodyPr/>
                    <a:lstStyle/>
                    <a:p>
                      <a:pPr algn="ctr" fontAlgn="ctr"/>
                      <a:r>
                        <a:rPr lang="en-GB" sz="800" u="none" strike="noStrike">
                          <a:effectLst/>
                        </a:rPr>
                        <a:t>119</a:t>
                      </a:r>
                      <a:endParaRPr lang="en-GB" sz="800" b="0" i="0" u="none" strike="noStrike">
                        <a:solidFill>
                          <a:srgbClr val="000000"/>
                        </a:solidFill>
                        <a:effectLst/>
                        <a:latin typeface="Calibri" panose="020F0502020204030204" pitchFamily="34" charset="0"/>
                      </a:endParaRPr>
                    </a:p>
                  </a:txBody>
                  <a:tcPr marL="4928" marR="4928" marT="4928" marB="0" anchor="ctr"/>
                </a:tc>
                <a:tc>
                  <a:txBody>
                    <a:bodyPr/>
                    <a:lstStyle/>
                    <a:p>
                      <a:pPr algn="ctr" fontAlgn="ctr"/>
                      <a:r>
                        <a:rPr lang="en-GB" sz="800" u="none" strike="noStrike">
                          <a:effectLst/>
                        </a:rPr>
                        <a:t>131</a:t>
                      </a:r>
                      <a:endParaRPr lang="en-GB" sz="800" b="0" i="0" u="none" strike="noStrike">
                        <a:solidFill>
                          <a:srgbClr val="000000"/>
                        </a:solidFill>
                        <a:effectLst/>
                        <a:latin typeface="Calibri" panose="020F0502020204030204" pitchFamily="34" charset="0"/>
                      </a:endParaRPr>
                    </a:p>
                  </a:txBody>
                  <a:tcPr marL="4928" marR="4928" marT="4928" marB="0" anchor="ctr"/>
                </a:tc>
                <a:tc>
                  <a:txBody>
                    <a:bodyPr/>
                    <a:lstStyle/>
                    <a:p>
                      <a:pPr algn="ctr" fontAlgn="ctr"/>
                      <a:r>
                        <a:rPr lang="en-GB" sz="800" u="none" strike="noStrike">
                          <a:effectLst/>
                        </a:rPr>
                        <a:t>132</a:t>
                      </a:r>
                      <a:endParaRPr lang="en-GB" sz="800" b="0" i="0" u="none" strike="noStrike">
                        <a:solidFill>
                          <a:srgbClr val="000000"/>
                        </a:solidFill>
                        <a:effectLst/>
                        <a:latin typeface="Calibri" panose="020F0502020204030204" pitchFamily="34" charset="0"/>
                      </a:endParaRPr>
                    </a:p>
                  </a:txBody>
                  <a:tcPr marL="4928" marR="4928" marT="4928" marB="0" anchor="ctr"/>
                </a:tc>
                <a:tc>
                  <a:txBody>
                    <a:bodyPr/>
                    <a:lstStyle/>
                    <a:p>
                      <a:pPr algn="ctr" fontAlgn="ctr"/>
                      <a:r>
                        <a:rPr lang="en-GB" sz="800" u="none" strike="noStrike">
                          <a:effectLst/>
                        </a:rPr>
                        <a:t>130</a:t>
                      </a:r>
                      <a:endParaRPr lang="en-GB" sz="800" b="0" i="0" u="none" strike="noStrike">
                        <a:solidFill>
                          <a:srgbClr val="000000"/>
                        </a:solidFill>
                        <a:effectLst/>
                        <a:latin typeface="Calibri" panose="020F0502020204030204" pitchFamily="34" charset="0"/>
                      </a:endParaRPr>
                    </a:p>
                  </a:txBody>
                  <a:tcPr marL="4928" marR="4928" marT="4928" marB="0" anchor="ctr"/>
                </a:tc>
                <a:tc>
                  <a:txBody>
                    <a:bodyPr/>
                    <a:lstStyle/>
                    <a:p>
                      <a:pPr algn="ctr" fontAlgn="ctr"/>
                      <a:r>
                        <a:rPr lang="en-GB" sz="800" u="none" strike="noStrike">
                          <a:effectLst/>
                        </a:rPr>
                        <a:t>132</a:t>
                      </a:r>
                      <a:endParaRPr lang="en-GB" sz="800" b="0" i="0" u="none" strike="noStrike">
                        <a:solidFill>
                          <a:srgbClr val="000000"/>
                        </a:solidFill>
                        <a:effectLst/>
                        <a:latin typeface="Calibri" panose="020F0502020204030204" pitchFamily="34" charset="0"/>
                      </a:endParaRPr>
                    </a:p>
                  </a:txBody>
                  <a:tcPr marL="4928" marR="4928" marT="4928" marB="0" anchor="ctr"/>
                </a:tc>
                <a:tc>
                  <a:txBody>
                    <a:bodyPr/>
                    <a:lstStyle/>
                    <a:p>
                      <a:pPr algn="ctr" fontAlgn="ctr"/>
                      <a:r>
                        <a:rPr lang="en-GB" sz="800" u="none" strike="noStrike">
                          <a:effectLst/>
                        </a:rPr>
                        <a:t>131</a:t>
                      </a:r>
                      <a:endParaRPr lang="en-GB" sz="800" b="0" i="0" u="none" strike="noStrike">
                        <a:solidFill>
                          <a:srgbClr val="000000"/>
                        </a:solidFill>
                        <a:effectLst/>
                        <a:latin typeface="Calibri" panose="020F0502020204030204" pitchFamily="34" charset="0"/>
                      </a:endParaRPr>
                    </a:p>
                  </a:txBody>
                  <a:tcPr marL="4928" marR="4928" marT="4928" marB="0" anchor="ctr"/>
                </a:tc>
                <a:tc>
                  <a:txBody>
                    <a:bodyPr/>
                    <a:lstStyle/>
                    <a:p>
                      <a:pPr algn="ctr" fontAlgn="ctr"/>
                      <a:r>
                        <a:rPr lang="en-GB" sz="800" u="none" strike="noStrike">
                          <a:effectLst/>
                        </a:rPr>
                        <a:t>118</a:t>
                      </a:r>
                      <a:endParaRPr lang="en-GB" sz="800" b="0" i="0" u="none" strike="noStrike">
                        <a:solidFill>
                          <a:srgbClr val="000000"/>
                        </a:solidFill>
                        <a:effectLst/>
                        <a:latin typeface="Calibri" panose="020F0502020204030204" pitchFamily="34" charset="0"/>
                      </a:endParaRPr>
                    </a:p>
                  </a:txBody>
                  <a:tcPr marL="4928" marR="4928" marT="4928" marB="0" anchor="ctr"/>
                </a:tc>
                <a:tc>
                  <a:txBody>
                    <a:bodyPr/>
                    <a:lstStyle/>
                    <a:p>
                      <a:pPr algn="ctr" fontAlgn="ctr"/>
                      <a:r>
                        <a:rPr lang="en-GB" sz="800" u="none" strike="noStrike">
                          <a:effectLst/>
                        </a:rPr>
                        <a:t>115</a:t>
                      </a:r>
                      <a:endParaRPr lang="en-GB" sz="800" b="0" i="0" u="none" strike="noStrike">
                        <a:solidFill>
                          <a:srgbClr val="000000"/>
                        </a:solidFill>
                        <a:effectLst/>
                        <a:latin typeface="Calibri" panose="020F0502020204030204" pitchFamily="34" charset="0"/>
                      </a:endParaRPr>
                    </a:p>
                  </a:txBody>
                  <a:tcPr marL="4928" marR="4928" marT="4928" marB="0" anchor="ctr"/>
                </a:tc>
                <a:extLst>
                  <a:ext uri="{0D108BD9-81ED-4DB2-BD59-A6C34878D82A}">
                    <a16:rowId xmlns:a16="http://schemas.microsoft.com/office/drawing/2014/main" val="420025003"/>
                  </a:ext>
                </a:extLst>
              </a:tr>
              <a:tr h="156054">
                <a:tc>
                  <a:txBody>
                    <a:bodyPr/>
                    <a:lstStyle/>
                    <a:p>
                      <a:pPr algn="l" fontAlgn="ctr"/>
                      <a:r>
                        <a:rPr lang="en-GB" sz="800" u="none" strike="noStrike">
                          <a:effectLst/>
                        </a:rPr>
                        <a:t>Total Number of Hospitals below standards</a:t>
                      </a:r>
                      <a:endParaRPr lang="en-GB" sz="800" b="1" i="0" u="none" strike="noStrike">
                        <a:solidFill>
                          <a:srgbClr val="000000"/>
                        </a:solidFill>
                        <a:effectLst/>
                        <a:latin typeface="Calibri" panose="020F0502020204030204" pitchFamily="34" charset="0"/>
                      </a:endParaRPr>
                    </a:p>
                  </a:txBody>
                  <a:tcPr marL="4928" marR="4928" marT="4928" marB="0" anchor="ctr"/>
                </a:tc>
                <a:tc>
                  <a:txBody>
                    <a:bodyPr/>
                    <a:lstStyle/>
                    <a:p>
                      <a:pPr algn="ctr" fontAlgn="ctr"/>
                      <a:r>
                        <a:rPr lang="en-GB" sz="800" u="none" strike="noStrike">
                          <a:effectLst/>
                        </a:rPr>
                        <a:t>81</a:t>
                      </a:r>
                      <a:endParaRPr lang="en-GB" sz="800" b="0" i="0" u="none" strike="noStrike">
                        <a:solidFill>
                          <a:srgbClr val="000000"/>
                        </a:solidFill>
                        <a:effectLst/>
                        <a:latin typeface="Calibri" panose="020F0502020204030204" pitchFamily="34" charset="0"/>
                      </a:endParaRPr>
                    </a:p>
                  </a:txBody>
                  <a:tcPr marL="4928" marR="4928" marT="4928" marB="0" anchor="ctr"/>
                </a:tc>
                <a:tc>
                  <a:txBody>
                    <a:bodyPr/>
                    <a:lstStyle/>
                    <a:p>
                      <a:pPr algn="ctr" fontAlgn="ctr"/>
                      <a:r>
                        <a:rPr lang="en-GB" sz="800" u="none" strike="noStrike">
                          <a:effectLst/>
                        </a:rPr>
                        <a:t>72</a:t>
                      </a:r>
                      <a:endParaRPr lang="en-GB" sz="800" b="0" i="0" u="none" strike="noStrike">
                        <a:solidFill>
                          <a:srgbClr val="000000"/>
                        </a:solidFill>
                        <a:effectLst/>
                        <a:latin typeface="Calibri" panose="020F0502020204030204" pitchFamily="34" charset="0"/>
                      </a:endParaRPr>
                    </a:p>
                  </a:txBody>
                  <a:tcPr marL="4928" marR="4928" marT="4928" marB="0" anchor="ctr"/>
                </a:tc>
                <a:tc>
                  <a:txBody>
                    <a:bodyPr/>
                    <a:lstStyle/>
                    <a:p>
                      <a:pPr algn="ctr" fontAlgn="ctr"/>
                      <a:r>
                        <a:rPr lang="en-GB" sz="800" u="none" strike="noStrike">
                          <a:effectLst/>
                        </a:rPr>
                        <a:t>61</a:t>
                      </a:r>
                      <a:endParaRPr lang="en-GB" sz="800" b="0" i="0" u="none" strike="noStrike">
                        <a:solidFill>
                          <a:srgbClr val="000000"/>
                        </a:solidFill>
                        <a:effectLst/>
                        <a:latin typeface="Calibri" panose="020F0502020204030204" pitchFamily="34" charset="0"/>
                      </a:endParaRPr>
                    </a:p>
                  </a:txBody>
                  <a:tcPr marL="4928" marR="4928" marT="4928" marB="0" anchor="ctr"/>
                </a:tc>
                <a:tc>
                  <a:txBody>
                    <a:bodyPr/>
                    <a:lstStyle/>
                    <a:p>
                      <a:pPr algn="ctr" fontAlgn="ctr"/>
                      <a:r>
                        <a:rPr lang="en-GB" sz="800" u="none" strike="noStrike">
                          <a:effectLst/>
                        </a:rPr>
                        <a:t>61</a:t>
                      </a:r>
                      <a:endParaRPr lang="en-GB" sz="800" b="0" i="0" u="none" strike="noStrike">
                        <a:solidFill>
                          <a:srgbClr val="000000"/>
                        </a:solidFill>
                        <a:effectLst/>
                        <a:latin typeface="Calibri" panose="020F0502020204030204" pitchFamily="34" charset="0"/>
                      </a:endParaRPr>
                    </a:p>
                  </a:txBody>
                  <a:tcPr marL="4928" marR="4928" marT="4928" marB="0" anchor="ctr"/>
                </a:tc>
                <a:tc>
                  <a:txBody>
                    <a:bodyPr/>
                    <a:lstStyle/>
                    <a:p>
                      <a:pPr algn="ctr" fontAlgn="ctr"/>
                      <a:r>
                        <a:rPr lang="en-GB" sz="800" u="none" strike="noStrike">
                          <a:effectLst/>
                        </a:rPr>
                        <a:t>59</a:t>
                      </a:r>
                      <a:endParaRPr lang="en-GB" sz="800" b="0" i="0" u="none" strike="noStrike">
                        <a:solidFill>
                          <a:srgbClr val="000000"/>
                        </a:solidFill>
                        <a:effectLst/>
                        <a:latin typeface="Calibri" panose="020F0502020204030204" pitchFamily="34" charset="0"/>
                      </a:endParaRPr>
                    </a:p>
                  </a:txBody>
                  <a:tcPr marL="4928" marR="4928" marT="4928" marB="0" anchor="ctr"/>
                </a:tc>
                <a:tc>
                  <a:txBody>
                    <a:bodyPr/>
                    <a:lstStyle/>
                    <a:p>
                      <a:pPr algn="ctr" fontAlgn="ctr"/>
                      <a:r>
                        <a:rPr lang="en-GB" sz="800" u="none" strike="noStrike">
                          <a:effectLst/>
                        </a:rPr>
                        <a:t>59</a:t>
                      </a:r>
                      <a:endParaRPr lang="en-GB" sz="800" b="0" i="0" u="none" strike="noStrike">
                        <a:solidFill>
                          <a:srgbClr val="000000"/>
                        </a:solidFill>
                        <a:effectLst/>
                        <a:latin typeface="Calibri" panose="020F0502020204030204" pitchFamily="34" charset="0"/>
                      </a:endParaRPr>
                    </a:p>
                  </a:txBody>
                  <a:tcPr marL="4928" marR="4928" marT="4928" marB="0" anchor="ctr"/>
                </a:tc>
                <a:tc>
                  <a:txBody>
                    <a:bodyPr/>
                    <a:lstStyle/>
                    <a:p>
                      <a:pPr algn="ctr" fontAlgn="ctr"/>
                      <a:r>
                        <a:rPr lang="en-GB" sz="800" u="none" strike="noStrike">
                          <a:effectLst/>
                        </a:rPr>
                        <a:t>57</a:t>
                      </a:r>
                      <a:endParaRPr lang="en-GB" sz="800" b="0" i="0" u="none" strike="noStrike">
                        <a:solidFill>
                          <a:srgbClr val="000000"/>
                        </a:solidFill>
                        <a:effectLst/>
                        <a:latin typeface="Calibri" panose="020F0502020204030204" pitchFamily="34" charset="0"/>
                      </a:endParaRPr>
                    </a:p>
                  </a:txBody>
                  <a:tcPr marL="4928" marR="4928" marT="4928" marB="0" anchor="ctr"/>
                </a:tc>
                <a:tc>
                  <a:txBody>
                    <a:bodyPr/>
                    <a:lstStyle/>
                    <a:p>
                      <a:pPr algn="ctr" fontAlgn="ctr"/>
                      <a:r>
                        <a:rPr lang="en-GB" sz="800" u="none" strike="noStrike">
                          <a:effectLst/>
                        </a:rPr>
                        <a:t>58</a:t>
                      </a:r>
                      <a:endParaRPr lang="en-GB" sz="800" b="0" i="0" u="none" strike="noStrike">
                        <a:solidFill>
                          <a:srgbClr val="000000"/>
                        </a:solidFill>
                        <a:effectLst/>
                        <a:latin typeface="Calibri" panose="020F0502020204030204" pitchFamily="34" charset="0"/>
                      </a:endParaRPr>
                    </a:p>
                  </a:txBody>
                  <a:tcPr marL="4928" marR="4928" marT="4928" marB="0" anchor="ctr"/>
                </a:tc>
                <a:extLst>
                  <a:ext uri="{0D108BD9-81ED-4DB2-BD59-A6C34878D82A}">
                    <a16:rowId xmlns:a16="http://schemas.microsoft.com/office/drawing/2014/main" val="452790909"/>
                  </a:ext>
                </a:extLst>
              </a:tr>
              <a:tr h="156054">
                <a:tc>
                  <a:txBody>
                    <a:bodyPr/>
                    <a:lstStyle/>
                    <a:p>
                      <a:pPr algn="l" fontAlgn="ctr"/>
                      <a:r>
                        <a:rPr lang="en-GB" sz="800" u="none" strike="noStrike">
                          <a:effectLst/>
                        </a:rPr>
                        <a:t>Percentage of All Hospitals below standards </a:t>
                      </a:r>
                      <a:endParaRPr lang="en-GB" sz="800" b="1" i="0" u="none" strike="noStrike">
                        <a:solidFill>
                          <a:srgbClr val="000000"/>
                        </a:solidFill>
                        <a:effectLst/>
                        <a:latin typeface="Calibri" panose="020F0502020204030204" pitchFamily="34" charset="0"/>
                      </a:endParaRPr>
                    </a:p>
                  </a:txBody>
                  <a:tcPr marL="4928" marR="4928" marT="4928" marB="0" anchor="ctr"/>
                </a:tc>
                <a:tc>
                  <a:txBody>
                    <a:bodyPr/>
                    <a:lstStyle/>
                    <a:p>
                      <a:pPr algn="ctr" fontAlgn="ctr"/>
                      <a:r>
                        <a:rPr lang="en-GB" sz="800" u="none" strike="noStrike">
                          <a:effectLst/>
                        </a:rPr>
                        <a:t>68.1</a:t>
                      </a:r>
                      <a:endParaRPr lang="en-GB" sz="800" b="0" i="0" u="none" strike="noStrike">
                        <a:solidFill>
                          <a:srgbClr val="000000"/>
                        </a:solidFill>
                        <a:effectLst/>
                        <a:latin typeface="Calibri" panose="020F0502020204030204" pitchFamily="34" charset="0"/>
                      </a:endParaRPr>
                    </a:p>
                  </a:txBody>
                  <a:tcPr marL="4928" marR="4928" marT="4928" marB="0" anchor="ctr"/>
                </a:tc>
                <a:tc>
                  <a:txBody>
                    <a:bodyPr/>
                    <a:lstStyle/>
                    <a:p>
                      <a:pPr algn="ctr" fontAlgn="ctr"/>
                      <a:r>
                        <a:rPr lang="en-GB" sz="800" u="none" strike="noStrike">
                          <a:effectLst/>
                        </a:rPr>
                        <a:t>55.0</a:t>
                      </a:r>
                      <a:endParaRPr lang="en-GB" sz="800" b="0" i="0" u="none" strike="noStrike">
                        <a:solidFill>
                          <a:srgbClr val="000000"/>
                        </a:solidFill>
                        <a:effectLst/>
                        <a:latin typeface="Calibri" panose="020F0502020204030204" pitchFamily="34" charset="0"/>
                      </a:endParaRPr>
                    </a:p>
                  </a:txBody>
                  <a:tcPr marL="4928" marR="4928" marT="4928" marB="0" anchor="ctr"/>
                </a:tc>
                <a:tc>
                  <a:txBody>
                    <a:bodyPr/>
                    <a:lstStyle/>
                    <a:p>
                      <a:pPr algn="ctr" fontAlgn="ctr"/>
                      <a:r>
                        <a:rPr lang="en-GB" sz="800" u="none" strike="noStrike">
                          <a:effectLst/>
                        </a:rPr>
                        <a:t>46.2</a:t>
                      </a:r>
                      <a:endParaRPr lang="en-GB" sz="800" b="0" i="0" u="none" strike="noStrike">
                        <a:solidFill>
                          <a:srgbClr val="000000"/>
                        </a:solidFill>
                        <a:effectLst/>
                        <a:latin typeface="Calibri" panose="020F0502020204030204" pitchFamily="34" charset="0"/>
                      </a:endParaRPr>
                    </a:p>
                  </a:txBody>
                  <a:tcPr marL="4928" marR="4928" marT="4928" marB="0" anchor="ctr"/>
                </a:tc>
                <a:tc>
                  <a:txBody>
                    <a:bodyPr/>
                    <a:lstStyle/>
                    <a:p>
                      <a:pPr algn="ctr" fontAlgn="ctr"/>
                      <a:r>
                        <a:rPr lang="en-GB" sz="800" u="none" strike="noStrike">
                          <a:effectLst/>
                        </a:rPr>
                        <a:t>46.9</a:t>
                      </a:r>
                      <a:endParaRPr lang="en-GB" sz="800" b="0" i="0" u="none" strike="noStrike">
                        <a:solidFill>
                          <a:srgbClr val="000000"/>
                        </a:solidFill>
                        <a:effectLst/>
                        <a:latin typeface="Calibri" panose="020F0502020204030204" pitchFamily="34" charset="0"/>
                      </a:endParaRPr>
                    </a:p>
                  </a:txBody>
                  <a:tcPr marL="4928" marR="4928" marT="4928" marB="0" anchor="ctr"/>
                </a:tc>
                <a:tc>
                  <a:txBody>
                    <a:bodyPr/>
                    <a:lstStyle/>
                    <a:p>
                      <a:pPr algn="ctr" fontAlgn="ctr"/>
                      <a:r>
                        <a:rPr lang="en-GB" sz="800" u="none" strike="noStrike">
                          <a:effectLst/>
                        </a:rPr>
                        <a:t>44.7</a:t>
                      </a:r>
                      <a:endParaRPr lang="en-GB" sz="800" b="0" i="0" u="none" strike="noStrike">
                        <a:solidFill>
                          <a:srgbClr val="000000"/>
                        </a:solidFill>
                        <a:effectLst/>
                        <a:latin typeface="Calibri" panose="020F0502020204030204" pitchFamily="34" charset="0"/>
                      </a:endParaRPr>
                    </a:p>
                  </a:txBody>
                  <a:tcPr marL="4928" marR="4928" marT="4928" marB="0" anchor="ctr"/>
                </a:tc>
                <a:tc>
                  <a:txBody>
                    <a:bodyPr/>
                    <a:lstStyle/>
                    <a:p>
                      <a:pPr algn="ctr" fontAlgn="ctr"/>
                      <a:r>
                        <a:rPr lang="en-GB" sz="800" u="none" strike="noStrike">
                          <a:effectLst/>
                        </a:rPr>
                        <a:t>45.0</a:t>
                      </a:r>
                      <a:endParaRPr lang="en-GB" sz="800" b="0" i="0" u="none" strike="noStrike">
                        <a:solidFill>
                          <a:srgbClr val="000000"/>
                        </a:solidFill>
                        <a:effectLst/>
                        <a:latin typeface="Calibri" panose="020F0502020204030204" pitchFamily="34" charset="0"/>
                      </a:endParaRPr>
                    </a:p>
                  </a:txBody>
                  <a:tcPr marL="4928" marR="4928" marT="4928" marB="0" anchor="ctr"/>
                </a:tc>
                <a:tc>
                  <a:txBody>
                    <a:bodyPr/>
                    <a:lstStyle/>
                    <a:p>
                      <a:pPr algn="ctr" fontAlgn="ctr"/>
                      <a:r>
                        <a:rPr lang="en-GB" sz="800" u="none" strike="noStrike">
                          <a:effectLst/>
                        </a:rPr>
                        <a:t>48.3</a:t>
                      </a:r>
                      <a:endParaRPr lang="en-GB" sz="800" b="0" i="0" u="none" strike="noStrike">
                        <a:solidFill>
                          <a:srgbClr val="000000"/>
                        </a:solidFill>
                        <a:effectLst/>
                        <a:latin typeface="Calibri" panose="020F0502020204030204" pitchFamily="34" charset="0"/>
                      </a:endParaRPr>
                    </a:p>
                  </a:txBody>
                  <a:tcPr marL="4928" marR="4928" marT="4928" marB="0" anchor="ctr"/>
                </a:tc>
                <a:tc>
                  <a:txBody>
                    <a:bodyPr/>
                    <a:lstStyle/>
                    <a:p>
                      <a:pPr algn="ctr" fontAlgn="ctr"/>
                      <a:r>
                        <a:rPr lang="en-GB" sz="800" u="none" strike="noStrike" dirty="0">
                          <a:effectLst/>
                        </a:rPr>
                        <a:t>50.4</a:t>
                      </a:r>
                      <a:endParaRPr lang="en-GB" sz="800" b="0" i="0" u="none" strike="noStrike" dirty="0">
                        <a:solidFill>
                          <a:srgbClr val="000000"/>
                        </a:solidFill>
                        <a:effectLst/>
                        <a:latin typeface="Calibri" panose="020F0502020204030204" pitchFamily="34" charset="0"/>
                      </a:endParaRPr>
                    </a:p>
                  </a:txBody>
                  <a:tcPr marL="4928" marR="4928" marT="4928" marB="0" anchor="ctr"/>
                </a:tc>
                <a:extLst>
                  <a:ext uri="{0D108BD9-81ED-4DB2-BD59-A6C34878D82A}">
                    <a16:rowId xmlns:a16="http://schemas.microsoft.com/office/drawing/2014/main" val="447930566"/>
                  </a:ext>
                </a:extLst>
              </a:tr>
            </a:tbl>
          </a:graphicData>
        </a:graphic>
      </p:graphicFrame>
    </p:spTree>
    <p:extLst>
      <p:ext uri="{BB962C8B-B14F-4D97-AF65-F5344CB8AC3E}">
        <p14:creationId xmlns:p14="http://schemas.microsoft.com/office/powerpoint/2010/main" val="10512558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6" name="Rectangle 35">
            <a:extLst>
              <a:ext uri="{FF2B5EF4-FFF2-40B4-BE49-F238E27FC236}">
                <a16:creationId xmlns:a16="http://schemas.microsoft.com/office/drawing/2014/main" id="{0E30439A-8A5B-46EC-8283-9B6B031D40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8" name="Rectangle 37">
            <a:extLst>
              <a:ext uri="{FF2B5EF4-FFF2-40B4-BE49-F238E27FC236}">
                <a16:creationId xmlns:a16="http://schemas.microsoft.com/office/drawing/2014/main" id="{5CEAD642-85CF-4750-8432-7C80C901F00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427"/>
            <a:ext cx="12192001" cy="6858000"/>
          </a:xfrm>
          <a:prstGeom prst="rect">
            <a:avLst/>
          </a:prstGeom>
          <a:gradFill>
            <a:gsLst>
              <a:gs pos="0">
                <a:srgbClr val="000000"/>
              </a:gs>
              <a:gs pos="100000">
                <a:schemeClr val="accent1">
                  <a:lumMod val="75000"/>
                </a:schemeClr>
              </a:gs>
            </a:gsLst>
            <a:lin ang="15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0" name="Rectangle 39">
            <a:extLst>
              <a:ext uri="{FF2B5EF4-FFF2-40B4-BE49-F238E27FC236}">
                <a16:creationId xmlns:a16="http://schemas.microsoft.com/office/drawing/2014/main" id="{FA33EEAE-15D5-4119-8C1E-89D943F911E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455521" y="-1720"/>
            <a:ext cx="11750040" cy="6840685"/>
          </a:xfrm>
          <a:prstGeom prst="rect">
            <a:avLst/>
          </a:prstGeom>
          <a:gradFill>
            <a:gsLst>
              <a:gs pos="21000">
                <a:schemeClr val="accent1">
                  <a:lumMod val="50000"/>
                  <a:alpha val="61000"/>
                </a:schemeClr>
              </a:gs>
              <a:gs pos="100000">
                <a:schemeClr val="accent1">
                  <a:alpha val="0"/>
                </a:schemeClr>
              </a:gs>
            </a:gsLst>
            <a:lin ang="21594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2" name="Rectangle 41">
            <a:extLst>
              <a:ext uri="{FF2B5EF4-FFF2-40B4-BE49-F238E27FC236}">
                <a16:creationId xmlns:a16="http://schemas.microsoft.com/office/drawing/2014/main" id="{730D8B3B-9B80-4025-B934-26DC7D7CD23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606054" y="-1291"/>
            <a:ext cx="3608179" cy="6858864"/>
          </a:xfrm>
          <a:prstGeom prst="rect">
            <a:avLst/>
          </a:prstGeom>
          <a:gradFill>
            <a:gsLst>
              <a:gs pos="0">
                <a:schemeClr val="accent1">
                  <a:lumMod val="75000"/>
                  <a:alpha val="0"/>
                </a:schemeClr>
              </a:gs>
              <a:gs pos="99000">
                <a:srgbClr val="000000">
                  <a:alpha val="41000"/>
                </a:srgbClr>
              </a:gs>
            </a:gsLst>
            <a:lin ang="16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4" name="Oval 43">
            <a:extLst>
              <a:ext uri="{FF2B5EF4-FFF2-40B4-BE49-F238E27FC236}">
                <a16:creationId xmlns:a16="http://schemas.microsoft.com/office/drawing/2014/main" id="{B5A1B09C-1565-46F8-B70F-621C5EB48A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5274173">
            <a:off x="6059728" y="779270"/>
            <a:ext cx="4967533" cy="4988390"/>
          </a:xfrm>
          <a:prstGeom prst="ellipse">
            <a:avLst/>
          </a:prstGeom>
          <a:gradFill>
            <a:gsLst>
              <a:gs pos="0">
                <a:schemeClr val="accent1">
                  <a:alpha val="24000"/>
                </a:schemeClr>
              </a:gs>
              <a:gs pos="79000">
                <a:schemeClr val="accent1">
                  <a:lumMod val="60000"/>
                  <a:lumOff val="40000"/>
                  <a:alpha val="0"/>
                </a:schemeClr>
              </a:gs>
            </a:gsLst>
            <a:lin ang="14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F82D5049-4E1C-5095-7EC4-6AB890D78EAE}"/>
              </a:ext>
            </a:extLst>
          </p:cNvPr>
          <p:cNvSpPr>
            <a:spLocks noGrp="1"/>
          </p:cNvSpPr>
          <p:nvPr>
            <p:ph type="title"/>
          </p:nvPr>
        </p:nvSpPr>
        <p:spPr>
          <a:xfrm>
            <a:off x="1386865" y="818984"/>
            <a:ext cx="6596245" cy="3268520"/>
          </a:xfrm>
        </p:spPr>
        <p:txBody>
          <a:bodyPr vert="horz" lIns="91440" tIns="45720" rIns="91440" bIns="45720" rtlCol="0" anchor="b">
            <a:normAutofit/>
          </a:bodyPr>
          <a:lstStyle/>
          <a:p>
            <a:pPr algn="r"/>
            <a:r>
              <a:rPr lang="en-US" sz="4800" kern="1200" dirty="0">
                <a:solidFill>
                  <a:srgbClr val="FFFFFF"/>
                </a:solidFill>
                <a:latin typeface="+mj-lt"/>
                <a:ea typeface="+mj-ea"/>
                <a:cs typeface="+mj-cs"/>
              </a:rPr>
              <a:t>Hospital Volumes</a:t>
            </a:r>
          </a:p>
        </p:txBody>
      </p:sp>
      <p:sp>
        <p:nvSpPr>
          <p:cNvPr id="46" name="Rectangle 45">
            <a:extLst>
              <a:ext uri="{FF2B5EF4-FFF2-40B4-BE49-F238E27FC236}">
                <a16:creationId xmlns:a16="http://schemas.microsoft.com/office/drawing/2014/main" id="{8C516CC8-80AC-446C-A56E-9F54B721040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6314" y="4480038"/>
            <a:ext cx="12179371" cy="2377962"/>
          </a:xfrm>
          <a:prstGeom prst="rect">
            <a:avLst/>
          </a:prstGeom>
          <a:gradFill>
            <a:gsLst>
              <a:gs pos="0">
                <a:schemeClr val="accent1">
                  <a:lumMod val="75000"/>
                  <a:alpha val="50000"/>
                </a:schemeClr>
              </a:gs>
              <a:gs pos="99000">
                <a:srgbClr val="000000">
                  <a:alpha val="34000"/>
                </a:srgbClr>
              </a:gs>
            </a:gsLst>
            <a:lin ang="17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Text Placeholder 2">
            <a:extLst>
              <a:ext uri="{FF2B5EF4-FFF2-40B4-BE49-F238E27FC236}">
                <a16:creationId xmlns:a16="http://schemas.microsoft.com/office/drawing/2014/main" id="{B2298E83-E3B6-32A6-1A40-9142C74C2C65}"/>
              </a:ext>
            </a:extLst>
          </p:cNvPr>
          <p:cNvSpPr>
            <a:spLocks noGrp="1"/>
          </p:cNvSpPr>
          <p:nvPr>
            <p:ph type="body" idx="1"/>
          </p:nvPr>
        </p:nvSpPr>
        <p:spPr>
          <a:xfrm>
            <a:off x="1931874" y="4797188"/>
            <a:ext cx="6051236" cy="1241828"/>
          </a:xfrm>
        </p:spPr>
        <p:txBody>
          <a:bodyPr vert="horz" lIns="91440" tIns="45720" rIns="91440" bIns="45720" rtlCol="0">
            <a:normAutofit/>
          </a:bodyPr>
          <a:lstStyle/>
          <a:p>
            <a:pPr algn="r"/>
            <a:r>
              <a:rPr lang="en-US" sz="2400" kern="1200" dirty="0">
                <a:solidFill>
                  <a:srgbClr val="FFFFFF"/>
                </a:solidFill>
                <a:latin typeface="+mn-lt"/>
                <a:ea typeface="+mn-ea"/>
                <a:cs typeface="+mn-cs"/>
              </a:rPr>
              <a:t>Ablations</a:t>
            </a:r>
          </a:p>
        </p:txBody>
      </p:sp>
      <p:sp>
        <p:nvSpPr>
          <p:cNvPr id="48" name="Rectangle 47">
            <a:extLst>
              <a:ext uri="{FF2B5EF4-FFF2-40B4-BE49-F238E27FC236}">
                <a16:creationId xmlns:a16="http://schemas.microsoft.com/office/drawing/2014/main" id="{53947E58-F088-49F1-A3D1-DEA690192E8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6967085" y="1632660"/>
            <a:ext cx="6857572" cy="3592258"/>
          </a:xfrm>
          <a:prstGeom prst="rect">
            <a:avLst/>
          </a:prstGeom>
          <a:gradFill>
            <a:gsLst>
              <a:gs pos="0">
                <a:schemeClr val="accent1">
                  <a:lumMod val="75000"/>
                  <a:alpha val="50000"/>
                </a:schemeClr>
              </a:gs>
              <a:gs pos="99000">
                <a:srgbClr val="000000">
                  <a:alpha val="0"/>
                </a:srgbClr>
              </a:gs>
            </a:gsLst>
            <a:lin ang="15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0970585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A8384FB5-9ADC-4DDC-881B-597D56F5B1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 name="Rectangle 11">
            <a:extLst>
              <a:ext uri="{FF2B5EF4-FFF2-40B4-BE49-F238E27FC236}">
                <a16:creationId xmlns:a16="http://schemas.microsoft.com/office/drawing/2014/main" id="{1199E1B1-A8C0-4FE8-A5A8-1CB41D69F85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2" y="0"/>
            <a:ext cx="12191998" cy="1575955"/>
          </a:xfrm>
          <a:prstGeom prst="rect">
            <a:avLst/>
          </a:prstGeom>
          <a:gradFill>
            <a:gsLst>
              <a:gs pos="0">
                <a:srgbClr val="000000">
                  <a:alpha val="96000"/>
                </a:srgbClr>
              </a:gs>
              <a:gs pos="100000">
                <a:schemeClr val="accent1">
                  <a:lumMod val="75000"/>
                </a:schemeClr>
              </a:gs>
            </a:gsLst>
            <a:lin ang="6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4" name="Rectangle 13">
            <a:extLst>
              <a:ext uri="{FF2B5EF4-FFF2-40B4-BE49-F238E27FC236}">
                <a16:creationId xmlns:a16="http://schemas.microsoft.com/office/drawing/2014/main" id="{84A8DE83-DE75-4B41-9DB4-A7EC0B0DEC0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8128856" cy="1575461"/>
          </a:xfrm>
          <a:prstGeom prst="rect">
            <a:avLst/>
          </a:prstGeom>
          <a:gradFill>
            <a:gsLst>
              <a:gs pos="0">
                <a:schemeClr val="accent1">
                  <a:alpha val="41000"/>
                </a:schemeClr>
              </a:gs>
              <a:gs pos="74000">
                <a:schemeClr val="accent1">
                  <a:lumMod val="60000"/>
                  <a:lumOff val="40000"/>
                  <a:alpha val="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6" name="Rectangle 15">
            <a:extLst>
              <a:ext uri="{FF2B5EF4-FFF2-40B4-BE49-F238E27FC236}">
                <a16:creationId xmlns:a16="http://schemas.microsoft.com/office/drawing/2014/main" id="{A7009A0A-BEF5-4EAC-AF15-E4F9F002E23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3" y="-1"/>
            <a:ext cx="12192002" cy="1574311"/>
          </a:xfrm>
          <a:prstGeom prst="rect">
            <a:avLst/>
          </a:prstGeom>
          <a:gradFill>
            <a:gsLst>
              <a:gs pos="0">
                <a:srgbClr val="000000">
                  <a:alpha val="63000"/>
                </a:srgbClr>
              </a:gs>
              <a:gs pos="78000">
                <a:schemeClr val="accent1">
                  <a:alpha val="15000"/>
                </a:schemeClr>
              </a:gs>
            </a:gsLst>
            <a:lin ang="15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5E66090B-9B71-19FB-59C7-5199EE922BDC}"/>
              </a:ext>
            </a:extLst>
          </p:cNvPr>
          <p:cNvSpPr>
            <a:spLocks noGrp="1"/>
          </p:cNvSpPr>
          <p:nvPr>
            <p:ph type="title"/>
          </p:nvPr>
        </p:nvSpPr>
        <p:spPr>
          <a:xfrm>
            <a:off x="699713" y="248038"/>
            <a:ext cx="7063721" cy="1159200"/>
          </a:xfrm>
        </p:spPr>
        <p:txBody>
          <a:bodyPr vert="horz" lIns="91440" tIns="45720" rIns="91440" bIns="45720" rtlCol="0" anchor="ctr">
            <a:normAutofit/>
          </a:bodyPr>
          <a:lstStyle/>
          <a:p>
            <a:r>
              <a:rPr lang="en-US" sz="4000" kern="1200" dirty="0">
                <a:solidFill>
                  <a:srgbClr val="FFFFFF"/>
                </a:solidFill>
                <a:latin typeface="+mj-lt"/>
                <a:ea typeface="+mj-ea"/>
                <a:cs typeface="+mj-cs"/>
              </a:rPr>
              <a:t>Hospitals Meeting Standards</a:t>
            </a:r>
          </a:p>
        </p:txBody>
      </p:sp>
      <p:sp>
        <p:nvSpPr>
          <p:cNvPr id="3" name="Text Placeholder 2">
            <a:extLst>
              <a:ext uri="{FF2B5EF4-FFF2-40B4-BE49-F238E27FC236}">
                <a16:creationId xmlns:a16="http://schemas.microsoft.com/office/drawing/2014/main" id="{85178144-7D8B-E5B6-7187-7BB06AFE4763}"/>
              </a:ext>
            </a:extLst>
          </p:cNvPr>
          <p:cNvSpPr>
            <a:spLocks noGrp="1"/>
          </p:cNvSpPr>
          <p:nvPr>
            <p:ph type="body" idx="1"/>
          </p:nvPr>
        </p:nvSpPr>
        <p:spPr>
          <a:xfrm>
            <a:off x="8572499" y="390832"/>
            <a:ext cx="3233585" cy="873612"/>
          </a:xfrm>
        </p:spPr>
        <p:txBody>
          <a:bodyPr vert="horz" lIns="91440" tIns="45720" rIns="91440" bIns="45720" rtlCol="0" anchor="ctr">
            <a:normAutofit/>
          </a:bodyPr>
          <a:lstStyle/>
          <a:p>
            <a:endParaRPr lang="en-US" sz="2000" kern="1200" dirty="0">
              <a:solidFill>
                <a:srgbClr val="FFFFFF"/>
              </a:solidFill>
              <a:latin typeface="+mn-lt"/>
              <a:ea typeface="+mn-ea"/>
              <a:cs typeface="+mn-cs"/>
            </a:endParaRPr>
          </a:p>
        </p:txBody>
      </p:sp>
      <p:sp>
        <p:nvSpPr>
          <p:cNvPr id="6" name="TextBox 5">
            <a:extLst>
              <a:ext uri="{FF2B5EF4-FFF2-40B4-BE49-F238E27FC236}">
                <a16:creationId xmlns:a16="http://schemas.microsoft.com/office/drawing/2014/main" id="{B225E931-A427-57AC-F808-470AC16AE6C1}"/>
              </a:ext>
            </a:extLst>
          </p:cNvPr>
          <p:cNvSpPr txBox="1"/>
          <p:nvPr/>
        </p:nvSpPr>
        <p:spPr>
          <a:xfrm>
            <a:off x="1409962" y="2093021"/>
            <a:ext cx="2991909" cy="36933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AF Ablation (&gt;50pa)</a:t>
            </a:r>
          </a:p>
        </p:txBody>
      </p:sp>
      <p:sp>
        <p:nvSpPr>
          <p:cNvPr id="7" name="Rectangle 6">
            <a:extLst>
              <a:ext uri="{FF2B5EF4-FFF2-40B4-BE49-F238E27FC236}">
                <a16:creationId xmlns:a16="http://schemas.microsoft.com/office/drawing/2014/main" id="{DDED2CD4-DA59-6CC0-8074-12697A93F6BB}"/>
              </a:ext>
            </a:extLst>
          </p:cNvPr>
          <p:cNvSpPr/>
          <p:nvPr/>
        </p:nvSpPr>
        <p:spPr>
          <a:xfrm>
            <a:off x="7691395" y="2092385"/>
            <a:ext cx="742121" cy="11419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1" name="TextBox 10">
            <a:extLst>
              <a:ext uri="{FF2B5EF4-FFF2-40B4-BE49-F238E27FC236}">
                <a16:creationId xmlns:a16="http://schemas.microsoft.com/office/drawing/2014/main" id="{7573BC11-809A-474A-8A6C-05111570E0E8}"/>
              </a:ext>
            </a:extLst>
          </p:cNvPr>
          <p:cNvSpPr txBox="1"/>
          <p:nvPr/>
        </p:nvSpPr>
        <p:spPr>
          <a:xfrm>
            <a:off x="7790131" y="2093021"/>
            <a:ext cx="2991909" cy="369332"/>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All Ablation (&gt;100pa)</a:t>
            </a:r>
          </a:p>
        </p:txBody>
      </p:sp>
      <p:pic>
        <p:nvPicPr>
          <p:cNvPr id="9" name="Content Placeholder 4" descr="Chart, bar chart&#10;&#10;Description automatically generated">
            <a:extLst>
              <a:ext uri="{FF2B5EF4-FFF2-40B4-BE49-F238E27FC236}">
                <a16:creationId xmlns:a16="http://schemas.microsoft.com/office/drawing/2014/main" id="{958D1893-0FD7-BB44-0720-D4F5C2967A45}"/>
              </a:ext>
            </a:extLst>
          </p:cNvPr>
          <p:cNvPicPr>
            <a:picLocks noChangeAspect="1"/>
          </p:cNvPicPr>
          <p:nvPr/>
        </p:nvPicPr>
        <p:blipFill>
          <a:blip r:embed="rId3"/>
          <a:stretch>
            <a:fillRect/>
          </a:stretch>
        </p:blipFill>
        <p:spPr>
          <a:xfrm>
            <a:off x="6766084" y="2723464"/>
            <a:ext cx="5040000" cy="3360000"/>
          </a:xfrm>
          <a:prstGeom prst="rect">
            <a:avLst/>
          </a:prstGeom>
        </p:spPr>
      </p:pic>
      <p:pic>
        <p:nvPicPr>
          <p:cNvPr id="13" name="Content Placeholder 4" descr="Chart, bar chart&#10;&#10;Description automatically generated">
            <a:extLst>
              <a:ext uri="{FF2B5EF4-FFF2-40B4-BE49-F238E27FC236}">
                <a16:creationId xmlns:a16="http://schemas.microsoft.com/office/drawing/2014/main" id="{9E01619E-B31F-334C-901E-502B5F498460}"/>
              </a:ext>
            </a:extLst>
          </p:cNvPr>
          <p:cNvPicPr>
            <a:picLocks noChangeAspect="1"/>
          </p:cNvPicPr>
          <p:nvPr/>
        </p:nvPicPr>
        <p:blipFill>
          <a:blip r:embed="rId4"/>
          <a:stretch>
            <a:fillRect/>
          </a:stretch>
        </p:blipFill>
        <p:spPr>
          <a:xfrm>
            <a:off x="385917" y="2723465"/>
            <a:ext cx="5040000" cy="3359999"/>
          </a:xfrm>
          <a:prstGeom prst="rect">
            <a:avLst/>
          </a:prstGeom>
        </p:spPr>
      </p:pic>
    </p:spTree>
    <p:extLst>
      <p:ext uri="{BB962C8B-B14F-4D97-AF65-F5344CB8AC3E}">
        <p14:creationId xmlns:p14="http://schemas.microsoft.com/office/powerpoint/2010/main" val="897987323"/>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79" name="Rectangle 3078">
            <a:extLst>
              <a:ext uri="{FF2B5EF4-FFF2-40B4-BE49-F238E27FC236}">
                <a16:creationId xmlns:a16="http://schemas.microsoft.com/office/drawing/2014/main" id="{A8384FB5-9ADC-4DDC-881B-597D56F5B1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81" name="Rectangle 3080">
            <a:extLst>
              <a:ext uri="{FF2B5EF4-FFF2-40B4-BE49-F238E27FC236}">
                <a16:creationId xmlns:a16="http://schemas.microsoft.com/office/drawing/2014/main" id="{91E5A9A7-95C6-4F4F-B00E-C82E07FE62E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7539" y="1417538"/>
            <a:ext cx="6875818" cy="4040744"/>
          </a:xfrm>
          <a:prstGeom prst="rect">
            <a:avLst/>
          </a:prstGeom>
          <a:gradFill>
            <a:gsLst>
              <a:gs pos="0">
                <a:srgbClr val="000000"/>
              </a:gs>
              <a:gs pos="100000">
                <a:schemeClr val="accent1">
                  <a:lumMod val="75000"/>
                </a:schemeClr>
              </a:gs>
            </a:gsLst>
            <a:lin ang="18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83" name="Rectangle 3082">
            <a:extLst>
              <a:ext uri="{FF2B5EF4-FFF2-40B4-BE49-F238E27FC236}">
                <a16:creationId xmlns:a16="http://schemas.microsoft.com/office/drawing/2014/main" id="{D07DD2DE-F619-49DD-B5E7-03A290FF4ED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158495" y="2660473"/>
            <a:ext cx="4355594" cy="4038603"/>
          </a:xfrm>
          <a:prstGeom prst="rect">
            <a:avLst/>
          </a:prstGeom>
          <a:gradFill>
            <a:gsLst>
              <a:gs pos="0">
                <a:schemeClr val="accent1">
                  <a:alpha val="50000"/>
                </a:schemeClr>
              </a:gs>
              <a:gs pos="100000">
                <a:schemeClr val="accent1">
                  <a:lumMod val="50000"/>
                  <a:alpha val="0"/>
                </a:schemeClr>
              </a:gs>
            </a:gsLst>
            <a:lin ang="11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85" name="Rectangle 3084">
            <a:extLst>
              <a:ext uri="{FF2B5EF4-FFF2-40B4-BE49-F238E27FC236}">
                <a16:creationId xmlns:a16="http://schemas.microsoft.com/office/drawing/2014/main" id="{85149191-5F60-4A28-AAFF-039F96B0F3E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1180882" y="1638085"/>
            <a:ext cx="6857572" cy="3581401"/>
          </a:xfrm>
          <a:prstGeom prst="rect">
            <a:avLst/>
          </a:prstGeom>
          <a:gradFill>
            <a:gsLst>
              <a:gs pos="0">
                <a:srgbClr val="000000">
                  <a:alpha val="59000"/>
                </a:srgbClr>
              </a:gs>
              <a:gs pos="69000">
                <a:schemeClr val="accent1">
                  <a:alpha val="0"/>
                </a:scheme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87" name="Freeform: Shape 3086">
            <a:extLst>
              <a:ext uri="{FF2B5EF4-FFF2-40B4-BE49-F238E27FC236}">
                <a16:creationId xmlns:a16="http://schemas.microsoft.com/office/drawing/2014/main" id="{F8260ED5-17F7-4158-B241-D51DD4CF1B7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6097846">
            <a:off x="-747355" y="1201312"/>
            <a:ext cx="4808302" cy="4088666"/>
          </a:xfrm>
          <a:custGeom>
            <a:avLst/>
            <a:gdLst>
              <a:gd name="connsiteX0" fmla="*/ 48844 w 4808302"/>
              <a:gd name="connsiteY0" fmla="*/ 2888671 h 4088666"/>
              <a:gd name="connsiteX1" fmla="*/ 0 w 4808302"/>
              <a:gd name="connsiteY1" fmla="*/ 2404151 h 4088666"/>
              <a:gd name="connsiteX2" fmla="*/ 2404151 w 4808302"/>
              <a:gd name="connsiteY2" fmla="*/ 0 h 4088666"/>
              <a:gd name="connsiteX3" fmla="*/ 4808302 w 4808302"/>
              <a:gd name="connsiteY3" fmla="*/ 2404151 h 4088666"/>
              <a:gd name="connsiteX4" fmla="*/ 4700216 w 4808302"/>
              <a:gd name="connsiteY4" fmla="*/ 3119072 h 4088666"/>
              <a:gd name="connsiteX5" fmla="*/ 4643143 w 4808302"/>
              <a:gd name="connsiteY5" fmla="*/ 3275009 h 4088666"/>
              <a:gd name="connsiteX6" fmla="*/ 690093 w 4808302"/>
              <a:gd name="connsiteY6" fmla="*/ 4088666 h 4088666"/>
              <a:gd name="connsiteX7" fmla="*/ 548991 w 4808302"/>
              <a:gd name="connsiteY7" fmla="*/ 3933414 h 4088666"/>
              <a:gd name="connsiteX8" fmla="*/ 48844 w 4808302"/>
              <a:gd name="connsiteY8" fmla="*/ 2888671 h 40886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08302" h="4088666">
                <a:moveTo>
                  <a:pt x="48844" y="2888671"/>
                </a:moveTo>
                <a:cubicBezTo>
                  <a:pt x="16818" y="2732167"/>
                  <a:pt x="0" y="2570123"/>
                  <a:pt x="0" y="2404151"/>
                </a:cubicBezTo>
                <a:cubicBezTo>
                  <a:pt x="0" y="1076375"/>
                  <a:pt x="1076375" y="0"/>
                  <a:pt x="2404151" y="0"/>
                </a:cubicBezTo>
                <a:cubicBezTo>
                  <a:pt x="3731927" y="0"/>
                  <a:pt x="4808302" y="1076375"/>
                  <a:pt x="4808302" y="2404151"/>
                </a:cubicBezTo>
                <a:cubicBezTo>
                  <a:pt x="4808302" y="2653109"/>
                  <a:pt x="4770461" y="2893229"/>
                  <a:pt x="4700216" y="3119072"/>
                </a:cubicBezTo>
                <a:lnTo>
                  <a:pt x="4643143" y="3275009"/>
                </a:lnTo>
                <a:lnTo>
                  <a:pt x="690093" y="4088666"/>
                </a:lnTo>
                <a:lnTo>
                  <a:pt x="548991" y="3933414"/>
                </a:lnTo>
                <a:cubicBezTo>
                  <a:pt x="304015" y="3636572"/>
                  <a:pt x="128908" y="3279932"/>
                  <a:pt x="48844" y="2888671"/>
                </a:cubicBezTo>
                <a:close/>
              </a:path>
            </a:pathLst>
          </a:custGeom>
          <a:gradFill>
            <a:gsLst>
              <a:gs pos="39000">
                <a:schemeClr val="accent1">
                  <a:lumMod val="60000"/>
                  <a:lumOff val="40000"/>
                  <a:alpha val="0"/>
                </a:schemeClr>
              </a:gs>
              <a:gs pos="100000">
                <a:schemeClr val="accent1">
                  <a:lumMod val="75000"/>
                  <a:alpha val="26000"/>
                </a:schemeClr>
              </a:gs>
            </a:gsLst>
            <a:lin ang="18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 name="Title 1">
            <a:extLst>
              <a:ext uri="{FF2B5EF4-FFF2-40B4-BE49-F238E27FC236}">
                <a16:creationId xmlns:a16="http://schemas.microsoft.com/office/drawing/2014/main" id="{6B196D12-7427-DE77-CAFD-CA833354079F}"/>
              </a:ext>
            </a:extLst>
          </p:cNvPr>
          <p:cNvSpPr>
            <a:spLocks noGrp="1"/>
          </p:cNvSpPr>
          <p:nvPr>
            <p:ph type="title"/>
          </p:nvPr>
        </p:nvSpPr>
        <p:spPr>
          <a:xfrm>
            <a:off x="660041" y="2767106"/>
            <a:ext cx="2880828" cy="3071906"/>
          </a:xfrm>
        </p:spPr>
        <p:txBody>
          <a:bodyPr vert="horz" lIns="91440" tIns="45720" rIns="91440" bIns="45720" rtlCol="0" anchor="t">
            <a:normAutofit/>
          </a:bodyPr>
          <a:lstStyle/>
          <a:p>
            <a:r>
              <a:rPr lang="en-US" sz="4000" kern="1200">
                <a:solidFill>
                  <a:srgbClr val="FFFFFF"/>
                </a:solidFill>
                <a:latin typeface="+mj-lt"/>
                <a:ea typeface="+mj-ea"/>
                <a:cs typeface="+mj-cs"/>
              </a:rPr>
              <a:t>Procedure Numbers</a:t>
            </a:r>
          </a:p>
        </p:txBody>
      </p:sp>
      <p:pic>
        <p:nvPicPr>
          <p:cNvPr id="3074" name="Picture 2" descr="A pair of glasses on a table&#10;&#10;Description automatically generated with low confidence">
            <a:extLst>
              <a:ext uri="{FF2B5EF4-FFF2-40B4-BE49-F238E27FC236}">
                <a16:creationId xmlns:a16="http://schemas.microsoft.com/office/drawing/2014/main" id="{D71FCA43-A2E4-9BFC-17E8-FAA1AFA827F0}"/>
              </a:ext>
            </a:extLst>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tretch>
            <a:fillRect/>
          </a:stretch>
        </p:blipFill>
        <p:spPr bwMode="auto">
          <a:xfrm>
            <a:off x="4502428" y="1396757"/>
            <a:ext cx="7225748" cy="406448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85228313"/>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7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9" name="Rectangle 18">
            <a:extLst>
              <a:ext uri="{FF2B5EF4-FFF2-40B4-BE49-F238E27FC236}">
                <a16:creationId xmlns:a16="http://schemas.microsoft.com/office/drawing/2014/main" id="{979E27D9-03C7-44E2-9FF8-15D0C8506A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BB253A2B-B603-1EFB-6FF2-711EDA7EB700}"/>
              </a:ext>
            </a:extLst>
          </p:cNvPr>
          <p:cNvSpPr>
            <a:spLocks noGrp="1"/>
          </p:cNvSpPr>
          <p:nvPr>
            <p:ph type="title"/>
          </p:nvPr>
        </p:nvSpPr>
        <p:spPr>
          <a:xfrm>
            <a:off x="1136398" y="502021"/>
            <a:ext cx="4164266" cy="1642969"/>
          </a:xfrm>
        </p:spPr>
        <p:txBody>
          <a:bodyPr anchor="b">
            <a:normAutofit/>
          </a:bodyPr>
          <a:lstStyle/>
          <a:p>
            <a:r>
              <a:rPr lang="en-GB" sz="3700" dirty="0"/>
              <a:t>Hospitals Meeting Standards – All Ablation</a:t>
            </a:r>
          </a:p>
        </p:txBody>
      </p:sp>
      <p:sp>
        <p:nvSpPr>
          <p:cNvPr id="9" name="Content Placeholder 8">
            <a:extLst>
              <a:ext uri="{FF2B5EF4-FFF2-40B4-BE49-F238E27FC236}">
                <a16:creationId xmlns:a16="http://schemas.microsoft.com/office/drawing/2014/main" id="{DB5155AE-119A-D414-0DA8-CDEE2EA42FFD}"/>
              </a:ext>
            </a:extLst>
          </p:cNvPr>
          <p:cNvSpPr>
            <a:spLocks noGrp="1"/>
          </p:cNvSpPr>
          <p:nvPr>
            <p:ph idx="1"/>
          </p:nvPr>
        </p:nvSpPr>
        <p:spPr>
          <a:xfrm>
            <a:off x="1136397" y="2418408"/>
            <a:ext cx="2902203" cy="3522569"/>
          </a:xfrm>
        </p:spPr>
        <p:txBody>
          <a:bodyPr anchor="t">
            <a:normAutofit/>
          </a:bodyPr>
          <a:lstStyle/>
          <a:p>
            <a:r>
              <a:rPr lang="en-US" sz="2000" dirty="0"/>
              <a:t>There has been a slight fall in the numbers of NHS hospitals falling below the BHRS standards of 100 ablations per annum – 19 vs 21 in 2020/21.</a:t>
            </a:r>
          </a:p>
          <a:p>
            <a:r>
              <a:rPr lang="en-US" sz="2000" dirty="0"/>
              <a:t>However, the number remains stubbornly high.</a:t>
            </a:r>
          </a:p>
        </p:txBody>
      </p:sp>
      <p:pic>
        <p:nvPicPr>
          <p:cNvPr id="5" name="Content Placeholder 4" descr="Chart, bar chart&#10;&#10;Description automatically generated">
            <a:extLst>
              <a:ext uri="{FF2B5EF4-FFF2-40B4-BE49-F238E27FC236}">
                <a16:creationId xmlns:a16="http://schemas.microsoft.com/office/drawing/2014/main" id="{D37944A8-C3EA-D86F-CF1A-A410F1875D7C}"/>
              </a:ext>
            </a:extLst>
          </p:cNvPr>
          <p:cNvPicPr>
            <a:picLocks noChangeAspect="1"/>
          </p:cNvPicPr>
          <p:nvPr/>
        </p:nvPicPr>
        <p:blipFill>
          <a:blip r:embed="rId3"/>
          <a:stretch>
            <a:fillRect/>
          </a:stretch>
        </p:blipFill>
        <p:spPr>
          <a:xfrm>
            <a:off x="5381322" y="1221581"/>
            <a:ext cx="6622258" cy="4414838"/>
          </a:xfrm>
          <a:prstGeom prst="rect">
            <a:avLst/>
          </a:prstGeom>
        </p:spPr>
      </p:pic>
      <p:sp>
        <p:nvSpPr>
          <p:cNvPr id="21" name="Rectangle 20">
            <a:extLst>
              <a:ext uri="{FF2B5EF4-FFF2-40B4-BE49-F238E27FC236}">
                <a16:creationId xmlns:a16="http://schemas.microsoft.com/office/drawing/2014/main" id="{EEBF1590-3B36-48EE-A89D-3B6F3CB256A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0" y="6400799"/>
            <a:ext cx="12192000" cy="456773"/>
          </a:xfrm>
          <a:prstGeom prst="rect">
            <a:avLst/>
          </a:prstGeom>
          <a:gradFill>
            <a:gsLst>
              <a:gs pos="0">
                <a:schemeClr val="accent1"/>
              </a:gs>
              <a:gs pos="78000">
                <a:srgbClr val="000000"/>
              </a:gs>
            </a:gsLst>
            <a:lin ang="2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AC8F6C8C-AB5A-4548-942D-E3FD40ACBC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038600" y="6400799"/>
            <a:ext cx="8153398" cy="456772"/>
          </a:xfrm>
          <a:prstGeom prst="rect">
            <a:avLst/>
          </a:prstGeom>
          <a:gradFill>
            <a:gsLst>
              <a:gs pos="0">
                <a:srgbClr val="000000">
                  <a:alpha val="63000"/>
                </a:srgbClr>
              </a:gs>
              <a:gs pos="100000">
                <a:schemeClr val="accent1">
                  <a:lumMod val="7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115415185"/>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7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9" name="Rectangle 18">
            <a:extLst>
              <a:ext uri="{FF2B5EF4-FFF2-40B4-BE49-F238E27FC236}">
                <a16:creationId xmlns:a16="http://schemas.microsoft.com/office/drawing/2014/main" id="{2596F992-698C-48C0-9D89-70DA4CE927E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7B3BC1C6-B4C4-7326-88CB-485ED649C44A}"/>
              </a:ext>
            </a:extLst>
          </p:cNvPr>
          <p:cNvSpPr>
            <a:spLocks noGrp="1"/>
          </p:cNvSpPr>
          <p:nvPr>
            <p:ph type="title"/>
          </p:nvPr>
        </p:nvSpPr>
        <p:spPr>
          <a:xfrm>
            <a:off x="914403" y="489508"/>
            <a:ext cx="4286248" cy="1655482"/>
          </a:xfrm>
        </p:spPr>
        <p:txBody>
          <a:bodyPr anchor="b">
            <a:normAutofit/>
          </a:bodyPr>
          <a:lstStyle/>
          <a:p>
            <a:pPr algn="r"/>
            <a:r>
              <a:rPr lang="en-GB" sz="3700" dirty="0"/>
              <a:t>Quality Standard (5) – Catheter Ablation. Centres. </a:t>
            </a:r>
          </a:p>
        </p:txBody>
      </p:sp>
      <p:sp>
        <p:nvSpPr>
          <p:cNvPr id="9" name="Content Placeholder 8">
            <a:extLst>
              <a:ext uri="{FF2B5EF4-FFF2-40B4-BE49-F238E27FC236}">
                <a16:creationId xmlns:a16="http://schemas.microsoft.com/office/drawing/2014/main" id="{4676ADF6-508B-391B-902B-1EB0A22D8B4E}"/>
              </a:ext>
            </a:extLst>
          </p:cNvPr>
          <p:cNvSpPr>
            <a:spLocks noGrp="1"/>
          </p:cNvSpPr>
          <p:nvPr>
            <p:ph idx="1"/>
          </p:nvPr>
        </p:nvSpPr>
        <p:spPr>
          <a:xfrm>
            <a:off x="914401" y="2418408"/>
            <a:ext cx="4286247" cy="3409898"/>
          </a:xfrm>
        </p:spPr>
        <p:txBody>
          <a:bodyPr anchor="t">
            <a:normAutofit/>
          </a:bodyPr>
          <a:lstStyle/>
          <a:p>
            <a:pPr marL="0" indent="0" algn="r">
              <a:buNone/>
            </a:pPr>
            <a:r>
              <a:rPr lang="en-US" sz="2000" dirty="0"/>
              <a:t>“</a:t>
            </a:r>
            <a:r>
              <a:rPr lang="en-GB" sz="2000" dirty="0">
                <a:effectLst/>
              </a:rPr>
              <a:t>Centres performing catheter ablation procedures should undertake a minimum of 100 ablations per year”</a:t>
            </a:r>
          </a:p>
          <a:p>
            <a:pPr algn="r"/>
            <a:r>
              <a:rPr lang="en-GB" sz="2000" dirty="0"/>
              <a:t>19 hospitals reported fewer than 100 ablations.</a:t>
            </a:r>
          </a:p>
          <a:p>
            <a:pPr algn="r"/>
            <a:r>
              <a:rPr lang="en-GB" sz="2000" dirty="0"/>
              <a:t>The majority were private hospitals, although a number were district general hospitals.</a:t>
            </a:r>
          </a:p>
          <a:p>
            <a:pPr marL="0" indent="0" algn="r">
              <a:buNone/>
            </a:pPr>
            <a:endParaRPr lang="en-US" sz="2000" dirty="0"/>
          </a:p>
        </p:txBody>
      </p:sp>
      <p:pic>
        <p:nvPicPr>
          <p:cNvPr id="5" name="Content Placeholder 4" descr="Chart, histogram&#10;&#10;Description automatically generated">
            <a:extLst>
              <a:ext uri="{FF2B5EF4-FFF2-40B4-BE49-F238E27FC236}">
                <a16:creationId xmlns:a16="http://schemas.microsoft.com/office/drawing/2014/main" id="{82D8AE62-BD56-1EAC-D2F8-02EDC66FA080}"/>
              </a:ext>
            </a:extLst>
          </p:cNvPr>
          <p:cNvPicPr>
            <a:picLocks noChangeAspect="1"/>
          </p:cNvPicPr>
          <p:nvPr/>
        </p:nvPicPr>
        <p:blipFill>
          <a:blip r:embed="rId3"/>
          <a:stretch>
            <a:fillRect/>
          </a:stretch>
        </p:blipFill>
        <p:spPr>
          <a:xfrm>
            <a:off x="5607159" y="1371600"/>
            <a:ext cx="6172199" cy="4114799"/>
          </a:xfrm>
          <a:prstGeom prst="rect">
            <a:avLst/>
          </a:prstGeom>
        </p:spPr>
      </p:pic>
      <p:sp>
        <p:nvSpPr>
          <p:cNvPr id="21" name="Rectangle 20">
            <a:extLst>
              <a:ext uri="{FF2B5EF4-FFF2-40B4-BE49-F238E27FC236}">
                <a16:creationId xmlns:a16="http://schemas.microsoft.com/office/drawing/2014/main" id="{A344AAA5-41F4-4862-97EF-688D31DC75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0" y="6400799"/>
            <a:ext cx="12192000" cy="456773"/>
          </a:xfrm>
          <a:prstGeom prst="rect">
            <a:avLst/>
          </a:prstGeom>
          <a:gradFill>
            <a:gsLst>
              <a:gs pos="0">
                <a:schemeClr val="accent1"/>
              </a:gs>
              <a:gs pos="85000">
                <a:srgbClr val="000000"/>
              </a:gs>
            </a:gsLst>
            <a:lin ang="2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69E1A62C-2AAF-4B3E-8CDB-65E23708099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038600" y="6400799"/>
            <a:ext cx="8153398" cy="456772"/>
          </a:xfrm>
          <a:prstGeom prst="rect">
            <a:avLst/>
          </a:prstGeom>
          <a:gradFill>
            <a:gsLst>
              <a:gs pos="0">
                <a:srgbClr val="000000">
                  <a:alpha val="26000"/>
                </a:srgbClr>
              </a:gs>
              <a:gs pos="100000">
                <a:schemeClr val="accent1">
                  <a:lumMod val="7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860543778"/>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7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5" name="Rectangle 18">
            <a:extLst>
              <a:ext uri="{FF2B5EF4-FFF2-40B4-BE49-F238E27FC236}">
                <a16:creationId xmlns:a16="http://schemas.microsoft.com/office/drawing/2014/main" id="{979E27D9-03C7-44E2-9FF8-15D0C8506A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DDDA5044-80B2-1172-F537-B8B44A89D3CB}"/>
              </a:ext>
            </a:extLst>
          </p:cNvPr>
          <p:cNvSpPr>
            <a:spLocks noGrp="1"/>
          </p:cNvSpPr>
          <p:nvPr>
            <p:ph type="title"/>
          </p:nvPr>
        </p:nvSpPr>
        <p:spPr>
          <a:xfrm>
            <a:off x="1136397" y="502021"/>
            <a:ext cx="4292853" cy="1642969"/>
          </a:xfrm>
        </p:spPr>
        <p:txBody>
          <a:bodyPr anchor="b">
            <a:normAutofit fontScale="90000"/>
          </a:bodyPr>
          <a:lstStyle/>
          <a:p>
            <a:r>
              <a:rPr lang="en-GB" sz="4000" dirty="0"/>
              <a:t>Quality Standard (6) – AF Ablation. Centres.</a:t>
            </a:r>
          </a:p>
        </p:txBody>
      </p:sp>
      <p:sp>
        <p:nvSpPr>
          <p:cNvPr id="9" name="Content Placeholder 8">
            <a:extLst>
              <a:ext uri="{FF2B5EF4-FFF2-40B4-BE49-F238E27FC236}">
                <a16:creationId xmlns:a16="http://schemas.microsoft.com/office/drawing/2014/main" id="{8E75A0DD-E777-8357-E787-51A336E86B6D}"/>
              </a:ext>
            </a:extLst>
          </p:cNvPr>
          <p:cNvSpPr>
            <a:spLocks noGrp="1"/>
          </p:cNvSpPr>
          <p:nvPr>
            <p:ph idx="1"/>
          </p:nvPr>
        </p:nvSpPr>
        <p:spPr>
          <a:xfrm>
            <a:off x="1136397" y="2418408"/>
            <a:ext cx="4292853" cy="3522569"/>
          </a:xfrm>
        </p:spPr>
        <p:txBody>
          <a:bodyPr anchor="t">
            <a:normAutofit/>
          </a:bodyPr>
          <a:lstStyle/>
          <a:p>
            <a:r>
              <a:rPr lang="en-US" sz="2000" dirty="0"/>
              <a:t>This is the same data, viewed over time. </a:t>
            </a:r>
          </a:p>
          <a:p>
            <a:r>
              <a:rPr lang="en-US" sz="2000" dirty="0"/>
              <a:t>Predictably, the greater the number of procedures, the more likely </a:t>
            </a:r>
            <a:r>
              <a:rPr lang="en-US" sz="2000" dirty="0" err="1"/>
              <a:t>centres</a:t>
            </a:r>
            <a:r>
              <a:rPr lang="en-US" sz="2000" dirty="0"/>
              <a:t> were to undertake sufficient ablations to meet BHRS standards for AF ablation.</a:t>
            </a:r>
          </a:p>
        </p:txBody>
      </p:sp>
      <p:pic>
        <p:nvPicPr>
          <p:cNvPr id="5" name="Content Placeholder 4" descr="Chart, bar chart&#10;&#10;Description automatically generated">
            <a:extLst>
              <a:ext uri="{FF2B5EF4-FFF2-40B4-BE49-F238E27FC236}">
                <a16:creationId xmlns:a16="http://schemas.microsoft.com/office/drawing/2014/main" id="{8D9D3B15-2541-9F24-E1EC-807A818274A4}"/>
              </a:ext>
            </a:extLst>
          </p:cNvPr>
          <p:cNvPicPr>
            <a:picLocks noChangeAspect="1"/>
          </p:cNvPicPr>
          <p:nvPr/>
        </p:nvPicPr>
        <p:blipFill>
          <a:blip r:embed="rId3"/>
          <a:stretch>
            <a:fillRect/>
          </a:stretch>
        </p:blipFill>
        <p:spPr>
          <a:xfrm>
            <a:off x="5752252" y="1365729"/>
            <a:ext cx="6189813" cy="4126541"/>
          </a:xfrm>
          <a:prstGeom prst="rect">
            <a:avLst/>
          </a:prstGeom>
        </p:spPr>
      </p:pic>
      <p:sp>
        <p:nvSpPr>
          <p:cNvPr id="26" name="Rectangle 20">
            <a:extLst>
              <a:ext uri="{FF2B5EF4-FFF2-40B4-BE49-F238E27FC236}">
                <a16:creationId xmlns:a16="http://schemas.microsoft.com/office/drawing/2014/main" id="{EEBF1590-3B36-48EE-A89D-3B6F3CB256A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0" y="6400799"/>
            <a:ext cx="12192000" cy="456773"/>
          </a:xfrm>
          <a:prstGeom prst="rect">
            <a:avLst/>
          </a:prstGeom>
          <a:gradFill>
            <a:gsLst>
              <a:gs pos="0">
                <a:schemeClr val="accent1"/>
              </a:gs>
              <a:gs pos="78000">
                <a:srgbClr val="000000"/>
              </a:gs>
            </a:gsLst>
            <a:lin ang="2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2">
            <a:extLst>
              <a:ext uri="{FF2B5EF4-FFF2-40B4-BE49-F238E27FC236}">
                <a16:creationId xmlns:a16="http://schemas.microsoft.com/office/drawing/2014/main" id="{AC8F6C8C-AB5A-4548-942D-E3FD40ACBC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038600" y="6400799"/>
            <a:ext cx="8153398" cy="456772"/>
          </a:xfrm>
          <a:prstGeom prst="rect">
            <a:avLst/>
          </a:prstGeom>
          <a:gradFill>
            <a:gsLst>
              <a:gs pos="0">
                <a:srgbClr val="000000">
                  <a:alpha val="63000"/>
                </a:srgbClr>
              </a:gs>
              <a:gs pos="100000">
                <a:schemeClr val="accent1">
                  <a:lumMod val="7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817621319"/>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7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9" name="Rectangle 18">
            <a:extLst>
              <a:ext uri="{FF2B5EF4-FFF2-40B4-BE49-F238E27FC236}">
                <a16:creationId xmlns:a16="http://schemas.microsoft.com/office/drawing/2014/main" id="{979E27D9-03C7-44E2-9FF8-15D0C8506A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FF4D518-8D10-0ED6-75AD-D0D5D39C83AC}"/>
              </a:ext>
            </a:extLst>
          </p:cNvPr>
          <p:cNvSpPr>
            <a:spLocks noGrp="1"/>
          </p:cNvSpPr>
          <p:nvPr>
            <p:ph type="title"/>
          </p:nvPr>
        </p:nvSpPr>
        <p:spPr>
          <a:xfrm>
            <a:off x="1136397" y="502021"/>
            <a:ext cx="4959603" cy="1642969"/>
          </a:xfrm>
        </p:spPr>
        <p:txBody>
          <a:bodyPr anchor="b">
            <a:normAutofit/>
          </a:bodyPr>
          <a:lstStyle/>
          <a:p>
            <a:r>
              <a:rPr lang="en-GB" sz="4000"/>
              <a:t>Quality Standard (6) – AF Ablation. Centres.</a:t>
            </a:r>
          </a:p>
        </p:txBody>
      </p:sp>
      <p:sp>
        <p:nvSpPr>
          <p:cNvPr id="9" name="Content Placeholder 8">
            <a:extLst>
              <a:ext uri="{FF2B5EF4-FFF2-40B4-BE49-F238E27FC236}">
                <a16:creationId xmlns:a16="http://schemas.microsoft.com/office/drawing/2014/main" id="{B84B0016-2D29-E59F-9C4A-D3AA7FF8FB36}"/>
              </a:ext>
            </a:extLst>
          </p:cNvPr>
          <p:cNvSpPr>
            <a:spLocks noGrp="1"/>
          </p:cNvSpPr>
          <p:nvPr>
            <p:ph idx="1"/>
          </p:nvPr>
        </p:nvSpPr>
        <p:spPr>
          <a:xfrm>
            <a:off x="1136397" y="2418408"/>
            <a:ext cx="4959603" cy="3522569"/>
          </a:xfrm>
        </p:spPr>
        <p:txBody>
          <a:bodyPr anchor="t">
            <a:normAutofit/>
          </a:bodyPr>
          <a:lstStyle/>
          <a:p>
            <a:pPr marL="0" indent="0">
              <a:buNone/>
            </a:pPr>
            <a:r>
              <a:rPr lang="en-US" sz="2000" dirty="0"/>
              <a:t>“</a:t>
            </a:r>
            <a:r>
              <a:rPr lang="en-GB" sz="2000" dirty="0">
                <a:effectLst/>
              </a:rPr>
              <a:t>Centres undertaking catheter ablation for AF should…perform a minimum of 50 AF ablations per year”</a:t>
            </a:r>
          </a:p>
          <a:p>
            <a:r>
              <a:rPr lang="en-GB" sz="2000" dirty="0"/>
              <a:t>Most centres undertook more than 50 ablations (n=37).</a:t>
            </a:r>
          </a:p>
          <a:p>
            <a:r>
              <a:rPr lang="en-GB" sz="2000" dirty="0"/>
              <a:t>Of those who reported undertaking AF ablation (n=49)</a:t>
            </a:r>
          </a:p>
          <a:p>
            <a:pPr lvl="1"/>
            <a:r>
              <a:rPr lang="en-GB" sz="2000"/>
              <a:t>11 hospitals reported fewer than 50 ablations.</a:t>
            </a:r>
          </a:p>
          <a:p>
            <a:pPr lvl="1"/>
            <a:r>
              <a:rPr lang="en-GB" sz="2000"/>
              <a:t>One reported 54 ablations.</a:t>
            </a:r>
          </a:p>
        </p:txBody>
      </p:sp>
      <p:pic>
        <p:nvPicPr>
          <p:cNvPr id="5" name="Content Placeholder 4" descr="Chart, histogram&#10;&#10;Description automatically generated">
            <a:extLst>
              <a:ext uri="{FF2B5EF4-FFF2-40B4-BE49-F238E27FC236}">
                <a16:creationId xmlns:a16="http://schemas.microsoft.com/office/drawing/2014/main" id="{D4669A97-655D-80BE-8D3F-0FF44140F104}"/>
              </a:ext>
            </a:extLst>
          </p:cNvPr>
          <p:cNvPicPr>
            <a:picLocks noChangeAspect="1"/>
          </p:cNvPicPr>
          <p:nvPr/>
        </p:nvPicPr>
        <p:blipFill>
          <a:blip r:embed="rId3"/>
          <a:stretch>
            <a:fillRect/>
          </a:stretch>
        </p:blipFill>
        <p:spPr>
          <a:xfrm>
            <a:off x="6512442" y="1488447"/>
            <a:ext cx="5201023" cy="3467348"/>
          </a:xfrm>
          <a:prstGeom prst="rect">
            <a:avLst/>
          </a:prstGeom>
        </p:spPr>
      </p:pic>
      <p:sp>
        <p:nvSpPr>
          <p:cNvPr id="21" name="Rectangle 20">
            <a:extLst>
              <a:ext uri="{FF2B5EF4-FFF2-40B4-BE49-F238E27FC236}">
                <a16:creationId xmlns:a16="http://schemas.microsoft.com/office/drawing/2014/main" id="{EEBF1590-3B36-48EE-A89D-3B6F3CB256A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0" y="6400799"/>
            <a:ext cx="12192000" cy="456773"/>
          </a:xfrm>
          <a:prstGeom prst="rect">
            <a:avLst/>
          </a:prstGeom>
          <a:gradFill>
            <a:gsLst>
              <a:gs pos="0">
                <a:schemeClr val="accent1"/>
              </a:gs>
              <a:gs pos="78000">
                <a:srgbClr val="000000"/>
              </a:gs>
            </a:gsLst>
            <a:lin ang="2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AC8F6C8C-AB5A-4548-942D-E3FD40ACBC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038600" y="6400799"/>
            <a:ext cx="8153398" cy="456772"/>
          </a:xfrm>
          <a:prstGeom prst="rect">
            <a:avLst/>
          </a:prstGeom>
          <a:gradFill>
            <a:gsLst>
              <a:gs pos="0">
                <a:srgbClr val="000000">
                  <a:alpha val="63000"/>
                </a:srgbClr>
              </a:gs>
              <a:gs pos="100000">
                <a:schemeClr val="accent1">
                  <a:lumMod val="7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606198433"/>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7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577D6B2E-37A3-429E-A37C-F30ED648728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5CEAD642-85CF-4750-8432-7C80C901F00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11723" y="-1"/>
            <a:ext cx="12225953" cy="6868071"/>
          </a:xfrm>
          <a:prstGeom prst="rect">
            <a:avLst/>
          </a:prstGeom>
          <a:gradFill>
            <a:gsLst>
              <a:gs pos="0">
                <a:srgbClr val="000000"/>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FA33EEAE-15D5-4119-8C1E-89D943F911E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441959" y="-3"/>
            <a:ext cx="11772269" cy="6868074"/>
          </a:xfrm>
          <a:prstGeom prst="rect">
            <a:avLst/>
          </a:prstGeom>
          <a:gradFill>
            <a:gsLst>
              <a:gs pos="21000">
                <a:schemeClr val="accent1">
                  <a:lumMod val="50000"/>
                  <a:alpha val="83000"/>
                </a:schemeClr>
              </a:gs>
              <a:gs pos="100000">
                <a:schemeClr val="accent1">
                  <a:alpha val="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730D8B3B-9B80-4025-B934-26DC7D7CD23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15200" y="0"/>
            <a:ext cx="3623374" cy="6868072"/>
          </a:xfrm>
          <a:prstGeom prst="rect">
            <a:avLst/>
          </a:prstGeom>
          <a:gradFill>
            <a:gsLst>
              <a:gs pos="0">
                <a:schemeClr val="accent1">
                  <a:lumMod val="75000"/>
                  <a:alpha val="0"/>
                </a:schemeClr>
              </a:gs>
              <a:gs pos="99000">
                <a:srgbClr val="000000">
                  <a:alpha val="41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1064D5D5-227B-4F66-9AEA-46F570E793B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5875" y="-3"/>
            <a:ext cx="12233581" cy="6868076"/>
          </a:xfrm>
          <a:prstGeom prst="rect">
            <a:avLst/>
          </a:prstGeom>
          <a:gradFill>
            <a:gsLst>
              <a:gs pos="3000">
                <a:schemeClr val="accent1">
                  <a:lumMod val="75000"/>
                  <a:alpha val="0"/>
                </a:schemeClr>
              </a:gs>
              <a:gs pos="100000">
                <a:srgbClr val="000000">
                  <a:alpha val="73000"/>
                </a:srgbClr>
              </a:gs>
            </a:gsLst>
            <a:lin ang="17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646B67A4-D328-4747-A82B-65E84FA463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4484334" y="-861824"/>
            <a:ext cx="6861931" cy="8597859"/>
          </a:xfrm>
          <a:prstGeom prst="rect">
            <a:avLst/>
          </a:prstGeom>
          <a:gradFill>
            <a:gsLst>
              <a:gs pos="3000">
                <a:schemeClr val="accent1">
                  <a:lumMod val="75000"/>
                  <a:alpha val="0"/>
                </a:schemeClr>
              </a:gs>
              <a:gs pos="100000">
                <a:srgbClr val="000000">
                  <a:alpha val="27000"/>
                </a:srgb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19">
            <a:extLst>
              <a:ext uri="{FF2B5EF4-FFF2-40B4-BE49-F238E27FC236}">
                <a16:creationId xmlns:a16="http://schemas.microsoft.com/office/drawing/2014/main" id="{B5A1B09C-1565-46F8-B70F-621C5EB48A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993193">
            <a:off x="1186972" y="1089049"/>
            <a:ext cx="4967533" cy="4988390"/>
          </a:xfrm>
          <a:prstGeom prst="ellipse">
            <a:avLst/>
          </a:prstGeom>
          <a:gradFill>
            <a:gsLst>
              <a:gs pos="0">
                <a:schemeClr val="accent1">
                  <a:alpha val="26000"/>
                </a:schemeClr>
              </a:gs>
              <a:gs pos="85000">
                <a:schemeClr val="accent1">
                  <a:lumMod val="60000"/>
                  <a:lumOff val="40000"/>
                  <a:alpha val="0"/>
                </a:schemeClr>
              </a:gs>
            </a:gsLst>
            <a:lin ang="14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70BDBF0F-BC3C-1C97-3003-2BE0B2F2C414}"/>
              </a:ext>
            </a:extLst>
          </p:cNvPr>
          <p:cNvSpPr>
            <a:spLocks noGrp="1"/>
          </p:cNvSpPr>
          <p:nvPr>
            <p:ph type="title"/>
          </p:nvPr>
        </p:nvSpPr>
        <p:spPr>
          <a:xfrm>
            <a:off x="4162567" y="818984"/>
            <a:ext cx="6714699" cy="3178689"/>
          </a:xfrm>
        </p:spPr>
        <p:txBody>
          <a:bodyPr vert="horz" lIns="91440" tIns="45720" rIns="91440" bIns="45720" rtlCol="0" anchor="b">
            <a:normAutofit/>
          </a:bodyPr>
          <a:lstStyle/>
          <a:p>
            <a:r>
              <a:rPr lang="en-US" sz="4800" kern="1200" dirty="0">
                <a:solidFill>
                  <a:srgbClr val="FFFFFF"/>
                </a:solidFill>
                <a:latin typeface="+mj-lt"/>
                <a:ea typeface="+mj-ea"/>
                <a:cs typeface="+mj-cs"/>
              </a:rPr>
              <a:t>Operator Volumes - Devices</a:t>
            </a:r>
          </a:p>
        </p:txBody>
      </p:sp>
      <p:sp>
        <p:nvSpPr>
          <p:cNvPr id="22" name="Rectangle 21">
            <a:extLst>
              <a:ext uri="{FF2B5EF4-FFF2-40B4-BE49-F238E27FC236}">
                <a16:creationId xmlns:a16="http://schemas.microsoft.com/office/drawing/2014/main" id="{8C516CC8-80AC-446C-A56E-9F54B721040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3" y="4490110"/>
            <a:ext cx="12217710" cy="2377962"/>
          </a:xfrm>
          <a:prstGeom prst="rect">
            <a:avLst/>
          </a:prstGeom>
          <a:gradFill>
            <a:gsLst>
              <a:gs pos="0">
                <a:schemeClr val="accent1">
                  <a:lumMod val="75000"/>
                  <a:alpha val="50000"/>
                </a:schemeClr>
              </a:gs>
              <a:gs pos="99000">
                <a:srgbClr val="000000">
                  <a:alpha val="34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0117820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DEE2AD96-B495-4E06-9291-B71706F728C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53CF6D67-C5A8-4ADD-9E8E-1E38CA1D316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638515" y="639280"/>
            <a:ext cx="6858000" cy="5579440"/>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86909FA0-B515-4681-B7A8-FA281D133B9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393206" y="395206"/>
            <a:ext cx="6346209" cy="5576080"/>
          </a:xfrm>
          <a:prstGeom prst="rect">
            <a:avLst/>
          </a:prstGeom>
          <a:gradFill>
            <a:gsLst>
              <a:gs pos="0">
                <a:srgbClr val="000000">
                  <a:alpha val="0"/>
                </a:srgbClr>
              </a:gs>
              <a:gs pos="99000">
                <a:schemeClr val="accent1">
                  <a:alpha val="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21C9FE86-FCC3-4A31-AA1C-C882262B7FE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528907" y="2818967"/>
            <a:ext cx="2501979" cy="5576080"/>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Rectangle 15">
            <a:extLst>
              <a:ext uri="{FF2B5EF4-FFF2-40B4-BE49-F238E27FC236}">
                <a16:creationId xmlns:a16="http://schemas.microsoft.com/office/drawing/2014/main" id="{7D96243B-ECED-4B71-8E06-AE9A285EAD2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425002" y="852793"/>
            <a:ext cx="6858001" cy="5152412"/>
          </a:xfrm>
          <a:prstGeom prst="rect">
            <a:avLst/>
          </a:prstGeom>
          <a:gradFill>
            <a:gsLst>
              <a:gs pos="0">
                <a:srgbClr val="000000">
                  <a:alpha val="0"/>
                </a:srgbClr>
              </a:gs>
              <a:gs pos="99000">
                <a:schemeClr val="accent1">
                  <a:alpha val="11000"/>
                </a:scheme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7">
            <a:extLst>
              <a:ext uri="{FF2B5EF4-FFF2-40B4-BE49-F238E27FC236}">
                <a16:creationId xmlns:a16="http://schemas.microsoft.com/office/drawing/2014/main" id="{A09989E4-EFDC-4A90-A633-E0525FB4139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6097846">
            <a:off x="818753" y="1128497"/>
            <a:ext cx="4318303" cy="4318303"/>
          </a:xfrm>
          <a:prstGeom prst="ellipse">
            <a:avLst/>
          </a:prstGeom>
          <a:gradFill>
            <a:gsLst>
              <a:gs pos="39000">
                <a:schemeClr val="accent1">
                  <a:alpha val="0"/>
                </a:schemeClr>
              </a:gs>
              <a:gs pos="100000">
                <a:schemeClr val="accent1">
                  <a:lumMod val="60000"/>
                  <a:lumOff val="40000"/>
                  <a:alpha val="15000"/>
                </a:schemeClr>
              </a:gs>
            </a:gsLst>
            <a:lin ang="17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6B433868-CD4D-2165-E633-9066EBAB62D4}"/>
              </a:ext>
            </a:extLst>
          </p:cNvPr>
          <p:cNvSpPr>
            <a:spLocks noGrp="1"/>
          </p:cNvSpPr>
          <p:nvPr>
            <p:ph type="title"/>
          </p:nvPr>
        </p:nvSpPr>
        <p:spPr>
          <a:xfrm>
            <a:off x="826396" y="586855"/>
            <a:ext cx="4230100" cy="3387497"/>
          </a:xfrm>
        </p:spPr>
        <p:txBody>
          <a:bodyPr anchor="b">
            <a:normAutofit/>
          </a:bodyPr>
          <a:lstStyle/>
          <a:p>
            <a:pPr algn="r"/>
            <a:r>
              <a:rPr lang="en-GB" sz="4000">
                <a:solidFill>
                  <a:srgbClr val="FFFFFF"/>
                </a:solidFill>
              </a:rPr>
              <a:t>Note</a:t>
            </a:r>
          </a:p>
        </p:txBody>
      </p:sp>
      <p:sp>
        <p:nvSpPr>
          <p:cNvPr id="3" name="Content Placeholder 2">
            <a:extLst>
              <a:ext uri="{FF2B5EF4-FFF2-40B4-BE49-F238E27FC236}">
                <a16:creationId xmlns:a16="http://schemas.microsoft.com/office/drawing/2014/main" id="{26F3836C-2215-353E-9741-D943803122F5}"/>
              </a:ext>
            </a:extLst>
          </p:cNvPr>
          <p:cNvSpPr>
            <a:spLocks noGrp="1"/>
          </p:cNvSpPr>
          <p:nvPr>
            <p:ph idx="1"/>
          </p:nvPr>
        </p:nvSpPr>
        <p:spPr>
          <a:xfrm>
            <a:off x="6503158" y="649480"/>
            <a:ext cx="4862447" cy="5546047"/>
          </a:xfrm>
        </p:spPr>
        <p:txBody>
          <a:bodyPr anchor="ctr">
            <a:normAutofit/>
          </a:bodyPr>
          <a:lstStyle/>
          <a:p>
            <a:r>
              <a:rPr lang="en-GB" sz="2000" dirty="0"/>
              <a:t>For devices, numbers here are for 1</a:t>
            </a:r>
            <a:r>
              <a:rPr lang="en-GB" sz="2000" baseline="30000" dirty="0"/>
              <a:t>st</a:t>
            </a:r>
            <a:r>
              <a:rPr lang="en-GB" sz="2000" dirty="0"/>
              <a:t> operator + 2</a:t>
            </a:r>
            <a:r>
              <a:rPr lang="en-GB" sz="2000" baseline="30000" dirty="0"/>
              <a:t>nd</a:t>
            </a:r>
            <a:r>
              <a:rPr lang="en-GB" sz="2000" dirty="0"/>
              <a:t> operator + supervising consultant</a:t>
            </a:r>
          </a:p>
          <a:p>
            <a:endParaRPr lang="en-GB" sz="2000" dirty="0"/>
          </a:p>
          <a:p>
            <a:r>
              <a:rPr lang="en-GB" sz="2000" dirty="0"/>
              <a:t>It’s just possible that some high-volume operators aren’t 1</a:t>
            </a:r>
            <a:r>
              <a:rPr lang="en-GB" sz="2000" baseline="30000" dirty="0"/>
              <a:t>st</a:t>
            </a:r>
            <a:r>
              <a:rPr lang="en-GB" sz="2000" dirty="0"/>
              <a:t> operator quite so often…</a:t>
            </a:r>
          </a:p>
        </p:txBody>
      </p:sp>
    </p:spTree>
    <p:extLst>
      <p:ext uri="{BB962C8B-B14F-4D97-AF65-F5344CB8AC3E}">
        <p14:creationId xmlns:p14="http://schemas.microsoft.com/office/powerpoint/2010/main" val="27026895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0" name="Rectangle 19">
            <a:extLst>
              <a:ext uri="{FF2B5EF4-FFF2-40B4-BE49-F238E27FC236}">
                <a16:creationId xmlns:a16="http://schemas.microsoft.com/office/drawing/2014/main" id="{A8384FB5-9ADC-4DDC-881B-597D56F5B1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91E5A9A7-95C6-4F4F-B00E-C82E07FE62E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7539" y="1417538"/>
            <a:ext cx="6875818" cy="4040744"/>
          </a:xfrm>
          <a:prstGeom prst="rect">
            <a:avLst/>
          </a:prstGeom>
          <a:gradFill>
            <a:gsLst>
              <a:gs pos="0">
                <a:srgbClr val="000000"/>
              </a:gs>
              <a:gs pos="100000">
                <a:schemeClr val="accent1">
                  <a:lumMod val="75000"/>
                </a:schemeClr>
              </a:gs>
            </a:gsLst>
            <a:lin ang="18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Rectangle 23">
            <a:extLst>
              <a:ext uri="{FF2B5EF4-FFF2-40B4-BE49-F238E27FC236}">
                <a16:creationId xmlns:a16="http://schemas.microsoft.com/office/drawing/2014/main" id="{D07DD2DE-F619-49DD-B5E7-03A290FF4ED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158495" y="2660473"/>
            <a:ext cx="4355594" cy="4038603"/>
          </a:xfrm>
          <a:prstGeom prst="rect">
            <a:avLst/>
          </a:prstGeom>
          <a:gradFill>
            <a:gsLst>
              <a:gs pos="0">
                <a:schemeClr val="accent1">
                  <a:alpha val="50000"/>
                </a:schemeClr>
              </a:gs>
              <a:gs pos="100000">
                <a:schemeClr val="accent1">
                  <a:lumMod val="50000"/>
                  <a:alpha val="0"/>
                </a:schemeClr>
              </a:gs>
            </a:gsLst>
            <a:lin ang="11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85149191-5F60-4A28-AAFF-039F96B0F3E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1180882" y="1638085"/>
            <a:ext cx="6857572" cy="3581401"/>
          </a:xfrm>
          <a:prstGeom prst="rect">
            <a:avLst/>
          </a:prstGeom>
          <a:gradFill>
            <a:gsLst>
              <a:gs pos="0">
                <a:srgbClr val="000000">
                  <a:alpha val="59000"/>
                </a:srgbClr>
              </a:gs>
              <a:gs pos="69000">
                <a:schemeClr val="accent1">
                  <a:alpha val="0"/>
                </a:scheme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8" name="Freeform: Shape 27">
            <a:extLst>
              <a:ext uri="{FF2B5EF4-FFF2-40B4-BE49-F238E27FC236}">
                <a16:creationId xmlns:a16="http://schemas.microsoft.com/office/drawing/2014/main" id="{F8260ED5-17F7-4158-B241-D51DD4CF1B7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6097846">
            <a:off x="-747355" y="1201312"/>
            <a:ext cx="4808302" cy="4088666"/>
          </a:xfrm>
          <a:custGeom>
            <a:avLst/>
            <a:gdLst>
              <a:gd name="connsiteX0" fmla="*/ 48844 w 4808302"/>
              <a:gd name="connsiteY0" fmla="*/ 2888671 h 4088666"/>
              <a:gd name="connsiteX1" fmla="*/ 0 w 4808302"/>
              <a:gd name="connsiteY1" fmla="*/ 2404151 h 4088666"/>
              <a:gd name="connsiteX2" fmla="*/ 2404151 w 4808302"/>
              <a:gd name="connsiteY2" fmla="*/ 0 h 4088666"/>
              <a:gd name="connsiteX3" fmla="*/ 4808302 w 4808302"/>
              <a:gd name="connsiteY3" fmla="*/ 2404151 h 4088666"/>
              <a:gd name="connsiteX4" fmla="*/ 4700216 w 4808302"/>
              <a:gd name="connsiteY4" fmla="*/ 3119072 h 4088666"/>
              <a:gd name="connsiteX5" fmla="*/ 4643143 w 4808302"/>
              <a:gd name="connsiteY5" fmla="*/ 3275009 h 4088666"/>
              <a:gd name="connsiteX6" fmla="*/ 690093 w 4808302"/>
              <a:gd name="connsiteY6" fmla="*/ 4088666 h 4088666"/>
              <a:gd name="connsiteX7" fmla="*/ 548991 w 4808302"/>
              <a:gd name="connsiteY7" fmla="*/ 3933414 h 4088666"/>
              <a:gd name="connsiteX8" fmla="*/ 48844 w 4808302"/>
              <a:gd name="connsiteY8" fmla="*/ 2888671 h 40886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08302" h="4088666">
                <a:moveTo>
                  <a:pt x="48844" y="2888671"/>
                </a:moveTo>
                <a:cubicBezTo>
                  <a:pt x="16818" y="2732167"/>
                  <a:pt x="0" y="2570123"/>
                  <a:pt x="0" y="2404151"/>
                </a:cubicBezTo>
                <a:cubicBezTo>
                  <a:pt x="0" y="1076375"/>
                  <a:pt x="1076375" y="0"/>
                  <a:pt x="2404151" y="0"/>
                </a:cubicBezTo>
                <a:cubicBezTo>
                  <a:pt x="3731927" y="0"/>
                  <a:pt x="4808302" y="1076375"/>
                  <a:pt x="4808302" y="2404151"/>
                </a:cubicBezTo>
                <a:cubicBezTo>
                  <a:pt x="4808302" y="2653109"/>
                  <a:pt x="4770461" y="2893229"/>
                  <a:pt x="4700216" y="3119072"/>
                </a:cubicBezTo>
                <a:lnTo>
                  <a:pt x="4643143" y="3275009"/>
                </a:lnTo>
                <a:lnTo>
                  <a:pt x="690093" y="4088666"/>
                </a:lnTo>
                <a:lnTo>
                  <a:pt x="548991" y="3933414"/>
                </a:lnTo>
                <a:cubicBezTo>
                  <a:pt x="304015" y="3636572"/>
                  <a:pt x="128908" y="3279932"/>
                  <a:pt x="48844" y="2888671"/>
                </a:cubicBezTo>
                <a:close/>
              </a:path>
            </a:pathLst>
          </a:custGeom>
          <a:gradFill>
            <a:gsLst>
              <a:gs pos="39000">
                <a:schemeClr val="accent1">
                  <a:lumMod val="60000"/>
                  <a:lumOff val="40000"/>
                  <a:alpha val="0"/>
                </a:schemeClr>
              </a:gs>
              <a:gs pos="100000">
                <a:schemeClr val="accent1">
                  <a:lumMod val="75000"/>
                  <a:alpha val="26000"/>
                </a:schemeClr>
              </a:gs>
            </a:gsLst>
            <a:lin ang="18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 name="Title 1">
            <a:extLst>
              <a:ext uri="{FF2B5EF4-FFF2-40B4-BE49-F238E27FC236}">
                <a16:creationId xmlns:a16="http://schemas.microsoft.com/office/drawing/2014/main" id="{394EB465-D97F-420C-1165-306BFCBA1E86}"/>
              </a:ext>
            </a:extLst>
          </p:cNvPr>
          <p:cNvSpPr>
            <a:spLocks noGrp="1"/>
          </p:cNvSpPr>
          <p:nvPr>
            <p:ph type="title"/>
          </p:nvPr>
        </p:nvSpPr>
        <p:spPr>
          <a:xfrm>
            <a:off x="660041" y="2767106"/>
            <a:ext cx="2880828" cy="3071906"/>
          </a:xfrm>
        </p:spPr>
        <p:txBody>
          <a:bodyPr vert="horz" lIns="91440" tIns="45720" rIns="91440" bIns="45720" rtlCol="0" anchor="t">
            <a:normAutofit/>
          </a:bodyPr>
          <a:lstStyle/>
          <a:p>
            <a:r>
              <a:rPr lang="en-US" sz="4000" kern="1200" dirty="0">
                <a:solidFill>
                  <a:srgbClr val="FFFFFF"/>
                </a:solidFill>
                <a:latin typeface="+mj-lt"/>
                <a:ea typeface="+mj-ea"/>
                <a:cs typeface="+mj-cs"/>
              </a:rPr>
              <a:t>Operator Volumes</a:t>
            </a:r>
          </a:p>
        </p:txBody>
      </p:sp>
      <p:sp>
        <p:nvSpPr>
          <p:cNvPr id="3" name="Text Placeholder 2">
            <a:extLst>
              <a:ext uri="{FF2B5EF4-FFF2-40B4-BE49-F238E27FC236}">
                <a16:creationId xmlns:a16="http://schemas.microsoft.com/office/drawing/2014/main" id="{B8A578CF-350E-8D1C-BBAF-8C707580A50E}"/>
              </a:ext>
            </a:extLst>
          </p:cNvPr>
          <p:cNvSpPr>
            <a:spLocks noGrp="1"/>
          </p:cNvSpPr>
          <p:nvPr>
            <p:ph type="body" idx="1"/>
          </p:nvPr>
        </p:nvSpPr>
        <p:spPr>
          <a:xfrm>
            <a:off x="660042" y="806824"/>
            <a:ext cx="2919738" cy="1494117"/>
          </a:xfrm>
        </p:spPr>
        <p:txBody>
          <a:bodyPr vert="horz" lIns="91440" tIns="45720" rIns="91440" bIns="45720" rtlCol="0" anchor="b">
            <a:normAutofit/>
          </a:bodyPr>
          <a:lstStyle/>
          <a:p>
            <a:endParaRPr lang="en-US" sz="2000" kern="1200">
              <a:solidFill>
                <a:srgbClr val="FFFFFF"/>
              </a:solidFill>
              <a:latin typeface="+mn-lt"/>
              <a:ea typeface="+mn-ea"/>
              <a:cs typeface="+mn-cs"/>
            </a:endParaRPr>
          </a:p>
        </p:txBody>
      </p:sp>
      <p:graphicFrame>
        <p:nvGraphicFramePr>
          <p:cNvPr id="4" name="Table 3">
            <a:extLst>
              <a:ext uri="{FF2B5EF4-FFF2-40B4-BE49-F238E27FC236}">
                <a16:creationId xmlns:a16="http://schemas.microsoft.com/office/drawing/2014/main" id="{A821F12E-51C3-4236-A976-828F9A54DF2D}"/>
              </a:ext>
            </a:extLst>
          </p:cNvPr>
          <p:cNvGraphicFramePr>
            <a:graphicFrameLocks noGrp="1"/>
          </p:cNvGraphicFramePr>
          <p:nvPr>
            <p:extLst>
              <p:ext uri="{D42A27DB-BD31-4B8C-83A1-F6EECF244321}">
                <p14:modId xmlns:p14="http://schemas.microsoft.com/office/powerpoint/2010/main" val="1971480987"/>
              </p:ext>
            </p:extLst>
          </p:nvPr>
        </p:nvGraphicFramePr>
        <p:xfrm>
          <a:off x="4502428" y="573463"/>
          <a:ext cx="7225749" cy="5779860"/>
        </p:xfrm>
        <a:graphic>
          <a:graphicData uri="http://schemas.openxmlformats.org/drawingml/2006/table">
            <a:tbl>
              <a:tblPr firstRow="1" bandRow="1">
                <a:tableStyleId>{5C22544A-7EE6-4342-B048-85BDC9FD1C3A}</a:tableStyleId>
              </a:tblPr>
              <a:tblGrid>
                <a:gridCol w="5415843">
                  <a:extLst>
                    <a:ext uri="{9D8B030D-6E8A-4147-A177-3AD203B41FA5}">
                      <a16:colId xmlns:a16="http://schemas.microsoft.com/office/drawing/2014/main" val="3013411200"/>
                    </a:ext>
                  </a:extLst>
                </a:gridCol>
                <a:gridCol w="603302">
                  <a:extLst>
                    <a:ext uri="{9D8B030D-6E8A-4147-A177-3AD203B41FA5}">
                      <a16:colId xmlns:a16="http://schemas.microsoft.com/office/drawing/2014/main" val="2446636040"/>
                    </a:ext>
                  </a:extLst>
                </a:gridCol>
                <a:gridCol w="603302">
                  <a:extLst>
                    <a:ext uri="{9D8B030D-6E8A-4147-A177-3AD203B41FA5}">
                      <a16:colId xmlns:a16="http://schemas.microsoft.com/office/drawing/2014/main" val="1118765534"/>
                    </a:ext>
                  </a:extLst>
                </a:gridCol>
                <a:gridCol w="603302">
                  <a:extLst>
                    <a:ext uri="{9D8B030D-6E8A-4147-A177-3AD203B41FA5}">
                      <a16:colId xmlns:a16="http://schemas.microsoft.com/office/drawing/2014/main" val="3552690373"/>
                    </a:ext>
                  </a:extLst>
                </a:gridCol>
              </a:tblGrid>
              <a:tr h="184025">
                <a:tc>
                  <a:txBody>
                    <a:bodyPr/>
                    <a:lstStyle/>
                    <a:p>
                      <a:pPr algn="l" fontAlgn="b"/>
                      <a:r>
                        <a:rPr lang="en-GB" sz="1000" u="none" strike="noStrike">
                          <a:effectLst/>
                        </a:rPr>
                        <a:t>CRM Procedures</a:t>
                      </a:r>
                      <a:endParaRPr lang="en-GB" sz="1000" b="0" i="0" u="none" strike="noStrike">
                        <a:solidFill>
                          <a:srgbClr val="000000"/>
                        </a:solidFill>
                        <a:effectLst/>
                        <a:latin typeface="Calibri" panose="020F0502020204030204" pitchFamily="34" charset="0"/>
                      </a:endParaRPr>
                    </a:p>
                  </a:txBody>
                  <a:tcPr marL="4390" marR="4390" marT="4390" marB="0" anchor="b"/>
                </a:tc>
                <a:tc>
                  <a:txBody>
                    <a:bodyPr/>
                    <a:lstStyle/>
                    <a:p>
                      <a:pPr algn="ctr" fontAlgn="b"/>
                      <a:r>
                        <a:rPr lang="en-GB" sz="1000" u="none" strike="noStrike">
                          <a:effectLst/>
                        </a:rPr>
                        <a:t>2019-20</a:t>
                      </a:r>
                      <a:endParaRPr lang="en-GB" sz="1000" b="0" i="0" u="none" strike="noStrike">
                        <a:solidFill>
                          <a:srgbClr val="000000"/>
                        </a:solidFill>
                        <a:effectLst/>
                        <a:latin typeface="Calibri" panose="020F0502020204030204" pitchFamily="34" charset="0"/>
                      </a:endParaRPr>
                    </a:p>
                  </a:txBody>
                  <a:tcPr marL="4390" marR="4390" marT="4390" marB="0" anchor="b"/>
                </a:tc>
                <a:tc>
                  <a:txBody>
                    <a:bodyPr/>
                    <a:lstStyle/>
                    <a:p>
                      <a:pPr algn="ctr" fontAlgn="b"/>
                      <a:r>
                        <a:rPr lang="en-GB" sz="1000" u="none" strike="noStrike">
                          <a:effectLst/>
                        </a:rPr>
                        <a:t>2020-21</a:t>
                      </a:r>
                      <a:endParaRPr lang="en-GB" sz="1000" b="0" i="0" u="none" strike="noStrike">
                        <a:solidFill>
                          <a:srgbClr val="000000"/>
                        </a:solidFill>
                        <a:effectLst/>
                        <a:latin typeface="Calibri" panose="020F0502020204030204" pitchFamily="34" charset="0"/>
                      </a:endParaRPr>
                    </a:p>
                  </a:txBody>
                  <a:tcPr marL="4390" marR="4390" marT="4390" marB="0" anchor="b"/>
                </a:tc>
                <a:tc>
                  <a:txBody>
                    <a:bodyPr/>
                    <a:lstStyle/>
                    <a:p>
                      <a:pPr algn="ctr" fontAlgn="b"/>
                      <a:r>
                        <a:rPr lang="en-GB" sz="1000" u="none" strike="noStrike">
                          <a:effectLst/>
                        </a:rPr>
                        <a:t>2021-22</a:t>
                      </a:r>
                      <a:endParaRPr lang="en-GB" sz="1000" b="0" i="0" u="none" strike="noStrike">
                        <a:solidFill>
                          <a:srgbClr val="000000"/>
                        </a:solidFill>
                        <a:effectLst/>
                        <a:latin typeface="Calibri" panose="020F0502020204030204" pitchFamily="34" charset="0"/>
                      </a:endParaRPr>
                    </a:p>
                  </a:txBody>
                  <a:tcPr marL="4390" marR="4390" marT="4390" marB="0" anchor="b"/>
                </a:tc>
                <a:extLst>
                  <a:ext uri="{0D108BD9-81ED-4DB2-BD59-A6C34878D82A}">
                    <a16:rowId xmlns:a16="http://schemas.microsoft.com/office/drawing/2014/main" val="3076337688"/>
                  </a:ext>
                </a:extLst>
              </a:tr>
              <a:tr h="184025">
                <a:tc>
                  <a:txBody>
                    <a:bodyPr/>
                    <a:lstStyle/>
                    <a:p>
                      <a:pPr algn="l" fontAlgn="b"/>
                      <a:r>
                        <a:rPr lang="en-GB" sz="1000" u="none" strike="noStrike">
                          <a:effectLst/>
                        </a:rPr>
                        <a:t>Total Number of Operators Performing A Device Procedure</a:t>
                      </a:r>
                      <a:endParaRPr lang="en-GB" sz="1000" b="0" i="0" u="none" strike="noStrike">
                        <a:solidFill>
                          <a:srgbClr val="000000"/>
                        </a:solidFill>
                        <a:effectLst/>
                        <a:latin typeface="Calibri" panose="020F0502020204030204" pitchFamily="34" charset="0"/>
                      </a:endParaRPr>
                    </a:p>
                  </a:txBody>
                  <a:tcPr marL="4390" marR="4390" marT="4390" marB="0" anchor="b"/>
                </a:tc>
                <a:tc>
                  <a:txBody>
                    <a:bodyPr/>
                    <a:lstStyle/>
                    <a:p>
                      <a:pPr algn="ctr" fontAlgn="b"/>
                      <a:r>
                        <a:rPr lang="en-GB" sz="1000" u="none" strike="noStrike">
                          <a:effectLst/>
                        </a:rPr>
                        <a:t>1504</a:t>
                      </a:r>
                      <a:endParaRPr lang="en-GB" sz="1000" b="0" i="0" u="none" strike="noStrike">
                        <a:solidFill>
                          <a:srgbClr val="000000"/>
                        </a:solidFill>
                        <a:effectLst/>
                        <a:latin typeface="Calibri" panose="020F0502020204030204" pitchFamily="34" charset="0"/>
                      </a:endParaRPr>
                    </a:p>
                  </a:txBody>
                  <a:tcPr marL="4390" marR="4390" marT="4390" marB="0" anchor="b"/>
                </a:tc>
                <a:tc>
                  <a:txBody>
                    <a:bodyPr/>
                    <a:lstStyle/>
                    <a:p>
                      <a:pPr algn="ctr" fontAlgn="b"/>
                      <a:r>
                        <a:rPr lang="en-GB" sz="1000" u="none" strike="noStrike">
                          <a:effectLst/>
                        </a:rPr>
                        <a:t>1438</a:t>
                      </a:r>
                      <a:endParaRPr lang="en-GB" sz="1000" b="0" i="0" u="none" strike="noStrike">
                        <a:solidFill>
                          <a:srgbClr val="000000"/>
                        </a:solidFill>
                        <a:effectLst/>
                        <a:latin typeface="Calibri" panose="020F0502020204030204" pitchFamily="34" charset="0"/>
                      </a:endParaRPr>
                    </a:p>
                  </a:txBody>
                  <a:tcPr marL="4390" marR="4390" marT="4390" marB="0" anchor="b"/>
                </a:tc>
                <a:tc>
                  <a:txBody>
                    <a:bodyPr/>
                    <a:lstStyle/>
                    <a:p>
                      <a:pPr algn="ctr" fontAlgn="b"/>
                      <a:r>
                        <a:rPr lang="en-GB" sz="1000" u="none" strike="noStrike">
                          <a:effectLst/>
                        </a:rPr>
                        <a:t>1416</a:t>
                      </a:r>
                      <a:endParaRPr lang="en-GB" sz="1000" b="0" i="0" u="none" strike="noStrike">
                        <a:solidFill>
                          <a:srgbClr val="000000"/>
                        </a:solidFill>
                        <a:effectLst/>
                        <a:latin typeface="Calibri" panose="020F0502020204030204" pitchFamily="34" charset="0"/>
                      </a:endParaRPr>
                    </a:p>
                  </a:txBody>
                  <a:tcPr marL="4390" marR="4390" marT="4390" marB="0" anchor="b"/>
                </a:tc>
                <a:extLst>
                  <a:ext uri="{0D108BD9-81ED-4DB2-BD59-A6C34878D82A}">
                    <a16:rowId xmlns:a16="http://schemas.microsoft.com/office/drawing/2014/main" val="1603756492"/>
                  </a:ext>
                </a:extLst>
              </a:tr>
              <a:tr h="184025">
                <a:tc>
                  <a:txBody>
                    <a:bodyPr/>
                    <a:lstStyle/>
                    <a:p>
                      <a:pPr algn="l" fontAlgn="b"/>
                      <a:r>
                        <a:rPr lang="en-GB" sz="1000" u="none" strike="noStrike">
                          <a:effectLst/>
                        </a:rPr>
                        <a:t>  Cardiology</a:t>
                      </a:r>
                      <a:endParaRPr lang="en-GB" sz="1000" b="0" i="0" u="none" strike="noStrike">
                        <a:solidFill>
                          <a:srgbClr val="000000"/>
                        </a:solidFill>
                        <a:effectLst/>
                        <a:latin typeface="Calibri" panose="020F0502020204030204" pitchFamily="34" charset="0"/>
                      </a:endParaRPr>
                    </a:p>
                  </a:txBody>
                  <a:tcPr marL="4390" marR="4390" marT="4390" marB="0" anchor="b"/>
                </a:tc>
                <a:tc>
                  <a:txBody>
                    <a:bodyPr/>
                    <a:lstStyle/>
                    <a:p>
                      <a:pPr algn="ctr" fontAlgn="b"/>
                      <a:r>
                        <a:rPr lang="en-GB" sz="1000" u="none" strike="noStrike">
                          <a:effectLst/>
                        </a:rPr>
                        <a:t>955</a:t>
                      </a:r>
                      <a:endParaRPr lang="en-GB" sz="1000" b="0" i="0" u="none" strike="noStrike">
                        <a:solidFill>
                          <a:srgbClr val="000000"/>
                        </a:solidFill>
                        <a:effectLst/>
                        <a:latin typeface="Calibri" panose="020F0502020204030204" pitchFamily="34" charset="0"/>
                      </a:endParaRPr>
                    </a:p>
                  </a:txBody>
                  <a:tcPr marL="4390" marR="4390" marT="4390" marB="0" anchor="b"/>
                </a:tc>
                <a:tc>
                  <a:txBody>
                    <a:bodyPr/>
                    <a:lstStyle/>
                    <a:p>
                      <a:pPr algn="ctr" fontAlgn="b"/>
                      <a:r>
                        <a:rPr lang="en-GB" sz="1000" u="none" strike="noStrike">
                          <a:effectLst/>
                        </a:rPr>
                        <a:t>873</a:t>
                      </a:r>
                      <a:endParaRPr lang="en-GB" sz="1000" b="0" i="0" u="none" strike="noStrike">
                        <a:solidFill>
                          <a:srgbClr val="000000"/>
                        </a:solidFill>
                        <a:effectLst/>
                        <a:latin typeface="Calibri" panose="020F0502020204030204" pitchFamily="34" charset="0"/>
                      </a:endParaRPr>
                    </a:p>
                  </a:txBody>
                  <a:tcPr marL="4390" marR="4390" marT="4390" marB="0" anchor="b"/>
                </a:tc>
                <a:tc>
                  <a:txBody>
                    <a:bodyPr/>
                    <a:lstStyle/>
                    <a:p>
                      <a:pPr algn="ctr" fontAlgn="b"/>
                      <a:r>
                        <a:rPr lang="en-GB" sz="1000" u="none" strike="noStrike">
                          <a:effectLst/>
                        </a:rPr>
                        <a:t>808</a:t>
                      </a:r>
                      <a:endParaRPr lang="en-GB" sz="1000" b="0" i="0" u="none" strike="noStrike">
                        <a:solidFill>
                          <a:srgbClr val="000000"/>
                        </a:solidFill>
                        <a:effectLst/>
                        <a:latin typeface="Calibri" panose="020F0502020204030204" pitchFamily="34" charset="0"/>
                      </a:endParaRPr>
                    </a:p>
                  </a:txBody>
                  <a:tcPr marL="4390" marR="4390" marT="4390" marB="0" anchor="b"/>
                </a:tc>
                <a:extLst>
                  <a:ext uri="{0D108BD9-81ED-4DB2-BD59-A6C34878D82A}">
                    <a16:rowId xmlns:a16="http://schemas.microsoft.com/office/drawing/2014/main" val="2748324288"/>
                  </a:ext>
                </a:extLst>
              </a:tr>
              <a:tr h="184025">
                <a:tc>
                  <a:txBody>
                    <a:bodyPr/>
                    <a:lstStyle/>
                    <a:p>
                      <a:pPr algn="l" fontAlgn="b"/>
                      <a:r>
                        <a:rPr lang="en-GB" sz="1000" u="none" strike="noStrike">
                          <a:effectLst/>
                        </a:rPr>
                        <a:t>  Paediatric Cardiology</a:t>
                      </a:r>
                      <a:endParaRPr lang="en-GB" sz="1000" b="0" i="0" u="none" strike="noStrike">
                        <a:solidFill>
                          <a:srgbClr val="000000"/>
                        </a:solidFill>
                        <a:effectLst/>
                        <a:latin typeface="Calibri" panose="020F0502020204030204" pitchFamily="34" charset="0"/>
                      </a:endParaRPr>
                    </a:p>
                  </a:txBody>
                  <a:tcPr marL="4390" marR="4390" marT="4390" marB="0" anchor="b"/>
                </a:tc>
                <a:tc>
                  <a:txBody>
                    <a:bodyPr/>
                    <a:lstStyle/>
                    <a:p>
                      <a:pPr algn="ctr" fontAlgn="b"/>
                      <a:r>
                        <a:rPr lang="en-GB" sz="1000" u="none" strike="noStrike">
                          <a:effectLst/>
                        </a:rPr>
                        <a:t>20</a:t>
                      </a:r>
                      <a:endParaRPr lang="en-GB" sz="1000" b="0" i="0" u="none" strike="noStrike">
                        <a:solidFill>
                          <a:srgbClr val="000000"/>
                        </a:solidFill>
                        <a:effectLst/>
                        <a:latin typeface="Calibri" panose="020F0502020204030204" pitchFamily="34" charset="0"/>
                      </a:endParaRPr>
                    </a:p>
                  </a:txBody>
                  <a:tcPr marL="4390" marR="4390" marT="4390" marB="0" anchor="b"/>
                </a:tc>
                <a:tc>
                  <a:txBody>
                    <a:bodyPr/>
                    <a:lstStyle/>
                    <a:p>
                      <a:pPr algn="ctr" fontAlgn="b"/>
                      <a:r>
                        <a:rPr lang="en-GB" sz="1000" u="none" strike="noStrike">
                          <a:effectLst/>
                        </a:rPr>
                        <a:t>15</a:t>
                      </a:r>
                      <a:endParaRPr lang="en-GB" sz="1000" b="0" i="0" u="none" strike="noStrike">
                        <a:solidFill>
                          <a:srgbClr val="000000"/>
                        </a:solidFill>
                        <a:effectLst/>
                        <a:latin typeface="Calibri" panose="020F0502020204030204" pitchFamily="34" charset="0"/>
                      </a:endParaRPr>
                    </a:p>
                  </a:txBody>
                  <a:tcPr marL="4390" marR="4390" marT="4390" marB="0" anchor="b"/>
                </a:tc>
                <a:tc>
                  <a:txBody>
                    <a:bodyPr/>
                    <a:lstStyle/>
                    <a:p>
                      <a:pPr algn="ctr" fontAlgn="b"/>
                      <a:r>
                        <a:rPr lang="en-GB" sz="1000" u="none" strike="noStrike">
                          <a:effectLst/>
                        </a:rPr>
                        <a:t>16</a:t>
                      </a:r>
                      <a:endParaRPr lang="en-GB" sz="1000" b="0" i="0" u="none" strike="noStrike">
                        <a:solidFill>
                          <a:srgbClr val="000000"/>
                        </a:solidFill>
                        <a:effectLst/>
                        <a:latin typeface="Calibri" panose="020F0502020204030204" pitchFamily="34" charset="0"/>
                      </a:endParaRPr>
                    </a:p>
                  </a:txBody>
                  <a:tcPr marL="4390" marR="4390" marT="4390" marB="0" anchor="b"/>
                </a:tc>
                <a:extLst>
                  <a:ext uri="{0D108BD9-81ED-4DB2-BD59-A6C34878D82A}">
                    <a16:rowId xmlns:a16="http://schemas.microsoft.com/office/drawing/2014/main" val="163897464"/>
                  </a:ext>
                </a:extLst>
              </a:tr>
              <a:tr h="184025">
                <a:tc>
                  <a:txBody>
                    <a:bodyPr/>
                    <a:lstStyle/>
                    <a:p>
                      <a:pPr algn="l" fontAlgn="b"/>
                      <a:r>
                        <a:rPr lang="en-GB" sz="1000" u="none" strike="noStrike">
                          <a:effectLst/>
                        </a:rPr>
                        <a:t>  Trainee</a:t>
                      </a:r>
                      <a:endParaRPr lang="en-GB" sz="1000" b="0" i="0" u="none" strike="noStrike">
                        <a:solidFill>
                          <a:srgbClr val="000000"/>
                        </a:solidFill>
                        <a:effectLst/>
                        <a:latin typeface="Calibri" panose="020F0502020204030204" pitchFamily="34" charset="0"/>
                      </a:endParaRPr>
                    </a:p>
                  </a:txBody>
                  <a:tcPr marL="4390" marR="4390" marT="4390" marB="0" anchor="b"/>
                </a:tc>
                <a:tc>
                  <a:txBody>
                    <a:bodyPr/>
                    <a:lstStyle/>
                    <a:p>
                      <a:pPr algn="ctr" fontAlgn="b"/>
                      <a:r>
                        <a:rPr lang="en-GB" sz="1000" u="none" strike="noStrike">
                          <a:effectLst/>
                        </a:rPr>
                        <a:t>291</a:t>
                      </a:r>
                      <a:endParaRPr lang="en-GB" sz="1000" b="0" i="0" u="none" strike="noStrike">
                        <a:solidFill>
                          <a:srgbClr val="000000"/>
                        </a:solidFill>
                        <a:effectLst/>
                        <a:latin typeface="Calibri" panose="020F0502020204030204" pitchFamily="34" charset="0"/>
                      </a:endParaRPr>
                    </a:p>
                  </a:txBody>
                  <a:tcPr marL="4390" marR="4390" marT="4390" marB="0" anchor="b"/>
                </a:tc>
                <a:tc>
                  <a:txBody>
                    <a:bodyPr/>
                    <a:lstStyle/>
                    <a:p>
                      <a:pPr algn="ctr" fontAlgn="b"/>
                      <a:r>
                        <a:rPr lang="en-GB" sz="1000" u="none" strike="noStrike">
                          <a:effectLst/>
                        </a:rPr>
                        <a:t>320</a:t>
                      </a:r>
                      <a:endParaRPr lang="en-GB" sz="1000" b="0" i="0" u="none" strike="noStrike">
                        <a:solidFill>
                          <a:srgbClr val="000000"/>
                        </a:solidFill>
                        <a:effectLst/>
                        <a:latin typeface="Calibri" panose="020F0502020204030204" pitchFamily="34" charset="0"/>
                      </a:endParaRPr>
                    </a:p>
                  </a:txBody>
                  <a:tcPr marL="4390" marR="4390" marT="4390" marB="0" anchor="b"/>
                </a:tc>
                <a:tc>
                  <a:txBody>
                    <a:bodyPr/>
                    <a:lstStyle/>
                    <a:p>
                      <a:pPr algn="ctr" fontAlgn="b"/>
                      <a:r>
                        <a:rPr lang="en-GB" sz="1000" u="none" strike="noStrike">
                          <a:effectLst/>
                        </a:rPr>
                        <a:t>350</a:t>
                      </a:r>
                      <a:endParaRPr lang="en-GB" sz="1000" b="0" i="0" u="none" strike="noStrike">
                        <a:solidFill>
                          <a:srgbClr val="000000"/>
                        </a:solidFill>
                        <a:effectLst/>
                        <a:latin typeface="Calibri" panose="020F0502020204030204" pitchFamily="34" charset="0"/>
                      </a:endParaRPr>
                    </a:p>
                  </a:txBody>
                  <a:tcPr marL="4390" marR="4390" marT="4390" marB="0" anchor="b"/>
                </a:tc>
                <a:extLst>
                  <a:ext uri="{0D108BD9-81ED-4DB2-BD59-A6C34878D82A}">
                    <a16:rowId xmlns:a16="http://schemas.microsoft.com/office/drawing/2014/main" val="2549984567"/>
                  </a:ext>
                </a:extLst>
              </a:tr>
              <a:tr h="184025">
                <a:tc>
                  <a:txBody>
                    <a:bodyPr/>
                    <a:lstStyle/>
                    <a:p>
                      <a:pPr algn="l" fontAlgn="b"/>
                      <a:r>
                        <a:rPr lang="en-GB" sz="1000" u="none" strike="noStrike">
                          <a:effectLst/>
                        </a:rPr>
                        <a:t>  Not Cardiology</a:t>
                      </a:r>
                      <a:endParaRPr lang="en-GB" sz="1000" b="0" i="0" u="none" strike="noStrike">
                        <a:solidFill>
                          <a:srgbClr val="000000"/>
                        </a:solidFill>
                        <a:effectLst/>
                        <a:latin typeface="Calibri" panose="020F0502020204030204" pitchFamily="34" charset="0"/>
                      </a:endParaRPr>
                    </a:p>
                  </a:txBody>
                  <a:tcPr marL="4390" marR="4390" marT="4390" marB="0" anchor="b"/>
                </a:tc>
                <a:tc>
                  <a:txBody>
                    <a:bodyPr/>
                    <a:lstStyle/>
                    <a:p>
                      <a:pPr algn="ctr" fontAlgn="b"/>
                      <a:r>
                        <a:rPr lang="en-GB" sz="1000" u="none" strike="noStrike">
                          <a:effectLst/>
                        </a:rPr>
                        <a:t>36</a:t>
                      </a:r>
                      <a:endParaRPr lang="en-GB" sz="1000" b="0" i="0" u="none" strike="noStrike">
                        <a:solidFill>
                          <a:srgbClr val="000000"/>
                        </a:solidFill>
                        <a:effectLst/>
                        <a:latin typeface="Calibri" panose="020F0502020204030204" pitchFamily="34" charset="0"/>
                      </a:endParaRPr>
                    </a:p>
                  </a:txBody>
                  <a:tcPr marL="4390" marR="4390" marT="4390" marB="0" anchor="b"/>
                </a:tc>
                <a:tc>
                  <a:txBody>
                    <a:bodyPr/>
                    <a:lstStyle/>
                    <a:p>
                      <a:pPr algn="ctr" fontAlgn="b"/>
                      <a:r>
                        <a:rPr lang="en-GB" sz="1000" u="none" strike="noStrike">
                          <a:effectLst/>
                        </a:rPr>
                        <a:t>31</a:t>
                      </a:r>
                      <a:endParaRPr lang="en-GB" sz="1000" b="0" i="0" u="none" strike="noStrike">
                        <a:solidFill>
                          <a:srgbClr val="000000"/>
                        </a:solidFill>
                        <a:effectLst/>
                        <a:latin typeface="Calibri" panose="020F0502020204030204" pitchFamily="34" charset="0"/>
                      </a:endParaRPr>
                    </a:p>
                  </a:txBody>
                  <a:tcPr marL="4390" marR="4390" marT="4390" marB="0" anchor="b"/>
                </a:tc>
                <a:tc>
                  <a:txBody>
                    <a:bodyPr/>
                    <a:lstStyle/>
                    <a:p>
                      <a:pPr algn="ctr" fontAlgn="b"/>
                      <a:r>
                        <a:rPr lang="en-GB" sz="1000" u="none" strike="noStrike">
                          <a:effectLst/>
                        </a:rPr>
                        <a:t>27</a:t>
                      </a:r>
                      <a:endParaRPr lang="en-GB" sz="1000" b="0" i="0" u="none" strike="noStrike">
                        <a:solidFill>
                          <a:srgbClr val="000000"/>
                        </a:solidFill>
                        <a:effectLst/>
                        <a:latin typeface="Calibri" panose="020F0502020204030204" pitchFamily="34" charset="0"/>
                      </a:endParaRPr>
                    </a:p>
                  </a:txBody>
                  <a:tcPr marL="4390" marR="4390" marT="4390" marB="0" anchor="b"/>
                </a:tc>
                <a:extLst>
                  <a:ext uri="{0D108BD9-81ED-4DB2-BD59-A6C34878D82A}">
                    <a16:rowId xmlns:a16="http://schemas.microsoft.com/office/drawing/2014/main" val="3876615314"/>
                  </a:ext>
                </a:extLst>
              </a:tr>
              <a:tr h="184025">
                <a:tc>
                  <a:txBody>
                    <a:bodyPr/>
                    <a:lstStyle/>
                    <a:p>
                      <a:pPr algn="l" fontAlgn="b"/>
                      <a:r>
                        <a:rPr lang="en-GB" sz="1000" u="none" strike="noStrike">
                          <a:effectLst/>
                        </a:rPr>
                        <a:t>  Cardiothoracic Surgeons</a:t>
                      </a:r>
                      <a:endParaRPr lang="en-GB" sz="1000" b="0" i="0" u="none" strike="noStrike">
                        <a:solidFill>
                          <a:srgbClr val="000000"/>
                        </a:solidFill>
                        <a:effectLst/>
                        <a:latin typeface="Calibri" panose="020F0502020204030204" pitchFamily="34" charset="0"/>
                      </a:endParaRPr>
                    </a:p>
                  </a:txBody>
                  <a:tcPr marL="4390" marR="4390" marT="4390" marB="0" anchor="b"/>
                </a:tc>
                <a:tc>
                  <a:txBody>
                    <a:bodyPr/>
                    <a:lstStyle/>
                    <a:p>
                      <a:pPr algn="ctr" fontAlgn="b"/>
                      <a:r>
                        <a:rPr lang="en-GB" sz="1000" u="none" strike="noStrike">
                          <a:effectLst/>
                        </a:rPr>
                        <a:t>62</a:t>
                      </a:r>
                      <a:endParaRPr lang="en-GB" sz="1000" b="0" i="0" u="none" strike="noStrike">
                        <a:solidFill>
                          <a:srgbClr val="000000"/>
                        </a:solidFill>
                        <a:effectLst/>
                        <a:latin typeface="Calibri" panose="020F0502020204030204" pitchFamily="34" charset="0"/>
                      </a:endParaRPr>
                    </a:p>
                  </a:txBody>
                  <a:tcPr marL="4390" marR="4390" marT="4390" marB="0" anchor="b"/>
                </a:tc>
                <a:tc>
                  <a:txBody>
                    <a:bodyPr/>
                    <a:lstStyle/>
                    <a:p>
                      <a:pPr algn="ctr" fontAlgn="b"/>
                      <a:r>
                        <a:rPr lang="en-GB" sz="1000" u="none" strike="noStrike">
                          <a:effectLst/>
                        </a:rPr>
                        <a:t>44</a:t>
                      </a:r>
                      <a:endParaRPr lang="en-GB" sz="1000" b="0" i="0" u="none" strike="noStrike">
                        <a:solidFill>
                          <a:srgbClr val="000000"/>
                        </a:solidFill>
                        <a:effectLst/>
                        <a:latin typeface="Calibri" panose="020F0502020204030204" pitchFamily="34" charset="0"/>
                      </a:endParaRPr>
                    </a:p>
                  </a:txBody>
                  <a:tcPr marL="4390" marR="4390" marT="4390" marB="0" anchor="b"/>
                </a:tc>
                <a:tc>
                  <a:txBody>
                    <a:bodyPr/>
                    <a:lstStyle/>
                    <a:p>
                      <a:pPr algn="ctr" fontAlgn="b"/>
                      <a:r>
                        <a:rPr lang="en-GB" sz="1000" u="none" strike="noStrike">
                          <a:effectLst/>
                        </a:rPr>
                        <a:t>42</a:t>
                      </a:r>
                      <a:endParaRPr lang="en-GB" sz="1000" b="0" i="0" u="none" strike="noStrike">
                        <a:solidFill>
                          <a:srgbClr val="000000"/>
                        </a:solidFill>
                        <a:effectLst/>
                        <a:latin typeface="Calibri" panose="020F0502020204030204" pitchFamily="34" charset="0"/>
                      </a:endParaRPr>
                    </a:p>
                  </a:txBody>
                  <a:tcPr marL="4390" marR="4390" marT="4390" marB="0" anchor="b"/>
                </a:tc>
                <a:extLst>
                  <a:ext uri="{0D108BD9-81ED-4DB2-BD59-A6C34878D82A}">
                    <a16:rowId xmlns:a16="http://schemas.microsoft.com/office/drawing/2014/main" val="3330621451"/>
                  </a:ext>
                </a:extLst>
              </a:tr>
              <a:tr h="184025">
                <a:tc>
                  <a:txBody>
                    <a:bodyPr/>
                    <a:lstStyle/>
                    <a:p>
                      <a:pPr algn="l" fontAlgn="b"/>
                      <a:r>
                        <a:rPr lang="en-GB" sz="1000" u="none" strike="noStrike">
                          <a:effectLst/>
                        </a:rPr>
                        <a:t>  Unknown</a:t>
                      </a:r>
                      <a:endParaRPr lang="en-GB" sz="1000" b="0" i="0" u="none" strike="noStrike">
                        <a:solidFill>
                          <a:srgbClr val="000000"/>
                        </a:solidFill>
                        <a:effectLst/>
                        <a:latin typeface="Calibri" panose="020F0502020204030204" pitchFamily="34" charset="0"/>
                      </a:endParaRPr>
                    </a:p>
                  </a:txBody>
                  <a:tcPr marL="4390" marR="4390" marT="4390" marB="0" anchor="b"/>
                </a:tc>
                <a:tc>
                  <a:txBody>
                    <a:bodyPr/>
                    <a:lstStyle/>
                    <a:p>
                      <a:pPr algn="ctr" fontAlgn="b"/>
                      <a:r>
                        <a:rPr lang="en-GB" sz="1000" u="none" strike="noStrike">
                          <a:effectLst/>
                        </a:rPr>
                        <a:t>140</a:t>
                      </a:r>
                      <a:endParaRPr lang="en-GB" sz="1000" b="0" i="0" u="none" strike="noStrike">
                        <a:solidFill>
                          <a:srgbClr val="000000"/>
                        </a:solidFill>
                        <a:effectLst/>
                        <a:latin typeface="Calibri" panose="020F0502020204030204" pitchFamily="34" charset="0"/>
                      </a:endParaRPr>
                    </a:p>
                  </a:txBody>
                  <a:tcPr marL="4390" marR="4390" marT="4390" marB="0" anchor="b"/>
                </a:tc>
                <a:tc>
                  <a:txBody>
                    <a:bodyPr/>
                    <a:lstStyle/>
                    <a:p>
                      <a:pPr algn="ctr" fontAlgn="b"/>
                      <a:r>
                        <a:rPr lang="en-GB" sz="1000" u="none" strike="noStrike">
                          <a:effectLst/>
                        </a:rPr>
                        <a:t>155</a:t>
                      </a:r>
                      <a:endParaRPr lang="en-GB" sz="1000" b="0" i="0" u="none" strike="noStrike">
                        <a:solidFill>
                          <a:srgbClr val="000000"/>
                        </a:solidFill>
                        <a:effectLst/>
                        <a:latin typeface="Calibri" panose="020F0502020204030204" pitchFamily="34" charset="0"/>
                      </a:endParaRPr>
                    </a:p>
                  </a:txBody>
                  <a:tcPr marL="4390" marR="4390" marT="4390" marB="0" anchor="b"/>
                </a:tc>
                <a:tc>
                  <a:txBody>
                    <a:bodyPr/>
                    <a:lstStyle/>
                    <a:p>
                      <a:pPr algn="ctr" fontAlgn="b"/>
                      <a:r>
                        <a:rPr lang="en-GB" sz="1000" u="none" strike="noStrike">
                          <a:effectLst/>
                        </a:rPr>
                        <a:t>173</a:t>
                      </a:r>
                      <a:endParaRPr lang="en-GB" sz="1000" b="0" i="0" u="none" strike="noStrike">
                        <a:solidFill>
                          <a:srgbClr val="000000"/>
                        </a:solidFill>
                        <a:effectLst/>
                        <a:latin typeface="Calibri" panose="020F0502020204030204" pitchFamily="34" charset="0"/>
                      </a:endParaRPr>
                    </a:p>
                  </a:txBody>
                  <a:tcPr marL="4390" marR="4390" marT="4390" marB="0" anchor="b"/>
                </a:tc>
                <a:extLst>
                  <a:ext uri="{0D108BD9-81ED-4DB2-BD59-A6C34878D82A}">
                    <a16:rowId xmlns:a16="http://schemas.microsoft.com/office/drawing/2014/main" val="889815741"/>
                  </a:ext>
                </a:extLst>
              </a:tr>
              <a:tr h="139599">
                <a:tc>
                  <a:txBody>
                    <a:bodyPr/>
                    <a:lstStyle/>
                    <a:p>
                      <a:pPr algn="l" fontAlgn="b"/>
                      <a:endParaRPr lang="en-GB" sz="1000" b="0" i="0" u="none" strike="noStrike">
                        <a:solidFill>
                          <a:srgbClr val="000000"/>
                        </a:solidFill>
                        <a:effectLst/>
                        <a:latin typeface="Calibri" panose="020F0502020204030204" pitchFamily="34" charset="0"/>
                      </a:endParaRPr>
                    </a:p>
                  </a:txBody>
                  <a:tcPr marL="4390" marR="4390" marT="4390" marB="0" anchor="b"/>
                </a:tc>
                <a:tc>
                  <a:txBody>
                    <a:bodyPr/>
                    <a:lstStyle/>
                    <a:p>
                      <a:pPr algn="ctr" fontAlgn="b"/>
                      <a:endParaRPr lang="en-GB" sz="1000" b="0" i="0" u="none" strike="noStrike">
                        <a:solidFill>
                          <a:srgbClr val="000000"/>
                        </a:solidFill>
                        <a:effectLst/>
                        <a:latin typeface="Calibri" panose="020F0502020204030204" pitchFamily="34" charset="0"/>
                      </a:endParaRPr>
                    </a:p>
                  </a:txBody>
                  <a:tcPr marL="4390" marR="4390" marT="4390" marB="0" anchor="b"/>
                </a:tc>
                <a:tc>
                  <a:txBody>
                    <a:bodyPr/>
                    <a:lstStyle/>
                    <a:p>
                      <a:pPr algn="ctr" fontAlgn="b"/>
                      <a:endParaRPr lang="en-GB" sz="1000" b="0" i="0" u="none" strike="noStrike">
                        <a:solidFill>
                          <a:srgbClr val="000000"/>
                        </a:solidFill>
                        <a:effectLst/>
                        <a:latin typeface="Calibri" panose="020F0502020204030204" pitchFamily="34" charset="0"/>
                      </a:endParaRPr>
                    </a:p>
                  </a:txBody>
                  <a:tcPr marL="4390" marR="4390" marT="4390" marB="0" anchor="b"/>
                </a:tc>
                <a:tc>
                  <a:txBody>
                    <a:bodyPr/>
                    <a:lstStyle/>
                    <a:p>
                      <a:pPr algn="ctr" fontAlgn="b"/>
                      <a:endParaRPr lang="en-GB" sz="1000" b="0" i="0" u="none" strike="noStrike">
                        <a:solidFill>
                          <a:srgbClr val="000000"/>
                        </a:solidFill>
                        <a:effectLst/>
                        <a:latin typeface="Calibri" panose="020F0502020204030204" pitchFamily="34" charset="0"/>
                      </a:endParaRPr>
                    </a:p>
                  </a:txBody>
                  <a:tcPr marL="4390" marR="4390" marT="4390" marB="0" anchor="b"/>
                </a:tc>
                <a:extLst>
                  <a:ext uri="{0D108BD9-81ED-4DB2-BD59-A6C34878D82A}">
                    <a16:rowId xmlns:a16="http://schemas.microsoft.com/office/drawing/2014/main" val="3215249367"/>
                  </a:ext>
                </a:extLst>
              </a:tr>
              <a:tr h="184025">
                <a:tc>
                  <a:txBody>
                    <a:bodyPr/>
                    <a:lstStyle/>
                    <a:p>
                      <a:pPr algn="l" fontAlgn="b"/>
                      <a:r>
                        <a:rPr lang="en-GB" sz="1000" u="none" strike="noStrike">
                          <a:effectLst/>
                        </a:rPr>
                        <a:t>QS7 - Operators performing at least 35 new/upgrades per annum</a:t>
                      </a:r>
                      <a:endParaRPr lang="en-GB" sz="1000" b="0" i="0" u="none" strike="noStrike">
                        <a:solidFill>
                          <a:srgbClr val="000000"/>
                        </a:solidFill>
                        <a:effectLst/>
                        <a:latin typeface="Calibri" panose="020F0502020204030204" pitchFamily="34" charset="0"/>
                      </a:endParaRPr>
                    </a:p>
                  </a:txBody>
                  <a:tcPr marL="4390" marR="4390" marT="4390" marB="0" anchor="b"/>
                </a:tc>
                <a:tc>
                  <a:txBody>
                    <a:bodyPr/>
                    <a:lstStyle/>
                    <a:p>
                      <a:pPr algn="ctr" fontAlgn="b"/>
                      <a:r>
                        <a:rPr lang="en-GB" sz="1000" u="none" strike="noStrike">
                          <a:effectLst/>
                        </a:rPr>
                        <a:t>550</a:t>
                      </a:r>
                      <a:endParaRPr lang="en-GB" sz="1000" b="0" i="0" u="none" strike="noStrike">
                        <a:solidFill>
                          <a:srgbClr val="000000"/>
                        </a:solidFill>
                        <a:effectLst/>
                        <a:latin typeface="Calibri" panose="020F0502020204030204" pitchFamily="34" charset="0"/>
                      </a:endParaRPr>
                    </a:p>
                  </a:txBody>
                  <a:tcPr marL="4390" marR="4390" marT="4390" marB="0" anchor="b"/>
                </a:tc>
                <a:tc>
                  <a:txBody>
                    <a:bodyPr/>
                    <a:lstStyle/>
                    <a:p>
                      <a:pPr algn="ctr" fontAlgn="b"/>
                      <a:r>
                        <a:rPr lang="en-GB" sz="1000" u="none" strike="noStrike">
                          <a:effectLst/>
                        </a:rPr>
                        <a:t>498</a:t>
                      </a:r>
                      <a:endParaRPr lang="en-GB" sz="1000" b="0" i="0" u="none" strike="noStrike">
                        <a:solidFill>
                          <a:srgbClr val="000000"/>
                        </a:solidFill>
                        <a:effectLst/>
                        <a:latin typeface="Calibri" panose="020F0502020204030204" pitchFamily="34" charset="0"/>
                      </a:endParaRPr>
                    </a:p>
                  </a:txBody>
                  <a:tcPr marL="4390" marR="4390" marT="4390" marB="0" anchor="b"/>
                </a:tc>
                <a:tc>
                  <a:txBody>
                    <a:bodyPr/>
                    <a:lstStyle/>
                    <a:p>
                      <a:pPr algn="ctr" fontAlgn="b"/>
                      <a:r>
                        <a:rPr lang="en-GB" sz="1000" u="none" strike="noStrike">
                          <a:effectLst/>
                        </a:rPr>
                        <a:t>520</a:t>
                      </a:r>
                      <a:endParaRPr lang="en-GB" sz="1000" b="0" i="0" u="none" strike="noStrike">
                        <a:solidFill>
                          <a:srgbClr val="000000"/>
                        </a:solidFill>
                        <a:effectLst/>
                        <a:latin typeface="Calibri" panose="020F0502020204030204" pitchFamily="34" charset="0"/>
                      </a:endParaRPr>
                    </a:p>
                  </a:txBody>
                  <a:tcPr marL="4390" marR="4390" marT="4390" marB="0" anchor="b"/>
                </a:tc>
                <a:extLst>
                  <a:ext uri="{0D108BD9-81ED-4DB2-BD59-A6C34878D82A}">
                    <a16:rowId xmlns:a16="http://schemas.microsoft.com/office/drawing/2014/main" val="2044263783"/>
                  </a:ext>
                </a:extLst>
              </a:tr>
              <a:tr h="184025">
                <a:tc>
                  <a:txBody>
                    <a:bodyPr/>
                    <a:lstStyle/>
                    <a:p>
                      <a:pPr algn="l" fontAlgn="b"/>
                      <a:r>
                        <a:rPr lang="en-GB" sz="1000" u="none" strike="noStrike">
                          <a:effectLst/>
                        </a:rPr>
                        <a:t>QS7 - Trainees performing at least 35 new/upgrade procedures per annum</a:t>
                      </a:r>
                      <a:endParaRPr lang="en-GB" sz="1000" b="0" i="0" u="none" strike="noStrike">
                        <a:solidFill>
                          <a:srgbClr val="000000"/>
                        </a:solidFill>
                        <a:effectLst/>
                        <a:latin typeface="Calibri" panose="020F0502020204030204" pitchFamily="34" charset="0"/>
                      </a:endParaRPr>
                    </a:p>
                  </a:txBody>
                  <a:tcPr marL="4390" marR="4390" marT="4390" marB="0" anchor="b"/>
                </a:tc>
                <a:tc>
                  <a:txBody>
                    <a:bodyPr/>
                    <a:lstStyle/>
                    <a:p>
                      <a:pPr algn="ctr" fontAlgn="b"/>
                      <a:r>
                        <a:rPr lang="en-GB" sz="1000" u="none" strike="noStrike">
                          <a:effectLst/>
                        </a:rPr>
                        <a:t>16</a:t>
                      </a:r>
                      <a:endParaRPr lang="en-GB" sz="1000" b="0" i="0" u="none" strike="noStrike">
                        <a:solidFill>
                          <a:srgbClr val="000000"/>
                        </a:solidFill>
                        <a:effectLst/>
                        <a:latin typeface="Calibri" panose="020F0502020204030204" pitchFamily="34" charset="0"/>
                      </a:endParaRPr>
                    </a:p>
                  </a:txBody>
                  <a:tcPr marL="4390" marR="4390" marT="4390" marB="0" anchor="b"/>
                </a:tc>
                <a:tc>
                  <a:txBody>
                    <a:bodyPr/>
                    <a:lstStyle/>
                    <a:p>
                      <a:pPr algn="ctr" fontAlgn="b"/>
                      <a:r>
                        <a:rPr lang="en-GB" sz="1000" u="none" strike="noStrike">
                          <a:effectLst/>
                        </a:rPr>
                        <a:t>26</a:t>
                      </a:r>
                      <a:endParaRPr lang="en-GB" sz="1000" b="0" i="0" u="none" strike="noStrike">
                        <a:solidFill>
                          <a:srgbClr val="000000"/>
                        </a:solidFill>
                        <a:effectLst/>
                        <a:latin typeface="Calibri" panose="020F0502020204030204" pitchFamily="34" charset="0"/>
                      </a:endParaRPr>
                    </a:p>
                  </a:txBody>
                  <a:tcPr marL="4390" marR="4390" marT="4390" marB="0" anchor="b"/>
                </a:tc>
                <a:tc>
                  <a:txBody>
                    <a:bodyPr/>
                    <a:lstStyle/>
                    <a:p>
                      <a:pPr algn="ctr" fontAlgn="b"/>
                      <a:r>
                        <a:rPr lang="en-GB" sz="1000" u="none" strike="noStrike">
                          <a:effectLst/>
                        </a:rPr>
                        <a:t>43</a:t>
                      </a:r>
                      <a:endParaRPr lang="en-GB" sz="1000" b="0" i="0" u="none" strike="noStrike">
                        <a:solidFill>
                          <a:srgbClr val="000000"/>
                        </a:solidFill>
                        <a:effectLst/>
                        <a:latin typeface="Calibri" panose="020F0502020204030204" pitchFamily="34" charset="0"/>
                      </a:endParaRPr>
                    </a:p>
                  </a:txBody>
                  <a:tcPr marL="4390" marR="4390" marT="4390" marB="0" anchor="b"/>
                </a:tc>
                <a:extLst>
                  <a:ext uri="{0D108BD9-81ED-4DB2-BD59-A6C34878D82A}">
                    <a16:rowId xmlns:a16="http://schemas.microsoft.com/office/drawing/2014/main" val="4126233350"/>
                  </a:ext>
                </a:extLst>
              </a:tr>
              <a:tr h="139599">
                <a:tc>
                  <a:txBody>
                    <a:bodyPr/>
                    <a:lstStyle/>
                    <a:p>
                      <a:pPr algn="l" fontAlgn="b"/>
                      <a:endParaRPr lang="en-GB" sz="1000" b="0" i="0" u="none" strike="noStrike">
                        <a:solidFill>
                          <a:srgbClr val="000000"/>
                        </a:solidFill>
                        <a:effectLst/>
                        <a:latin typeface="Calibri" panose="020F0502020204030204" pitchFamily="34" charset="0"/>
                      </a:endParaRPr>
                    </a:p>
                  </a:txBody>
                  <a:tcPr marL="4390" marR="4390" marT="4390" marB="0" anchor="b"/>
                </a:tc>
                <a:tc>
                  <a:txBody>
                    <a:bodyPr/>
                    <a:lstStyle/>
                    <a:p>
                      <a:pPr algn="ctr" fontAlgn="b"/>
                      <a:endParaRPr lang="en-GB" sz="1000" b="0" i="0" u="none" strike="noStrike">
                        <a:solidFill>
                          <a:srgbClr val="000000"/>
                        </a:solidFill>
                        <a:effectLst/>
                        <a:latin typeface="Calibri" panose="020F0502020204030204" pitchFamily="34" charset="0"/>
                      </a:endParaRPr>
                    </a:p>
                  </a:txBody>
                  <a:tcPr marL="4390" marR="4390" marT="4390" marB="0" anchor="b"/>
                </a:tc>
                <a:tc>
                  <a:txBody>
                    <a:bodyPr/>
                    <a:lstStyle/>
                    <a:p>
                      <a:pPr algn="ctr" fontAlgn="b"/>
                      <a:endParaRPr lang="en-GB" sz="1000" b="0" i="0" u="none" strike="noStrike">
                        <a:solidFill>
                          <a:srgbClr val="000000"/>
                        </a:solidFill>
                        <a:effectLst/>
                        <a:latin typeface="Calibri" panose="020F0502020204030204" pitchFamily="34" charset="0"/>
                      </a:endParaRPr>
                    </a:p>
                  </a:txBody>
                  <a:tcPr marL="4390" marR="4390" marT="4390" marB="0" anchor="b"/>
                </a:tc>
                <a:tc>
                  <a:txBody>
                    <a:bodyPr/>
                    <a:lstStyle/>
                    <a:p>
                      <a:pPr algn="ctr" fontAlgn="b"/>
                      <a:endParaRPr lang="en-GB" sz="1000" b="0" i="0" u="none" strike="noStrike">
                        <a:solidFill>
                          <a:srgbClr val="000000"/>
                        </a:solidFill>
                        <a:effectLst/>
                        <a:latin typeface="Calibri" panose="020F0502020204030204" pitchFamily="34" charset="0"/>
                      </a:endParaRPr>
                    </a:p>
                  </a:txBody>
                  <a:tcPr marL="4390" marR="4390" marT="4390" marB="0" anchor="b"/>
                </a:tc>
                <a:extLst>
                  <a:ext uri="{0D108BD9-81ED-4DB2-BD59-A6C34878D82A}">
                    <a16:rowId xmlns:a16="http://schemas.microsoft.com/office/drawing/2014/main" val="786554372"/>
                  </a:ext>
                </a:extLst>
              </a:tr>
              <a:tr h="184025">
                <a:tc>
                  <a:txBody>
                    <a:bodyPr/>
                    <a:lstStyle/>
                    <a:p>
                      <a:pPr algn="l" fontAlgn="b"/>
                      <a:r>
                        <a:rPr lang="en-GB" sz="1000" u="none" strike="noStrike">
                          <a:effectLst/>
                        </a:rPr>
                        <a:t>Number of Operators Performing a Pacemaker implant/upgrades</a:t>
                      </a:r>
                      <a:endParaRPr lang="en-GB" sz="1000" b="0" i="0" u="none" strike="noStrike">
                        <a:solidFill>
                          <a:srgbClr val="000000"/>
                        </a:solidFill>
                        <a:effectLst/>
                        <a:latin typeface="Calibri" panose="020F0502020204030204" pitchFamily="34" charset="0"/>
                      </a:endParaRPr>
                    </a:p>
                  </a:txBody>
                  <a:tcPr marL="4390" marR="4390" marT="4390" marB="0" anchor="b"/>
                </a:tc>
                <a:tc>
                  <a:txBody>
                    <a:bodyPr/>
                    <a:lstStyle/>
                    <a:p>
                      <a:pPr algn="ctr" fontAlgn="b"/>
                      <a:endParaRPr lang="en-GB" sz="1000" b="0" i="0" u="none" strike="noStrike">
                        <a:solidFill>
                          <a:srgbClr val="000000"/>
                        </a:solidFill>
                        <a:effectLst/>
                        <a:latin typeface="Calibri" panose="020F0502020204030204" pitchFamily="34" charset="0"/>
                      </a:endParaRPr>
                    </a:p>
                  </a:txBody>
                  <a:tcPr marL="4390" marR="4390" marT="4390" marB="0" anchor="b"/>
                </a:tc>
                <a:tc>
                  <a:txBody>
                    <a:bodyPr/>
                    <a:lstStyle/>
                    <a:p>
                      <a:pPr algn="ctr" fontAlgn="b"/>
                      <a:endParaRPr lang="en-GB" sz="1000" b="0" i="0" u="none" strike="noStrike">
                        <a:solidFill>
                          <a:srgbClr val="000000"/>
                        </a:solidFill>
                        <a:effectLst/>
                        <a:latin typeface="Calibri" panose="020F0502020204030204" pitchFamily="34" charset="0"/>
                      </a:endParaRPr>
                    </a:p>
                  </a:txBody>
                  <a:tcPr marL="4390" marR="4390" marT="4390" marB="0" anchor="b"/>
                </a:tc>
                <a:tc>
                  <a:txBody>
                    <a:bodyPr/>
                    <a:lstStyle/>
                    <a:p>
                      <a:pPr algn="ctr" fontAlgn="b"/>
                      <a:endParaRPr lang="en-GB" sz="1000" b="0" i="0" u="none" strike="noStrike">
                        <a:solidFill>
                          <a:srgbClr val="000000"/>
                        </a:solidFill>
                        <a:effectLst/>
                        <a:latin typeface="Calibri" panose="020F0502020204030204" pitchFamily="34" charset="0"/>
                      </a:endParaRPr>
                    </a:p>
                  </a:txBody>
                  <a:tcPr marL="4390" marR="4390" marT="4390" marB="0" anchor="b"/>
                </a:tc>
                <a:extLst>
                  <a:ext uri="{0D108BD9-81ED-4DB2-BD59-A6C34878D82A}">
                    <a16:rowId xmlns:a16="http://schemas.microsoft.com/office/drawing/2014/main" val="4180355085"/>
                  </a:ext>
                </a:extLst>
              </a:tr>
              <a:tr h="184025">
                <a:tc>
                  <a:txBody>
                    <a:bodyPr/>
                    <a:lstStyle/>
                    <a:p>
                      <a:pPr algn="l" fontAlgn="b"/>
                      <a:r>
                        <a:rPr lang="en-GB" sz="1000" u="none" strike="noStrike">
                          <a:effectLst/>
                        </a:rPr>
                        <a:t>Total</a:t>
                      </a:r>
                      <a:endParaRPr lang="en-GB" sz="1000" b="0" i="0" u="none" strike="noStrike">
                        <a:solidFill>
                          <a:srgbClr val="000000"/>
                        </a:solidFill>
                        <a:effectLst/>
                        <a:latin typeface="Calibri" panose="020F0502020204030204" pitchFamily="34" charset="0"/>
                      </a:endParaRPr>
                    </a:p>
                  </a:txBody>
                  <a:tcPr marL="4390" marR="4390" marT="4390" marB="0" anchor="b"/>
                </a:tc>
                <a:tc>
                  <a:txBody>
                    <a:bodyPr/>
                    <a:lstStyle/>
                    <a:p>
                      <a:pPr algn="ctr" fontAlgn="b"/>
                      <a:r>
                        <a:rPr lang="en-GB" sz="1000" u="none" strike="noStrike">
                          <a:effectLst/>
                        </a:rPr>
                        <a:t>1373</a:t>
                      </a:r>
                      <a:endParaRPr lang="en-GB" sz="1000" b="0" i="0" u="none" strike="noStrike">
                        <a:solidFill>
                          <a:srgbClr val="000000"/>
                        </a:solidFill>
                        <a:effectLst/>
                        <a:latin typeface="Calibri" panose="020F0502020204030204" pitchFamily="34" charset="0"/>
                      </a:endParaRPr>
                    </a:p>
                  </a:txBody>
                  <a:tcPr marL="4390" marR="4390" marT="4390" marB="0" anchor="b"/>
                </a:tc>
                <a:tc>
                  <a:txBody>
                    <a:bodyPr/>
                    <a:lstStyle/>
                    <a:p>
                      <a:pPr algn="ctr" fontAlgn="b"/>
                      <a:r>
                        <a:rPr lang="en-GB" sz="1000" u="none" strike="noStrike">
                          <a:effectLst/>
                        </a:rPr>
                        <a:t>1324</a:t>
                      </a:r>
                      <a:endParaRPr lang="en-GB" sz="1000" b="0" i="0" u="none" strike="noStrike">
                        <a:solidFill>
                          <a:srgbClr val="000000"/>
                        </a:solidFill>
                        <a:effectLst/>
                        <a:latin typeface="Calibri" panose="020F0502020204030204" pitchFamily="34" charset="0"/>
                      </a:endParaRPr>
                    </a:p>
                  </a:txBody>
                  <a:tcPr marL="4390" marR="4390" marT="4390" marB="0" anchor="b"/>
                </a:tc>
                <a:tc>
                  <a:txBody>
                    <a:bodyPr/>
                    <a:lstStyle/>
                    <a:p>
                      <a:pPr algn="ctr" fontAlgn="b"/>
                      <a:r>
                        <a:rPr lang="en-GB" sz="1000" u="none" strike="noStrike">
                          <a:effectLst/>
                        </a:rPr>
                        <a:t>1288</a:t>
                      </a:r>
                      <a:endParaRPr lang="en-GB" sz="1000" b="0" i="0" u="none" strike="noStrike">
                        <a:solidFill>
                          <a:srgbClr val="000000"/>
                        </a:solidFill>
                        <a:effectLst/>
                        <a:latin typeface="Calibri" panose="020F0502020204030204" pitchFamily="34" charset="0"/>
                      </a:endParaRPr>
                    </a:p>
                  </a:txBody>
                  <a:tcPr marL="4390" marR="4390" marT="4390" marB="0" anchor="b"/>
                </a:tc>
                <a:extLst>
                  <a:ext uri="{0D108BD9-81ED-4DB2-BD59-A6C34878D82A}">
                    <a16:rowId xmlns:a16="http://schemas.microsoft.com/office/drawing/2014/main" val="4122263245"/>
                  </a:ext>
                </a:extLst>
              </a:tr>
              <a:tr h="184025">
                <a:tc>
                  <a:txBody>
                    <a:bodyPr/>
                    <a:lstStyle/>
                    <a:p>
                      <a:pPr algn="l" fontAlgn="b"/>
                      <a:r>
                        <a:rPr lang="en-GB" sz="1000" u="none" strike="noStrike">
                          <a:effectLst/>
                        </a:rPr>
                        <a:t>  Cardiology</a:t>
                      </a:r>
                      <a:endParaRPr lang="en-GB" sz="1000" b="0" i="0" u="none" strike="noStrike">
                        <a:solidFill>
                          <a:srgbClr val="000000"/>
                        </a:solidFill>
                        <a:effectLst/>
                        <a:latin typeface="Calibri" panose="020F0502020204030204" pitchFamily="34" charset="0"/>
                      </a:endParaRPr>
                    </a:p>
                  </a:txBody>
                  <a:tcPr marL="4390" marR="4390" marT="4390" marB="0" anchor="b"/>
                </a:tc>
                <a:tc>
                  <a:txBody>
                    <a:bodyPr/>
                    <a:lstStyle/>
                    <a:p>
                      <a:pPr algn="ctr" fontAlgn="b"/>
                      <a:r>
                        <a:rPr lang="en-GB" sz="1000" u="none" strike="noStrike">
                          <a:effectLst/>
                        </a:rPr>
                        <a:t>911</a:t>
                      </a:r>
                      <a:endParaRPr lang="en-GB" sz="1000" b="0" i="0" u="none" strike="noStrike">
                        <a:solidFill>
                          <a:srgbClr val="000000"/>
                        </a:solidFill>
                        <a:effectLst/>
                        <a:latin typeface="Calibri" panose="020F0502020204030204" pitchFamily="34" charset="0"/>
                      </a:endParaRPr>
                    </a:p>
                  </a:txBody>
                  <a:tcPr marL="4390" marR="4390" marT="4390" marB="0" anchor="b"/>
                </a:tc>
                <a:tc>
                  <a:txBody>
                    <a:bodyPr/>
                    <a:lstStyle/>
                    <a:p>
                      <a:pPr algn="ctr" fontAlgn="b"/>
                      <a:r>
                        <a:rPr lang="en-GB" sz="1000" u="none" strike="noStrike">
                          <a:effectLst/>
                        </a:rPr>
                        <a:t>830</a:t>
                      </a:r>
                      <a:endParaRPr lang="en-GB" sz="1000" b="0" i="0" u="none" strike="noStrike">
                        <a:solidFill>
                          <a:srgbClr val="000000"/>
                        </a:solidFill>
                        <a:effectLst/>
                        <a:latin typeface="Calibri" panose="020F0502020204030204" pitchFamily="34" charset="0"/>
                      </a:endParaRPr>
                    </a:p>
                  </a:txBody>
                  <a:tcPr marL="4390" marR="4390" marT="4390" marB="0" anchor="b"/>
                </a:tc>
                <a:tc>
                  <a:txBody>
                    <a:bodyPr/>
                    <a:lstStyle/>
                    <a:p>
                      <a:pPr algn="ctr" fontAlgn="b"/>
                      <a:r>
                        <a:rPr lang="en-GB" sz="1000" u="none" strike="noStrike">
                          <a:effectLst/>
                        </a:rPr>
                        <a:t>753</a:t>
                      </a:r>
                      <a:endParaRPr lang="en-GB" sz="1000" b="0" i="0" u="none" strike="noStrike">
                        <a:solidFill>
                          <a:srgbClr val="000000"/>
                        </a:solidFill>
                        <a:effectLst/>
                        <a:latin typeface="Calibri" panose="020F0502020204030204" pitchFamily="34" charset="0"/>
                      </a:endParaRPr>
                    </a:p>
                  </a:txBody>
                  <a:tcPr marL="4390" marR="4390" marT="4390" marB="0" anchor="b"/>
                </a:tc>
                <a:extLst>
                  <a:ext uri="{0D108BD9-81ED-4DB2-BD59-A6C34878D82A}">
                    <a16:rowId xmlns:a16="http://schemas.microsoft.com/office/drawing/2014/main" val="515987634"/>
                  </a:ext>
                </a:extLst>
              </a:tr>
              <a:tr h="184025">
                <a:tc>
                  <a:txBody>
                    <a:bodyPr/>
                    <a:lstStyle/>
                    <a:p>
                      <a:pPr algn="l" fontAlgn="b"/>
                      <a:r>
                        <a:rPr lang="en-GB" sz="1000" u="none" strike="noStrike">
                          <a:effectLst/>
                        </a:rPr>
                        <a:t>  Paediatric Cardiology</a:t>
                      </a:r>
                      <a:endParaRPr lang="en-GB" sz="1000" b="0" i="0" u="none" strike="noStrike">
                        <a:solidFill>
                          <a:srgbClr val="000000"/>
                        </a:solidFill>
                        <a:effectLst/>
                        <a:latin typeface="Calibri" panose="020F0502020204030204" pitchFamily="34" charset="0"/>
                      </a:endParaRPr>
                    </a:p>
                  </a:txBody>
                  <a:tcPr marL="4390" marR="4390" marT="4390" marB="0" anchor="b"/>
                </a:tc>
                <a:tc>
                  <a:txBody>
                    <a:bodyPr/>
                    <a:lstStyle/>
                    <a:p>
                      <a:pPr algn="ctr" fontAlgn="b"/>
                      <a:r>
                        <a:rPr lang="en-GB" sz="1000" u="none" strike="noStrike">
                          <a:effectLst/>
                        </a:rPr>
                        <a:t>12</a:t>
                      </a:r>
                      <a:endParaRPr lang="en-GB" sz="1000" b="0" i="0" u="none" strike="noStrike">
                        <a:solidFill>
                          <a:srgbClr val="000000"/>
                        </a:solidFill>
                        <a:effectLst/>
                        <a:latin typeface="Calibri" panose="020F0502020204030204" pitchFamily="34" charset="0"/>
                      </a:endParaRPr>
                    </a:p>
                  </a:txBody>
                  <a:tcPr marL="4390" marR="4390" marT="4390" marB="0" anchor="b"/>
                </a:tc>
                <a:tc>
                  <a:txBody>
                    <a:bodyPr/>
                    <a:lstStyle/>
                    <a:p>
                      <a:pPr algn="ctr" fontAlgn="b"/>
                      <a:r>
                        <a:rPr lang="en-GB" sz="1000" u="none" strike="noStrike">
                          <a:effectLst/>
                        </a:rPr>
                        <a:t>11</a:t>
                      </a:r>
                      <a:endParaRPr lang="en-GB" sz="1000" b="0" i="0" u="none" strike="noStrike">
                        <a:solidFill>
                          <a:srgbClr val="000000"/>
                        </a:solidFill>
                        <a:effectLst/>
                        <a:latin typeface="Calibri" panose="020F0502020204030204" pitchFamily="34" charset="0"/>
                      </a:endParaRPr>
                    </a:p>
                  </a:txBody>
                  <a:tcPr marL="4390" marR="4390" marT="4390" marB="0" anchor="b"/>
                </a:tc>
                <a:tc>
                  <a:txBody>
                    <a:bodyPr/>
                    <a:lstStyle/>
                    <a:p>
                      <a:pPr algn="ctr" fontAlgn="b"/>
                      <a:r>
                        <a:rPr lang="en-GB" sz="1000" u="none" strike="noStrike">
                          <a:effectLst/>
                        </a:rPr>
                        <a:t>12</a:t>
                      </a:r>
                      <a:endParaRPr lang="en-GB" sz="1000" b="0" i="0" u="none" strike="noStrike">
                        <a:solidFill>
                          <a:srgbClr val="000000"/>
                        </a:solidFill>
                        <a:effectLst/>
                        <a:latin typeface="Calibri" panose="020F0502020204030204" pitchFamily="34" charset="0"/>
                      </a:endParaRPr>
                    </a:p>
                  </a:txBody>
                  <a:tcPr marL="4390" marR="4390" marT="4390" marB="0" anchor="b"/>
                </a:tc>
                <a:extLst>
                  <a:ext uri="{0D108BD9-81ED-4DB2-BD59-A6C34878D82A}">
                    <a16:rowId xmlns:a16="http://schemas.microsoft.com/office/drawing/2014/main" val="3981590544"/>
                  </a:ext>
                </a:extLst>
              </a:tr>
              <a:tr h="184025">
                <a:tc>
                  <a:txBody>
                    <a:bodyPr/>
                    <a:lstStyle/>
                    <a:p>
                      <a:pPr algn="l" fontAlgn="b"/>
                      <a:r>
                        <a:rPr lang="en-GB" sz="1000" u="none" strike="noStrike">
                          <a:effectLst/>
                        </a:rPr>
                        <a:t>  Trainee</a:t>
                      </a:r>
                      <a:endParaRPr lang="en-GB" sz="1000" b="0" i="0" u="none" strike="noStrike">
                        <a:solidFill>
                          <a:srgbClr val="000000"/>
                        </a:solidFill>
                        <a:effectLst/>
                        <a:latin typeface="Calibri" panose="020F0502020204030204" pitchFamily="34" charset="0"/>
                      </a:endParaRPr>
                    </a:p>
                  </a:txBody>
                  <a:tcPr marL="4390" marR="4390" marT="4390" marB="0" anchor="b"/>
                </a:tc>
                <a:tc>
                  <a:txBody>
                    <a:bodyPr/>
                    <a:lstStyle/>
                    <a:p>
                      <a:pPr algn="ctr" fontAlgn="b"/>
                      <a:r>
                        <a:rPr lang="en-GB" sz="1000" u="none" strike="noStrike">
                          <a:effectLst/>
                        </a:rPr>
                        <a:t>266</a:t>
                      </a:r>
                      <a:endParaRPr lang="en-GB" sz="1000" b="0" i="0" u="none" strike="noStrike">
                        <a:solidFill>
                          <a:srgbClr val="000000"/>
                        </a:solidFill>
                        <a:effectLst/>
                        <a:latin typeface="Calibri" panose="020F0502020204030204" pitchFamily="34" charset="0"/>
                      </a:endParaRPr>
                    </a:p>
                  </a:txBody>
                  <a:tcPr marL="4390" marR="4390" marT="4390" marB="0" anchor="b"/>
                </a:tc>
                <a:tc>
                  <a:txBody>
                    <a:bodyPr/>
                    <a:lstStyle/>
                    <a:p>
                      <a:pPr algn="ctr" fontAlgn="b"/>
                      <a:r>
                        <a:rPr lang="en-GB" sz="1000" u="none" strike="noStrike">
                          <a:effectLst/>
                        </a:rPr>
                        <a:t>297</a:t>
                      </a:r>
                      <a:endParaRPr lang="en-GB" sz="1000" b="0" i="0" u="none" strike="noStrike">
                        <a:solidFill>
                          <a:srgbClr val="000000"/>
                        </a:solidFill>
                        <a:effectLst/>
                        <a:latin typeface="Calibri" panose="020F0502020204030204" pitchFamily="34" charset="0"/>
                      </a:endParaRPr>
                    </a:p>
                  </a:txBody>
                  <a:tcPr marL="4390" marR="4390" marT="4390" marB="0" anchor="b"/>
                </a:tc>
                <a:tc>
                  <a:txBody>
                    <a:bodyPr/>
                    <a:lstStyle/>
                    <a:p>
                      <a:pPr algn="ctr" fontAlgn="b"/>
                      <a:r>
                        <a:rPr lang="en-GB" sz="1000" u="none" strike="noStrike">
                          <a:effectLst/>
                        </a:rPr>
                        <a:t>331</a:t>
                      </a:r>
                      <a:endParaRPr lang="en-GB" sz="1000" b="0" i="0" u="none" strike="noStrike">
                        <a:solidFill>
                          <a:srgbClr val="000000"/>
                        </a:solidFill>
                        <a:effectLst/>
                        <a:latin typeface="Calibri" panose="020F0502020204030204" pitchFamily="34" charset="0"/>
                      </a:endParaRPr>
                    </a:p>
                  </a:txBody>
                  <a:tcPr marL="4390" marR="4390" marT="4390" marB="0" anchor="b"/>
                </a:tc>
                <a:extLst>
                  <a:ext uri="{0D108BD9-81ED-4DB2-BD59-A6C34878D82A}">
                    <a16:rowId xmlns:a16="http://schemas.microsoft.com/office/drawing/2014/main" val="3950250390"/>
                  </a:ext>
                </a:extLst>
              </a:tr>
              <a:tr h="184025">
                <a:tc>
                  <a:txBody>
                    <a:bodyPr/>
                    <a:lstStyle/>
                    <a:p>
                      <a:pPr algn="l" fontAlgn="b"/>
                      <a:r>
                        <a:rPr lang="en-GB" sz="1000" u="none" strike="noStrike">
                          <a:effectLst/>
                        </a:rPr>
                        <a:t>  Not Cardiology</a:t>
                      </a:r>
                      <a:endParaRPr lang="en-GB" sz="1000" b="0" i="0" u="none" strike="noStrike">
                        <a:solidFill>
                          <a:srgbClr val="000000"/>
                        </a:solidFill>
                        <a:effectLst/>
                        <a:latin typeface="Calibri" panose="020F0502020204030204" pitchFamily="34" charset="0"/>
                      </a:endParaRPr>
                    </a:p>
                  </a:txBody>
                  <a:tcPr marL="4390" marR="4390" marT="4390" marB="0" anchor="b"/>
                </a:tc>
                <a:tc>
                  <a:txBody>
                    <a:bodyPr/>
                    <a:lstStyle/>
                    <a:p>
                      <a:pPr algn="ctr" fontAlgn="b"/>
                      <a:r>
                        <a:rPr lang="en-GB" sz="1000" u="none" strike="noStrike">
                          <a:effectLst/>
                        </a:rPr>
                        <a:t>25</a:t>
                      </a:r>
                      <a:endParaRPr lang="en-GB" sz="1000" b="0" i="0" u="none" strike="noStrike">
                        <a:solidFill>
                          <a:srgbClr val="000000"/>
                        </a:solidFill>
                        <a:effectLst/>
                        <a:latin typeface="Calibri" panose="020F0502020204030204" pitchFamily="34" charset="0"/>
                      </a:endParaRPr>
                    </a:p>
                  </a:txBody>
                  <a:tcPr marL="4390" marR="4390" marT="4390" marB="0" anchor="b"/>
                </a:tc>
                <a:tc>
                  <a:txBody>
                    <a:bodyPr/>
                    <a:lstStyle/>
                    <a:p>
                      <a:pPr algn="ctr" fontAlgn="b"/>
                      <a:r>
                        <a:rPr lang="en-GB" sz="1000" u="none" strike="noStrike">
                          <a:effectLst/>
                        </a:rPr>
                        <a:t>22</a:t>
                      </a:r>
                      <a:endParaRPr lang="en-GB" sz="1000" b="0" i="0" u="none" strike="noStrike">
                        <a:solidFill>
                          <a:srgbClr val="000000"/>
                        </a:solidFill>
                        <a:effectLst/>
                        <a:latin typeface="Calibri" panose="020F0502020204030204" pitchFamily="34" charset="0"/>
                      </a:endParaRPr>
                    </a:p>
                  </a:txBody>
                  <a:tcPr marL="4390" marR="4390" marT="4390" marB="0" anchor="b"/>
                </a:tc>
                <a:tc>
                  <a:txBody>
                    <a:bodyPr/>
                    <a:lstStyle/>
                    <a:p>
                      <a:pPr algn="ctr" fontAlgn="b"/>
                      <a:r>
                        <a:rPr lang="en-GB" sz="1000" u="none" strike="noStrike">
                          <a:effectLst/>
                        </a:rPr>
                        <a:t>19</a:t>
                      </a:r>
                      <a:endParaRPr lang="en-GB" sz="1000" b="0" i="0" u="none" strike="noStrike">
                        <a:solidFill>
                          <a:srgbClr val="000000"/>
                        </a:solidFill>
                        <a:effectLst/>
                        <a:latin typeface="Calibri" panose="020F0502020204030204" pitchFamily="34" charset="0"/>
                      </a:endParaRPr>
                    </a:p>
                  </a:txBody>
                  <a:tcPr marL="4390" marR="4390" marT="4390" marB="0" anchor="b"/>
                </a:tc>
                <a:extLst>
                  <a:ext uri="{0D108BD9-81ED-4DB2-BD59-A6C34878D82A}">
                    <a16:rowId xmlns:a16="http://schemas.microsoft.com/office/drawing/2014/main" val="1306144653"/>
                  </a:ext>
                </a:extLst>
              </a:tr>
              <a:tr h="184025">
                <a:tc>
                  <a:txBody>
                    <a:bodyPr/>
                    <a:lstStyle/>
                    <a:p>
                      <a:pPr algn="l" fontAlgn="b"/>
                      <a:r>
                        <a:rPr lang="en-GB" sz="1000" u="none" strike="noStrike">
                          <a:effectLst/>
                        </a:rPr>
                        <a:t>  Cardiothoracic Surgeons</a:t>
                      </a:r>
                      <a:endParaRPr lang="en-GB" sz="1000" b="0" i="0" u="none" strike="noStrike">
                        <a:solidFill>
                          <a:srgbClr val="000000"/>
                        </a:solidFill>
                        <a:effectLst/>
                        <a:latin typeface="Calibri" panose="020F0502020204030204" pitchFamily="34" charset="0"/>
                      </a:endParaRPr>
                    </a:p>
                  </a:txBody>
                  <a:tcPr marL="4390" marR="4390" marT="4390" marB="0" anchor="b"/>
                </a:tc>
                <a:tc>
                  <a:txBody>
                    <a:bodyPr/>
                    <a:lstStyle/>
                    <a:p>
                      <a:pPr algn="ctr" fontAlgn="b"/>
                      <a:r>
                        <a:rPr lang="en-GB" sz="1000" u="none" strike="noStrike">
                          <a:effectLst/>
                        </a:rPr>
                        <a:t>38</a:t>
                      </a:r>
                      <a:endParaRPr lang="en-GB" sz="1000" b="0" i="0" u="none" strike="noStrike">
                        <a:solidFill>
                          <a:srgbClr val="000000"/>
                        </a:solidFill>
                        <a:effectLst/>
                        <a:latin typeface="Calibri" panose="020F0502020204030204" pitchFamily="34" charset="0"/>
                      </a:endParaRPr>
                    </a:p>
                  </a:txBody>
                  <a:tcPr marL="4390" marR="4390" marT="4390" marB="0" anchor="b"/>
                </a:tc>
                <a:tc>
                  <a:txBody>
                    <a:bodyPr/>
                    <a:lstStyle/>
                    <a:p>
                      <a:pPr algn="ctr" fontAlgn="b"/>
                      <a:r>
                        <a:rPr lang="en-GB" sz="1000" u="none" strike="noStrike">
                          <a:effectLst/>
                        </a:rPr>
                        <a:t>30</a:t>
                      </a:r>
                      <a:endParaRPr lang="en-GB" sz="1000" b="0" i="0" u="none" strike="noStrike">
                        <a:solidFill>
                          <a:srgbClr val="000000"/>
                        </a:solidFill>
                        <a:effectLst/>
                        <a:latin typeface="Calibri" panose="020F0502020204030204" pitchFamily="34" charset="0"/>
                      </a:endParaRPr>
                    </a:p>
                  </a:txBody>
                  <a:tcPr marL="4390" marR="4390" marT="4390" marB="0" anchor="b"/>
                </a:tc>
                <a:tc>
                  <a:txBody>
                    <a:bodyPr/>
                    <a:lstStyle/>
                    <a:p>
                      <a:pPr algn="ctr" fontAlgn="b"/>
                      <a:r>
                        <a:rPr lang="en-GB" sz="1000" u="none" strike="noStrike">
                          <a:effectLst/>
                        </a:rPr>
                        <a:t>22</a:t>
                      </a:r>
                      <a:endParaRPr lang="en-GB" sz="1000" b="0" i="0" u="none" strike="noStrike">
                        <a:solidFill>
                          <a:srgbClr val="000000"/>
                        </a:solidFill>
                        <a:effectLst/>
                        <a:latin typeface="Calibri" panose="020F0502020204030204" pitchFamily="34" charset="0"/>
                      </a:endParaRPr>
                    </a:p>
                  </a:txBody>
                  <a:tcPr marL="4390" marR="4390" marT="4390" marB="0" anchor="b"/>
                </a:tc>
                <a:extLst>
                  <a:ext uri="{0D108BD9-81ED-4DB2-BD59-A6C34878D82A}">
                    <a16:rowId xmlns:a16="http://schemas.microsoft.com/office/drawing/2014/main" val="4004609470"/>
                  </a:ext>
                </a:extLst>
              </a:tr>
              <a:tr h="184025">
                <a:tc>
                  <a:txBody>
                    <a:bodyPr/>
                    <a:lstStyle/>
                    <a:p>
                      <a:pPr algn="l" fontAlgn="b"/>
                      <a:r>
                        <a:rPr lang="en-GB" sz="1000" u="none" strike="noStrike">
                          <a:effectLst/>
                        </a:rPr>
                        <a:t>  Unknown</a:t>
                      </a:r>
                      <a:endParaRPr lang="en-GB" sz="1000" b="0" i="0" u="none" strike="noStrike">
                        <a:solidFill>
                          <a:srgbClr val="000000"/>
                        </a:solidFill>
                        <a:effectLst/>
                        <a:latin typeface="Calibri" panose="020F0502020204030204" pitchFamily="34" charset="0"/>
                      </a:endParaRPr>
                    </a:p>
                  </a:txBody>
                  <a:tcPr marL="4390" marR="4390" marT="4390" marB="0" anchor="b"/>
                </a:tc>
                <a:tc>
                  <a:txBody>
                    <a:bodyPr/>
                    <a:lstStyle/>
                    <a:p>
                      <a:pPr algn="ctr" fontAlgn="b"/>
                      <a:r>
                        <a:rPr lang="en-GB" sz="1000" u="none" strike="noStrike">
                          <a:effectLst/>
                        </a:rPr>
                        <a:t>121</a:t>
                      </a:r>
                      <a:endParaRPr lang="en-GB" sz="1000" b="0" i="0" u="none" strike="noStrike">
                        <a:solidFill>
                          <a:srgbClr val="000000"/>
                        </a:solidFill>
                        <a:effectLst/>
                        <a:latin typeface="Calibri" panose="020F0502020204030204" pitchFamily="34" charset="0"/>
                      </a:endParaRPr>
                    </a:p>
                  </a:txBody>
                  <a:tcPr marL="4390" marR="4390" marT="4390" marB="0" anchor="b"/>
                </a:tc>
                <a:tc>
                  <a:txBody>
                    <a:bodyPr/>
                    <a:lstStyle/>
                    <a:p>
                      <a:pPr algn="ctr" fontAlgn="b"/>
                      <a:r>
                        <a:rPr lang="en-GB" sz="1000" u="none" strike="noStrike">
                          <a:effectLst/>
                        </a:rPr>
                        <a:t>134</a:t>
                      </a:r>
                      <a:endParaRPr lang="en-GB" sz="1000" b="0" i="0" u="none" strike="noStrike">
                        <a:solidFill>
                          <a:srgbClr val="000000"/>
                        </a:solidFill>
                        <a:effectLst/>
                        <a:latin typeface="Calibri" panose="020F0502020204030204" pitchFamily="34" charset="0"/>
                      </a:endParaRPr>
                    </a:p>
                  </a:txBody>
                  <a:tcPr marL="4390" marR="4390" marT="4390" marB="0" anchor="b"/>
                </a:tc>
                <a:tc>
                  <a:txBody>
                    <a:bodyPr/>
                    <a:lstStyle/>
                    <a:p>
                      <a:pPr algn="ctr" fontAlgn="b"/>
                      <a:r>
                        <a:rPr lang="en-GB" sz="1000" u="none" strike="noStrike">
                          <a:effectLst/>
                        </a:rPr>
                        <a:t>151</a:t>
                      </a:r>
                      <a:endParaRPr lang="en-GB" sz="1000" b="0" i="0" u="none" strike="noStrike">
                        <a:solidFill>
                          <a:srgbClr val="000000"/>
                        </a:solidFill>
                        <a:effectLst/>
                        <a:latin typeface="Calibri" panose="020F0502020204030204" pitchFamily="34" charset="0"/>
                      </a:endParaRPr>
                    </a:p>
                  </a:txBody>
                  <a:tcPr marL="4390" marR="4390" marT="4390" marB="0" anchor="b"/>
                </a:tc>
                <a:extLst>
                  <a:ext uri="{0D108BD9-81ED-4DB2-BD59-A6C34878D82A}">
                    <a16:rowId xmlns:a16="http://schemas.microsoft.com/office/drawing/2014/main" val="1721642294"/>
                  </a:ext>
                </a:extLst>
              </a:tr>
              <a:tr h="139599">
                <a:tc>
                  <a:txBody>
                    <a:bodyPr/>
                    <a:lstStyle/>
                    <a:p>
                      <a:pPr algn="l" fontAlgn="b"/>
                      <a:endParaRPr lang="en-GB" sz="1000" b="0" i="0" u="none" strike="noStrike">
                        <a:solidFill>
                          <a:srgbClr val="000000"/>
                        </a:solidFill>
                        <a:effectLst/>
                        <a:latin typeface="Calibri" panose="020F0502020204030204" pitchFamily="34" charset="0"/>
                      </a:endParaRPr>
                    </a:p>
                  </a:txBody>
                  <a:tcPr marL="4390" marR="4390" marT="4390" marB="0" anchor="b"/>
                </a:tc>
                <a:tc>
                  <a:txBody>
                    <a:bodyPr/>
                    <a:lstStyle/>
                    <a:p>
                      <a:pPr algn="ctr" fontAlgn="b"/>
                      <a:endParaRPr lang="en-GB" sz="1000" b="0" i="0" u="none" strike="noStrike">
                        <a:solidFill>
                          <a:srgbClr val="000000"/>
                        </a:solidFill>
                        <a:effectLst/>
                        <a:latin typeface="Calibri" panose="020F0502020204030204" pitchFamily="34" charset="0"/>
                      </a:endParaRPr>
                    </a:p>
                  </a:txBody>
                  <a:tcPr marL="4390" marR="4390" marT="4390" marB="0" anchor="b"/>
                </a:tc>
                <a:tc>
                  <a:txBody>
                    <a:bodyPr/>
                    <a:lstStyle/>
                    <a:p>
                      <a:pPr algn="ctr" fontAlgn="b"/>
                      <a:endParaRPr lang="en-GB" sz="1000" b="0" i="0" u="none" strike="noStrike">
                        <a:solidFill>
                          <a:srgbClr val="000000"/>
                        </a:solidFill>
                        <a:effectLst/>
                        <a:latin typeface="Calibri" panose="020F0502020204030204" pitchFamily="34" charset="0"/>
                      </a:endParaRPr>
                    </a:p>
                  </a:txBody>
                  <a:tcPr marL="4390" marR="4390" marT="4390" marB="0" anchor="b"/>
                </a:tc>
                <a:tc>
                  <a:txBody>
                    <a:bodyPr/>
                    <a:lstStyle/>
                    <a:p>
                      <a:pPr algn="ctr" fontAlgn="b"/>
                      <a:endParaRPr lang="en-GB" sz="1000" b="0" i="0" u="none" strike="noStrike">
                        <a:solidFill>
                          <a:srgbClr val="000000"/>
                        </a:solidFill>
                        <a:effectLst/>
                        <a:latin typeface="Calibri" panose="020F0502020204030204" pitchFamily="34" charset="0"/>
                      </a:endParaRPr>
                    </a:p>
                  </a:txBody>
                  <a:tcPr marL="4390" marR="4390" marT="4390" marB="0" anchor="b"/>
                </a:tc>
                <a:extLst>
                  <a:ext uri="{0D108BD9-81ED-4DB2-BD59-A6C34878D82A}">
                    <a16:rowId xmlns:a16="http://schemas.microsoft.com/office/drawing/2014/main" val="2912829410"/>
                  </a:ext>
                </a:extLst>
              </a:tr>
              <a:tr h="184025">
                <a:tc>
                  <a:txBody>
                    <a:bodyPr/>
                    <a:lstStyle/>
                    <a:p>
                      <a:pPr algn="l" fontAlgn="b"/>
                      <a:r>
                        <a:rPr lang="en-GB" sz="1000" u="none" strike="noStrike">
                          <a:effectLst/>
                        </a:rPr>
                        <a:t>QS8 - Complex operators performing at least 60 devices per annum, of which 30 are complex</a:t>
                      </a:r>
                      <a:endParaRPr lang="en-GB" sz="1000" b="0" i="0" u="none" strike="noStrike">
                        <a:solidFill>
                          <a:srgbClr val="000000"/>
                        </a:solidFill>
                        <a:effectLst/>
                        <a:latin typeface="Calibri" panose="020F0502020204030204" pitchFamily="34" charset="0"/>
                      </a:endParaRPr>
                    </a:p>
                  </a:txBody>
                  <a:tcPr marL="4390" marR="4390" marT="4390" marB="0" anchor="b"/>
                </a:tc>
                <a:tc>
                  <a:txBody>
                    <a:bodyPr/>
                    <a:lstStyle/>
                    <a:p>
                      <a:pPr algn="ctr" fontAlgn="b"/>
                      <a:r>
                        <a:rPr lang="en-GB" sz="1000" u="none" strike="noStrike">
                          <a:effectLst/>
                        </a:rPr>
                        <a:t>213</a:t>
                      </a:r>
                      <a:endParaRPr lang="en-GB" sz="1000" b="0" i="0" u="none" strike="noStrike">
                        <a:solidFill>
                          <a:srgbClr val="000000"/>
                        </a:solidFill>
                        <a:effectLst/>
                        <a:latin typeface="Calibri" panose="020F0502020204030204" pitchFamily="34" charset="0"/>
                      </a:endParaRPr>
                    </a:p>
                  </a:txBody>
                  <a:tcPr marL="4390" marR="4390" marT="4390" marB="0" anchor="b"/>
                </a:tc>
                <a:tc>
                  <a:txBody>
                    <a:bodyPr/>
                    <a:lstStyle/>
                    <a:p>
                      <a:pPr algn="ctr" fontAlgn="b"/>
                      <a:r>
                        <a:rPr lang="en-GB" sz="1000" u="none" strike="noStrike">
                          <a:effectLst/>
                        </a:rPr>
                        <a:t>155</a:t>
                      </a:r>
                      <a:endParaRPr lang="en-GB" sz="1000" b="0" i="0" u="none" strike="noStrike">
                        <a:solidFill>
                          <a:srgbClr val="000000"/>
                        </a:solidFill>
                        <a:effectLst/>
                        <a:latin typeface="Calibri" panose="020F0502020204030204" pitchFamily="34" charset="0"/>
                      </a:endParaRPr>
                    </a:p>
                  </a:txBody>
                  <a:tcPr marL="4390" marR="4390" marT="4390" marB="0" anchor="b"/>
                </a:tc>
                <a:tc>
                  <a:txBody>
                    <a:bodyPr/>
                    <a:lstStyle/>
                    <a:p>
                      <a:pPr algn="ctr" fontAlgn="b"/>
                      <a:r>
                        <a:rPr lang="en-GB" sz="1000" u="none" strike="noStrike">
                          <a:effectLst/>
                        </a:rPr>
                        <a:t>180</a:t>
                      </a:r>
                      <a:endParaRPr lang="en-GB" sz="1000" b="0" i="0" u="none" strike="noStrike">
                        <a:solidFill>
                          <a:srgbClr val="000000"/>
                        </a:solidFill>
                        <a:effectLst/>
                        <a:latin typeface="Calibri" panose="020F0502020204030204" pitchFamily="34" charset="0"/>
                      </a:endParaRPr>
                    </a:p>
                  </a:txBody>
                  <a:tcPr marL="4390" marR="4390" marT="4390" marB="0" anchor="b"/>
                </a:tc>
                <a:extLst>
                  <a:ext uri="{0D108BD9-81ED-4DB2-BD59-A6C34878D82A}">
                    <a16:rowId xmlns:a16="http://schemas.microsoft.com/office/drawing/2014/main" val="3647111231"/>
                  </a:ext>
                </a:extLst>
              </a:tr>
              <a:tr h="184025">
                <a:tc>
                  <a:txBody>
                    <a:bodyPr/>
                    <a:lstStyle/>
                    <a:p>
                      <a:pPr algn="l" fontAlgn="b"/>
                      <a:r>
                        <a:rPr lang="en-GB" sz="1000" u="none" strike="noStrike">
                          <a:effectLst/>
                        </a:rPr>
                        <a:t>QS8 - Trainee complex operators performing at least 60 devices per annum, of which 30 are complex</a:t>
                      </a:r>
                      <a:endParaRPr lang="en-GB" sz="1000" b="0" i="0" u="none" strike="noStrike">
                        <a:solidFill>
                          <a:srgbClr val="000000"/>
                        </a:solidFill>
                        <a:effectLst/>
                        <a:latin typeface="Calibri" panose="020F0502020204030204" pitchFamily="34" charset="0"/>
                      </a:endParaRPr>
                    </a:p>
                  </a:txBody>
                  <a:tcPr marL="4390" marR="4390" marT="4390" marB="0" anchor="b"/>
                </a:tc>
                <a:tc>
                  <a:txBody>
                    <a:bodyPr/>
                    <a:lstStyle/>
                    <a:p>
                      <a:pPr algn="ctr" fontAlgn="b"/>
                      <a:r>
                        <a:rPr lang="en-GB" sz="1000" u="none" strike="noStrike">
                          <a:effectLst/>
                        </a:rPr>
                        <a:t>2</a:t>
                      </a:r>
                      <a:endParaRPr lang="en-GB" sz="1000" b="0" i="0" u="none" strike="noStrike">
                        <a:solidFill>
                          <a:srgbClr val="000000"/>
                        </a:solidFill>
                        <a:effectLst/>
                        <a:latin typeface="Calibri" panose="020F0502020204030204" pitchFamily="34" charset="0"/>
                      </a:endParaRPr>
                    </a:p>
                  </a:txBody>
                  <a:tcPr marL="4390" marR="4390" marT="4390" marB="0" anchor="b"/>
                </a:tc>
                <a:tc>
                  <a:txBody>
                    <a:bodyPr/>
                    <a:lstStyle/>
                    <a:p>
                      <a:pPr algn="ctr" fontAlgn="b"/>
                      <a:r>
                        <a:rPr lang="en-GB" sz="1000" u="none" strike="noStrike">
                          <a:effectLst/>
                        </a:rPr>
                        <a:t>3</a:t>
                      </a:r>
                      <a:endParaRPr lang="en-GB" sz="1000" b="0" i="0" u="none" strike="noStrike">
                        <a:solidFill>
                          <a:srgbClr val="000000"/>
                        </a:solidFill>
                        <a:effectLst/>
                        <a:latin typeface="Calibri" panose="020F0502020204030204" pitchFamily="34" charset="0"/>
                      </a:endParaRPr>
                    </a:p>
                  </a:txBody>
                  <a:tcPr marL="4390" marR="4390" marT="4390" marB="0" anchor="b"/>
                </a:tc>
                <a:tc>
                  <a:txBody>
                    <a:bodyPr/>
                    <a:lstStyle/>
                    <a:p>
                      <a:pPr algn="ctr" fontAlgn="b"/>
                      <a:r>
                        <a:rPr lang="en-GB" sz="1000" u="none" strike="noStrike">
                          <a:effectLst/>
                        </a:rPr>
                        <a:t>15</a:t>
                      </a:r>
                      <a:endParaRPr lang="en-GB" sz="1000" b="0" i="0" u="none" strike="noStrike">
                        <a:solidFill>
                          <a:srgbClr val="000000"/>
                        </a:solidFill>
                        <a:effectLst/>
                        <a:latin typeface="Calibri" panose="020F0502020204030204" pitchFamily="34" charset="0"/>
                      </a:endParaRPr>
                    </a:p>
                  </a:txBody>
                  <a:tcPr marL="4390" marR="4390" marT="4390" marB="0" anchor="b"/>
                </a:tc>
                <a:extLst>
                  <a:ext uri="{0D108BD9-81ED-4DB2-BD59-A6C34878D82A}">
                    <a16:rowId xmlns:a16="http://schemas.microsoft.com/office/drawing/2014/main" val="3337685961"/>
                  </a:ext>
                </a:extLst>
              </a:tr>
              <a:tr h="139599">
                <a:tc>
                  <a:txBody>
                    <a:bodyPr/>
                    <a:lstStyle/>
                    <a:p>
                      <a:pPr algn="l" fontAlgn="b"/>
                      <a:endParaRPr lang="en-GB" sz="1000" b="0" i="0" u="none" strike="noStrike">
                        <a:solidFill>
                          <a:srgbClr val="000000"/>
                        </a:solidFill>
                        <a:effectLst/>
                        <a:latin typeface="Calibri" panose="020F0502020204030204" pitchFamily="34" charset="0"/>
                      </a:endParaRPr>
                    </a:p>
                  </a:txBody>
                  <a:tcPr marL="4390" marR="4390" marT="4390" marB="0" anchor="b"/>
                </a:tc>
                <a:tc>
                  <a:txBody>
                    <a:bodyPr/>
                    <a:lstStyle/>
                    <a:p>
                      <a:pPr algn="ctr" fontAlgn="b"/>
                      <a:endParaRPr lang="en-GB" sz="1000" b="0" i="0" u="none" strike="noStrike">
                        <a:solidFill>
                          <a:srgbClr val="000000"/>
                        </a:solidFill>
                        <a:effectLst/>
                        <a:latin typeface="Calibri" panose="020F0502020204030204" pitchFamily="34" charset="0"/>
                      </a:endParaRPr>
                    </a:p>
                  </a:txBody>
                  <a:tcPr marL="4390" marR="4390" marT="4390" marB="0" anchor="b"/>
                </a:tc>
                <a:tc>
                  <a:txBody>
                    <a:bodyPr/>
                    <a:lstStyle/>
                    <a:p>
                      <a:pPr algn="ctr" fontAlgn="b"/>
                      <a:endParaRPr lang="en-GB" sz="1000" b="0" i="0" u="none" strike="noStrike">
                        <a:solidFill>
                          <a:srgbClr val="000000"/>
                        </a:solidFill>
                        <a:effectLst/>
                        <a:latin typeface="Calibri" panose="020F0502020204030204" pitchFamily="34" charset="0"/>
                      </a:endParaRPr>
                    </a:p>
                  </a:txBody>
                  <a:tcPr marL="4390" marR="4390" marT="4390" marB="0" anchor="b"/>
                </a:tc>
                <a:tc>
                  <a:txBody>
                    <a:bodyPr/>
                    <a:lstStyle/>
                    <a:p>
                      <a:pPr algn="ctr" fontAlgn="b"/>
                      <a:endParaRPr lang="en-GB" sz="1000" b="0" i="0" u="none" strike="noStrike">
                        <a:solidFill>
                          <a:srgbClr val="000000"/>
                        </a:solidFill>
                        <a:effectLst/>
                        <a:latin typeface="Calibri" panose="020F0502020204030204" pitchFamily="34" charset="0"/>
                      </a:endParaRPr>
                    </a:p>
                  </a:txBody>
                  <a:tcPr marL="4390" marR="4390" marT="4390" marB="0" anchor="b"/>
                </a:tc>
                <a:extLst>
                  <a:ext uri="{0D108BD9-81ED-4DB2-BD59-A6C34878D82A}">
                    <a16:rowId xmlns:a16="http://schemas.microsoft.com/office/drawing/2014/main" val="1304641991"/>
                  </a:ext>
                </a:extLst>
              </a:tr>
              <a:tr h="184025">
                <a:tc>
                  <a:txBody>
                    <a:bodyPr/>
                    <a:lstStyle/>
                    <a:p>
                      <a:pPr algn="l" fontAlgn="b"/>
                      <a:r>
                        <a:rPr lang="en-GB" sz="1000" u="none" strike="noStrike">
                          <a:effectLst/>
                        </a:rPr>
                        <a:t>Number of Operators Performing a CRT/ICD implant/upgrade</a:t>
                      </a:r>
                      <a:endParaRPr lang="en-GB" sz="1000" b="0" i="0" u="none" strike="noStrike">
                        <a:solidFill>
                          <a:srgbClr val="000000"/>
                        </a:solidFill>
                        <a:effectLst/>
                        <a:latin typeface="Calibri" panose="020F0502020204030204" pitchFamily="34" charset="0"/>
                      </a:endParaRPr>
                    </a:p>
                  </a:txBody>
                  <a:tcPr marL="4390" marR="4390" marT="4390" marB="0" anchor="b"/>
                </a:tc>
                <a:tc>
                  <a:txBody>
                    <a:bodyPr/>
                    <a:lstStyle/>
                    <a:p>
                      <a:pPr algn="ctr" fontAlgn="b"/>
                      <a:endParaRPr lang="en-GB" sz="1000" b="0" i="0" u="none" strike="noStrike">
                        <a:solidFill>
                          <a:srgbClr val="000000"/>
                        </a:solidFill>
                        <a:effectLst/>
                        <a:latin typeface="Calibri" panose="020F0502020204030204" pitchFamily="34" charset="0"/>
                      </a:endParaRPr>
                    </a:p>
                  </a:txBody>
                  <a:tcPr marL="4390" marR="4390" marT="4390" marB="0" anchor="b"/>
                </a:tc>
                <a:tc>
                  <a:txBody>
                    <a:bodyPr/>
                    <a:lstStyle/>
                    <a:p>
                      <a:pPr algn="ctr" fontAlgn="b"/>
                      <a:endParaRPr lang="en-GB" sz="1000" b="0" i="0" u="none" strike="noStrike">
                        <a:solidFill>
                          <a:srgbClr val="000000"/>
                        </a:solidFill>
                        <a:effectLst/>
                        <a:latin typeface="Calibri" panose="020F0502020204030204" pitchFamily="34" charset="0"/>
                      </a:endParaRPr>
                    </a:p>
                  </a:txBody>
                  <a:tcPr marL="4390" marR="4390" marT="4390" marB="0" anchor="b"/>
                </a:tc>
                <a:tc>
                  <a:txBody>
                    <a:bodyPr/>
                    <a:lstStyle/>
                    <a:p>
                      <a:pPr algn="ctr" fontAlgn="b"/>
                      <a:endParaRPr lang="en-GB" sz="1000" b="0" i="0" u="none" strike="noStrike">
                        <a:solidFill>
                          <a:srgbClr val="000000"/>
                        </a:solidFill>
                        <a:effectLst/>
                        <a:latin typeface="Calibri" panose="020F0502020204030204" pitchFamily="34" charset="0"/>
                      </a:endParaRPr>
                    </a:p>
                  </a:txBody>
                  <a:tcPr marL="4390" marR="4390" marT="4390" marB="0" anchor="b"/>
                </a:tc>
                <a:extLst>
                  <a:ext uri="{0D108BD9-81ED-4DB2-BD59-A6C34878D82A}">
                    <a16:rowId xmlns:a16="http://schemas.microsoft.com/office/drawing/2014/main" val="3109360841"/>
                  </a:ext>
                </a:extLst>
              </a:tr>
              <a:tr h="184025">
                <a:tc>
                  <a:txBody>
                    <a:bodyPr/>
                    <a:lstStyle/>
                    <a:p>
                      <a:pPr algn="l" fontAlgn="b"/>
                      <a:r>
                        <a:rPr lang="en-GB" sz="1000" u="none" strike="noStrike">
                          <a:effectLst/>
                        </a:rPr>
                        <a:t>Total</a:t>
                      </a:r>
                      <a:endParaRPr lang="en-GB" sz="1000" b="0" i="0" u="none" strike="noStrike">
                        <a:solidFill>
                          <a:srgbClr val="000000"/>
                        </a:solidFill>
                        <a:effectLst/>
                        <a:latin typeface="Calibri" panose="020F0502020204030204" pitchFamily="34" charset="0"/>
                      </a:endParaRPr>
                    </a:p>
                  </a:txBody>
                  <a:tcPr marL="4390" marR="4390" marT="4390" marB="0" anchor="b"/>
                </a:tc>
                <a:tc>
                  <a:txBody>
                    <a:bodyPr/>
                    <a:lstStyle/>
                    <a:p>
                      <a:pPr algn="ctr" fontAlgn="b"/>
                      <a:r>
                        <a:rPr lang="en-GB" sz="1000" u="none" strike="noStrike">
                          <a:effectLst/>
                        </a:rPr>
                        <a:t>844</a:t>
                      </a:r>
                      <a:endParaRPr lang="en-GB" sz="1000" b="0" i="0" u="none" strike="noStrike">
                        <a:solidFill>
                          <a:srgbClr val="000000"/>
                        </a:solidFill>
                        <a:effectLst/>
                        <a:latin typeface="Calibri" panose="020F0502020204030204" pitchFamily="34" charset="0"/>
                      </a:endParaRPr>
                    </a:p>
                  </a:txBody>
                  <a:tcPr marL="4390" marR="4390" marT="4390" marB="0" anchor="b"/>
                </a:tc>
                <a:tc>
                  <a:txBody>
                    <a:bodyPr/>
                    <a:lstStyle/>
                    <a:p>
                      <a:pPr algn="ctr" fontAlgn="b"/>
                      <a:r>
                        <a:rPr lang="en-GB" sz="1000" u="none" strike="noStrike">
                          <a:effectLst/>
                        </a:rPr>
                        <a:t>805</a:t>
                      </a:r>
                      <a:endParaRPr lang="en-GB" sz="1000" b="0" i="0" u="none" strike="noStrike">
                        <a:solidFill>
                          <a:srgbClr val="000000"/>
                        </a:solidFill>
                        <a:effectLst/>
                        <a:latin typeface="Calibri" panose="020F0502020204030204" pitchFamily="34" charset="0"/>
                      </a:endParaRPr>
                    </a:p>
                  </a:txBody>
                  <a:tcPr marL="4390" marR="4390" marT="4390" marB="0" anchor="b"/>
                </a:tc>
                <a:tc>
                  <a:txBody>
                    <a:bodyPr/>
                    <a:lstStyle/>
                    <a:p>
                      <a:pPr algn="ctr" fontAlgn="b"/>
                      <a:r>
                        <a:rPr lang="en-GB" sz="1000" u="none" strike="noStrike">
                          <a:effectLst/>
                        </a:rPr>
                        <a:t>803</a:t>
                      </a:r>
                      <a:endParaRPr lang="en-GB" sz="1000" b="0" i="0" u="none" strike="noStrike">
                        <a:solidFill>
                          <a:srgbClr val="000000"/>
                        </a:solidFill>
                        <a:effectLst/>
                        <a:latin typeface="Calibri" panose="020F0502020204030204" pitchFamily="34" charset="0"/>
                      </a:endParaRPr>
                    </a:p>
                  </a:txBody>
                  <a:tcPr marL="4390" marR="4390" marT="4390" marB="0" anchor="b"/>
                </a:tc>
                <a:extLst>
                  <a:ext uri="{0D108BD9-81ED-4DB2-BD59-A6C34878D82A}">
                    <a16:rowId xmlns:a16="http://schemas.microsoft.com/office/drawing/2014/main" val="3361491463"/>
                  </a:ext>
                </a:extLst>
              </a:tr>
              <a:tr h="184025">
                <a:tc>
                  <a:txBody>
                    <a:bodyPr/>
                    <a:lstStyle/>
                    <a:p>
                      <a:pPr algn="l" fontAlgn="b"/>
                      <a:r>
                        <a:rPr lang="en-GB" sz="1000" u="none" strike="noStrike">
                          <a:effectLst/>
                        </a:rPr>
                        <a:t>  Cardiology</a:t>
                      </a:r>
                      <a:endParaRPr lang="en-GB" sz="1000" b="0" i="0" u="none" strike="noStrike">
                        <a:solidFill>
                          <a:srgbClr val="000000"/>
                        </a:solidFill>
                        <a:effectLst/>
                        <a:latin typeface="Calibri" panose="020F0502020204030204" pitchFamily="34" charset="0"/>
                      </a:endParaRPr>
                    </a:p>
                  </a:txBody>
                  <a:tcPr marL="4390" marR="4390" marT="4390" marB="0" anchor="b"/>
                </a:tc>
                <a:tc>
                  <a:txBody>
                    <a:bodyPr/>
                    <a:lstStyle/>
                    <a:p>
                      <a:pPr algn="ctr" fontAlgn="b"/>
                      <a:r>
                        <a:rPr lang="en-GB" sz="1000" u="none" strike="noStrike">
                          <a:effectLst/>
                        </a:rPr>
                        <a:t>598</a:t>
                      </a:r>
                      <a:endParaRPr lang="en-GB" sz="1000" b="0" i="0" u="none" strike="noStrike">
                        <a:solidFill>
                          <a:srgbClr val="000000"/>
                        </a:solidFill>
                        <a:effectLst/>
                        <a:latin typeface="Calibri" panose="020F0502020204030204" pitchFamily="34" charset="0"/>
                      </a:endParaRPr>
                    </a:p>
                  </a:txBody>
                  <a:tcPr marL="4390" marR="4390" marT="4390" marB="0" anchor="b"/>
                </a:tc>
                <a:tc>
                  <a:txBody>
                    <a:bodyPr/>
                    <a:lstStyle/>
                    <a:p>
                      <a:pPr algn="ctr" fontAlgn="b"/>
                      <a:r>
                        <a:rPr lang="en-GB" sz="1000" u="none" strike="noStrike">
                          <a:effectLst/>
                        </a:rPr>
                        <a:t>540</a:t>
                      </a:r>
                      <a:endParaRPr lang="en-GB" sz="1000" b="0" i="0" u="none" strike="noStrike">
                        <a:solidFill>
                          <a:srgbClr val="000000"/>
                        </a:solidFill>
                        <a:effectLst/>
                        <a:latin typeface="Calibri" panose="020F0502020204030204" pitchFamily="34" charset="0"/>
                      </a:endParaRPr>
                    </a:p>
                  </a:txBody>
                  <a:tcPr marL="4390" marR="4390" marT="4390" marB="0" anchor="b"/>
                </a:tc>
                <a:tc>
                  <a:txBody>
                    <a:bodyPr/>
                    <a:lstStyle/>
                    <a:p>
                      <a:pPr algn="ctr" fontAlgn="b"/>
                      <a:r>
                        <a:rPr lang="en-GB" sz="1000" u="none" strike="noStrike">
                          <a:effectLst/>
                        </a:rPr>
                        <a:t>489</a:t>
                      </a:r>
                      <a:endParaRPr lang="en-GB" sz="1000" b="0" i="0" u="none" strike="noStrike">
                        <a:solidFill>
                          <a:srgbClr val="000000"/>
                        </a:solidFill>
                        <a:effectLst/>
                        <a:latin typeface="Calibri" panose="020F0502020204030204" pitchFamily="34" charset="0"/>
                      </a:endParaRPr>
                    </a:p>
                  </a:txBody>
                  <a:tcPr marL="4390" marR="4390" marT="4390" marB="0" anchor="b"/>
                </a:tc>
                <a:extLst>
                  <a:ext uri="{0D108BD9-81ED-4DB2-BD59-A6C34878D82A}">
                    <a16:rowId xmlns:a16="http://schemas.microsoft.com/office/drawing/2014/main" val="512315993"/>
                  </a:ext>
                </a:extLst>
              </a:tr>
              <a:tr h="184025">
                <a:tc>
                  <a:txBody>
                    <a:bodyPr/>
                    <a:lstStyle/>
                    <a:p>
                      <a:pPr algn="l" fontAlgn="b"/>
                      <a:r>
                        <a:rPr lang="en-GB" sz="1000" u="none" strike="noStrike">
                          <a:effectLst/>
                        </a:rPr>
                        <a:t>  Paediatric Cardiology</a:t>
                      </a:r>
                      <a:endParaRPr lang="en-GB" sz="1000" b="0" i="0" u="none" strike="noStrike">
                        <a:solidFill>
                          <a:srgbClr val="000000"/>
                        </a:solidFill>
                        <a:effectLst/>
                        <a:latin typeface="Calibri" panose="020F0502020204030204" pitchFamily="34" charset="0"/>
                      </a:endParaRPr>
                    </a:p>
                  </a:txBody>
                  <a:tcPr marL="4390" marR="4390" marT="4390" marB="0" anchor="b"/>
                </a:tc>
                <a:tc>
                  <a:txBody>
                    <a:bodyPr/>
                    <a:lstStyle/>
                    <a:p>
                      <a:pPr algn="ctr" fontAlgn="b"/>
                      <a:r>
                        <a:rPr lang="en-GB" sz="1000" u="none" strike="noStrike">
                          <a:effectLst/>
                        </a:rPr>
                        <a:t>11</a:t>
                      </a:r>
                      <a:endParaRPr lang="en-GB" sz="1000" b="0" i="0" u="none" strike="noStrike">
                        <a:solidFill>
                          <a:srgbClr val="000000"/>
                        </a:solidFill>
                        <a:effectLst/>
                        <a:latin typeface="Calibri" panose="020F0502020204030204" pitchFamily="34" charset="0"/>
                      </a:endParaRPr>
                    </a:p>
                  </a:txBody>
                  <a:tcPr marL="4390" marR="4390" marT="4390" marB="0" anchor="b"/>
                </a:tc>
                <a:tc>
                  <a:txBody>
                    <a:bodyPr/>
                    <a:lstStyle/>
                    <a:p>
                      <a:pPr algn="ctr" fontAlgn="b"/>
                      <a:r>
                        <a:rPr lang="en-GB" sz="1000" u="none" strike="noStrike">
                          <a:effectLst/>
                        </a:rPr>
                        <a:t>9</a:t>
                      </a:r>
                      <a:endParaRPr lang="en-GB" sz="1000" b="0" i="0" u="none" strike="noStrike">
                        <a:solidFill>
                          <a:srgbClr val="000000"/>
                        </a:solidFill>
                        <a:effectLst/>
                        <a:latin typeface="Calibri" panose="020F0502020204030204" pitchFamily="34" charset="0"/>
                      </a:endParaRPr>
                    </a:p>
                  </a:txBody>
                  <a:tcPr marL="4390" marR="4390" marT="4390" marB="0" anchor="b"/>
                </a:tc>
                <a:tc>
                  <a:txBody>
                    <a:bodyPr/>
                    <a:lstStyle/>
                    <a:p>
                      <a:pPr algn="ctr" fontAlgn="b"/>
                      <a:r>
                        <a:rPr lang="en-GB" sz="1000" u="none" strike="noStrike">
                          <a:effectLst/>
                        </a:rPr>
                        <a:t>11</a:t>
                      </a:r>
                      <a:endParaRPr lang="en-GB" sz="1000" b="0" i="0" u="none" strike="noStrike">
                        <a:solidFill>
                          <a:srgbClr val="000000"/>
                        </a:solidFill>
                        <a:effectLst/>
                        <a:latin typeface="Calibri" panose="020F0502020204030204" pitchFamily="34" charset="0"/>
                      </a:endParaRPr>
                    </a:p>
                  </a:txBody>
                  <a:tcPr marL="4390" marR="4390" marT="4390" marB="0" anchor="b"/>
                </a:tc>
                <a:extLst>
                  <a:ext uri="{0D108BD9-81ED-4DB2-BD59-A6C34878D82A}">
                    <a16:rowId xmlns:a16="http://schemas.microsoft.com/office/drawing/2014/main" val="308897930"/>
                  </a:ext>
                </a:extLst>
              </a:tr>
              <a:tr h="184025">
                <a:tc>
                  <a:txBody>
                    <a:bodyPr/>
                    <a:lstStyle/>
                    <a:p>
                      <a:pPr algn="l" fontAlgn="b"/>
                      <a:r>
                        <a:rPr lang="en-GB" sz="1000" u="none" strike="noStrike">
                          <a:effectLst/>
                        </a:rPr>
                        <a:t>  Trainee</a:t>
                      </a:r>
                      <a:endParaRPr lang="en-GB" sz="1000" b="0" i="0" u="none" strike="noStrike">
                        <a:solidFill>
                          <a:srgbClr val="000000"/>
                        </a:solidFill>
                        <a:effectLst/>
                        <a:latin typeface="Calibri" panose="020F0502020204030204" pitchFamily="34" charset="0"/>
                      </a:endParaRPr>
                    </a:p>
                  </a:txBody>
                  <a:tcPr marL="4390" marR="4390" marT="4390" marB="0" anchor="b"/>
                </a:tc>
                <a:tc>
                  <a:txBody>
                    <a:bodyPr/>
                    <a:lstStyle/>
                    <a:p>
                      <a:pPr algn="ctr" fontAlgn="b"/>
                      <a:r>
                        <a:rPr lang="en-GB" sz="1000" u="none" strike="noStrike">
                          <a:effectLst/>
                        </a:rPr>
                        <a:t>150</a:t>
                      </a:r>
                      <a:endParaRPr lang="en-GB" sz="1000" b="0" i="0" u="none" strike="noStrike">
                        <a:solidFill>
                          <a:srgbClr val="000000"/>
                        </a:solidFill>
                        <a:effectLst/>
                        <a:latin typeface="Calibri" panose="020F0502020204030204" pitchFamily="34" charset="0"/>
                      </a:endParaRPr>
                    </a:p>
                  </a:txBody>
                  <a:tcPr marL="4390" marR="4390" marT="4390" marB="0" anchor="b"/>
                </a:tc>
                <a:tc>
                  <a:txBody>
                    <a:bodyPr/>
                    <a:lstStyle/>
                    <a:p>
                      <a:pPr algn="ctr" fontAlgn="b"/>
                      <a:r>
                        <a:rPr lang="en-GB" sz="1000" u="none" strike="noStrike">
                          <a:effectLst/>
                        </a:rPr>
                        <a:t>173</a:t>
                      </a:r>
                      <a:endParaRPr lang="en-GB" sz="1000" b="0" i="0" u="none" strike="noStrike">
                        <a:solidFill>
                          <a:srgbClr val="000000"/>
                        </a:solidFill>
                        <a:effectLst/>
                        <a:latin typeface="Calibri" panose="020F0502020204030204" pitchFamily="34" charset="0"/>
                      </a:endParaRPr>
                    </a:p>
                  </a:txBody>
                  <a:tcPr marL="4390" marR="4390" marT="4390" marB="0" anchor="b"/>
                </a:tc>
                <a:tc>
                  <a:txBody>
                    <a:bodyPr/>
                    <a:lstStyle/>
                    <a:p>
                      <a:pPr algn="ctr" fontAlgn="b"/>
                      <a:r>
                        <a:rPr lang="en-GB" sz="1000" u="none" strike="noStrike">
                          <a:effectLst/>
                        </a:rPr>
                        <a:t>206</a:t>
                      </a:r>
                      <a:endParaRPr lang="en-GB" sz="1000" b="0" i="0" u="none" strike="noStrike">
                        <a:solidFill>
                          <a:srgbClr val="000000"/>
                        </a:solidFill>
                        <a:effectLst/>
                        <a:latin typeface="Calibri" panose="020F0502020204030204" pitchFamily="34" charset="0"/>
                      </a:endParaRPr>
                    </a:p>
                  </a:txBody>
                  <a:tcPr marL="4390" marR="4390" marT="4390" marB="0" anchor="b"/>
                </a:tc>
                <a:extLst>
                  <a:ext uri="{0D108BD9-81ED-4DB2-BD59-A6C34878D82A}">
                    <a16:rowId xmlns:a16="http://schemas.microsoft.com/office/drawing/2014/main" val="2427888559"/>
                  </a:ext>
                </a:extLst>
              </a:tr>
              <a:tr h="184025">
                <a:tc>
                  <a:txBody>
                    <a:bodyPr/>
                    <a:lstStyle/>
                    <a:p>
                      <a:pPr algn="l" fontAlgn="b"/>
                      <a:r>
                        <a:rPr lang="en-GB" sz="1000" u="none" strike="noStrike">
                          <a:effectLst/>
                        </a:rPr>
                        <a:t>  Not Cardiology</a:t>
                      </a:r>
                      <a:endParaRPr lang="en-GB" sz="1000" b="0" i="0" u="none" strike="noStrike">
                        <a:solidFill>
                          <a:srgbClr val="000000"/>
                        </a:solidFill>
                        <a:effectLst/>
                        <a:latin typeface="Calibri" panose="020F0502020204030204" pitchFamily="34" charset="0"/>
                      </a:endParaRPr>
                    </a:p>
                  </a:txBody>
                  <a:tcPr marL="4390" marR="4390" marT="4390" marB="0" anchor="b"/>
                </a:tc>
                <a:tc>
                  <a:txBody>
                    <a:bodyPr/>
                    <a:lstStyle/>
                    <a:p>
                      <a:pPr algn="ctr" fontAlgn="b"/>
                      <a:r>
                        <a:rPr lang="en-GB" sz="1000" u="none" strike="noStrike">
                          <a:effectLst/>
                        </a:rPr>
                        <a:t>12</a:t>
                      </a:r>
                      <a:endParaRPr lang="en-GB" sz="1000" b="0" i="0" u="none" strike="noStrike">
                        <a:solidFill>
                          <a:srgbClr val="000000"/>
                        </a:solidFill>
                        <a:effectLst/>
                        <a:latin typeface="Calibri" panose="020F0502020204030204" pitchFamily="34" charset="0"/>
                      </a:endParaRPr>
                    </a:p>
                  </a:txBody>
                  <a:tcPr marL="4390" marR="4390" marT="4390" marB="0" anchor="b"/>
                </a:tc>
                <a:tc>
                  <a:txBody>
                    <a:bodyPr/>
                    <a:lstStyle/>
                    <a:p>
                      <a:pPr algn="ctr" fontAlgn="b"/>
                      <a:r>
                        <a:rPr lang="en-GB" sz="1000" u="none" strike="noStrike">
                          <a:effectLst/>
                        </a:rPr>
                        <a:t>7</a:t>
                      </a:r>
                      <a:endParaRPr lang="en-GB" sz="1000" b="0" i="0" u="none" strike="noStrike">
                        <a:solidFill>
                          <a:srgbClr val="000000"/>
                        </a:solidFill>
                        <a:effectLst/>
                        <a:latin typeface="Calibri" panose="020F0502020204030204" pitchFamily="34" charset="0"/>
                      </a:endParaRPr>
                    </a:p>
                  </a:txBody>
                  <a:tcPr marL="4390" marR="4390" marT="4390" marB="0" anchor="b"/>
                </a:tc>
                <a:tc>
                  <a:txBody>
                    <a:bodyPr/>
                    <a:lstStyle/>
                    <a:p>
                      <a:pPr algn="ctr" fontAlgn="b"/>
                      <a:r>
                        <a:rPr lang="en-GB" sz="1000" u="none" strike="noStrike">
                          <a:effectLst/>
                        </a:rPr>
                        <a:t>5</a:t>
                      </a:r>
                      <a:endParaRPr lang="en-GB" sz="1000" b="0" i="0" u="none" strike="noStrike">
                        <a:solidFill>
                          <a:srgbClr val="000000"/>
                        </a:solidFill>
                        <a:effectLst/>
                        <a:latin typeface="Calibri" panose="020F0502020204030204" pitchFamily="34" charset="0"/>
                      </a:endParaRPr>
                    </a:p>
                  </a:txBody>
                  <a:tcPr marL="4390" marR="4390" marT="4390" marB="0" anchor="b"/>
                </a:tc>
                <a:extLst>
                  <a:ext uri="{0D108BD9-81ED-4DB2-BD59-A6C34878D82A}">
                    <a16:rowId xmlns:a16="http://schemas.microsoft.com/office/drawing/2014/main" val="2286278764"/>
                  </a:ext>
                </a:extLst>
              </a:tr>
              <a:tr h="184025">
                <a:tc>
                  <a:txBody>
                    <a:bodyPr/>
                    <a:lstStyle/>
                    <a:p>
                      <a:pPr algn="l" fontAlgn="b"/>
                      <a:r>
                        <a:rPr lang="en-GB" sz="1000" u="none" strike="noStrike">
                          <a:effectLst/>
                        </a:rPr>
                        <a:t>  Cardiothoracic Surgeons</a:t>
                      </a:r>
                      <a:endParaRPr lang="en-GB" sz="1000" b="0" i="0" u="none" strike="noStrike">
                        <a:solidFill>
                          <a:srgbClr val="000000"/>
                        </a:solidFill>
                        <a:effectLst/>
                        <a:latin typeface="Calibri" panose="020F0502020204030204" pitchFamily="34" charset="0"/>
                      </a:endParaRPr>
                    </a:p>
                  </a:txBody>
                  <a:tcPr marL="4390" marR="4390" marT="4390" marB="0" anchor="b"/>
                </a:tc>
                <a:tc>
                  <a:txBody>
                    <a:bodyPr/>
                    <a:lstStyle/>
                    <a:p>
                      <a:pPr algn="ctr" fontAlgn="b"/>
                      <a:r>
                        <a:rPr lang="en-GB" sz="1000" u="none" strike="noStrike">
                          <a:effectLst/>
                        </a:rPr>
                        <a:t>17</a:t>
                      </a:r>
                      <a:endParaRPr lang="en-GB" sz="1000" b="0" i="0" u="none" strike="noStrike">
                        <a:solidFill>
                          <a:srgbClr val="000000"/>
                        </a:solidFill>
                        <a:effectLst/>
                        <a:latin typeface="Calibri" panose="020F0502020204030204" pitchFamily="34" charset="0"/>
                      </a:endParaRPr>
                    </a:p>
                  </a:txBody>
                  <a:tcPr marL="4390" marR="4390" marT="4390" marB="0" anchor="b"/>
                </a:tc>
                <a:tc>
                  <a:txBody>
                    <a:bodyPr/>
                    <a:lstStyle/>
                    <a:p>
                      <a:pPr algn="ctr" fontAlgn="b"/>
                      <a:r>
                        <a:rPr lang="en-GB" sz="1000" u="none" strike="noStrike">
                          <a:effectLst/>
                        </a:rPr>
                        <a:t>8</a:t>
                      </a:r>
                      <a:endParaRPr lang="en-GB" sz="1000" b="0" i="0" u="none" strike="noStrike">
                        <a:solidFill>
                          <a:srgbClr val="000000"/>
                        </a:solidFill>
                        <a:effectLst/>
                        <a:latin typeface="Calibri" panose="020F0502020204030204" pitchFamily="34" charset="0"/>
                      </a:endParaRPr>
                    </a:p>
                  </a:txBody>
                  <a:tcPr marL="4390" marR="4390" marT="4390" marB="0" anchor="b"/>
                </a:tc>
                <a:tc>
                  <a:txBody>
                    <a:bodyPr/>
                    <a:lstStyle/>
                    <a:p>
                      <a:pPr algn="ctr" fontAlgn="b"/>
                      <a:r>
                        <a:rPr lang="en-GB" sz="1000" u="none" strike="noStrike">
                          <a:effectLst/>
                        </a:rPr>
                        <a:t>12</a:t>
                      </a:r>
                      <a:endParaRPr lang="en-GB" sz="1000" b="0" i="0" u="none" strike="noStrike">
                        <a:solidFill>
                          <a:srgbClr val="000000"/>
                        </a:solidFill>
                        <a:effectLst/>
                        <a:latin typeface="Calibri" panose="020F0502020204030204" pitchFamily="34" charset="0"/>
                      </a:endParaRPr>
                    </a:p>
                  </a:txBody>
                  <a:tcPr marL="4390" marR="4390" marT="4390" marB="0" anchor="b"/>
                </a:tc>
                <a:extLst>
                  <a:ext uri="{0D108BD9-81ED-4DB2-BD59-A6C34878D82A}">
                    <a16:rowId xmlns:a16="http://schemas.microsoft.com/office/drawing/2014/main" val="3321469148"/>
                  </a:ext>
                </a:extLst>
              </a:tr>
              <a:tr h="184025">
                <a:tc>
                  <a:txBody>
                    <a:bodyPr/>
                    <a:lstStyle/>
                    <a:p>
                      <a:pPr algn="l" fontAlgn="b"/>
                      <a:r>
                        <a:rPr lang="en-GB" sz="1000" u="none" strike="noStrike">
                          <a:effectLst/>
                        </a:rPr>
                        <a:t>  Unknown</a:t>
                      </a:r>
                      <a:endParaRPr lang="en-GB" sz="1000" b="0" i="0" u="none" strike="noStrike">
                        <a:solidFill>
                          <a:srgbClr val="000000"/>
                        </a:solidFill>
                        <a:effectLst/>
                        <a:latin typeface="Calibri" panose="020F0502020204030204" pitchFamily="34" charset="0"/>
                      </a:endParaRPr>
                    </a:p>
                  </a:txBody>
                  <a:tcPr marL="4390" marR="4390" marT="4390" marB="0" anchor="b"/>
                </a:tc>
                <a:tc>
                  <a:txBody>
                    <a:bodyPr/>
                    <a:lstStyle/>
                    <a:p>
                      <a:pPr algn="ctr" fontAlgn="b"/>
                      <a:r>
                        <a:rPr lang="en-GB" sz="1000" u="none" strike="noStrike">
                          <a:effectLst/>
                        </a:rPr>
                        <a:t>56</a:t>
                      </a:r>
                      <a:endParaRPr lang="en-GB" sz="1000" b="0" i="0" u="none" strike="noStrike">
                        <a:solidFill>
                          <a:srgbClr val="000000"/>
                        </a:solidFill>
                        <a:effectLst/>
                        <a:latin typeface="Calibri" panose="020F0502020204030204" pitchFamily="34" charset="0"/>
                      </a:endParaRPr>
                    </a:p>
                  </a:txBody>
                  <a:tcPr marL="4390" marR="4390" marT="4390" marB="0" anchor="b"/>
                </a:tc>
                <a:tc>
                  <a:txBody>
                    <a:bodyPr/>
                    <a:lstStyle/>
                    <a:p>
                      <a:pPr algn="ctr" fontAlgn="b"/>
                      <a:r>
                        <a:rPr lang="en-GB" sz="1000" u="none" strike="noStrike">
                          <a:effectLst/>
                        </a:rPr>
                        <a:t>68</a:t>
                      </a:r>
                      <a:endParaRPr lang="en-GB" sz="1000" b="0" i="0" u="none" strike="noStrike">
                        <a:solidFill>
                          <a:srgbClr val="000000"/>
                        </a:solidFill>
                        <a:effectLst/>
                        <a:latin typeface="Calibri" panose="020F0502020204030204" pitchFamily="34" charset="0"/>
                      </a:endParaRPr>
                    </a:p>
                  </a:txBody>
                  <a:tcPr marL="4390" marR="4390" marT="4390" marB="0" anchor="b"/>
                </a:tc>
                <a:tc>
                  <a:txBody>
                    <a:bodyPr/>
                    <a:lstStyle/>
                    <a:p>
                      <a:pPr algn="ctr" fontAlgn="b"/>
                      <a:r>
                        <a:rPr lang="en-GB" sz="1000" u="none" strike="noStrike">
                          <a:effectLst/>
                        </a:rPr>
                        <a:t>80</a:t>
                      </a:r>
                      <a:endParaRPr lang="en-GB" sz="1000" b="0" i="0" u="none" strike="noStrike">
                        <a:solidFill>
                          <a:srgbClr val="000000"/>
                        </a:solidFill>
                        <a:effectLst/>
                        <a:latin typeface="Calibri" panose="020F0502020204030204" pitchFamily="34" charset="0"/>
                      </a:endParaRPr>
                    </a:p>
                  </a:txBody>
                  <a:tcPr marL="4390" marR="4390" marT="4390" marB="0" anchor="b"/>
                </a:tc>
                <a:extLst>
                  <a:ext uri="{0D108BD9-81ED-4DB2-BD59-A6C34878D82A}">
                    <a16:rowId xmlns:a16="http://schemas.microsoft.com/office/drawing/2014/main" val="1762230291"/>
                  </a:ext>
                </a:extLst>
              </a:tr>
            </a:tbl>
          </a:graphicData>
        </a:graphic>
      </p:graphicFrame>
    </p:spTree>
    <p:extLst>
      <p:ext uri="{BB962C8B-B14F-4D97-AF65-F5344CB8AC3E}">
        <p14:creationId xmlns:p14="http://schemas.microsoft.com/office/powerpoint/2010/main" val="34350800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0" name="Rectangle 69">
            <a:extLst>
              <a:ext uri="{FF2B5EF4-FFF2-40B4-BE49-F238E27FC236}">
                <a16:creationId xmlns:a16="http://schemas.microsoft.com/office/drawing/2014/main" id="{A8384FB5-9ADC-4DDC-881B-597D56F5B1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Rectangle 71">
            <a:extLst>
              <a:ext uri="{FF2B5EF4-FFF2-40B4-BE49-F238E27FC236}">
                <a16:creationId xmlns:a16="http://schemas.microsoft.com/office/drawing/2014/main" id="{1199E1B1-A8C0-4FE8-A5A8-1CB41D69F85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2" y="0"/>
            <a:ext cx="12191998" cy="1575955"/>
          </a:xfrm>
          <a:prstGeom prst="rect">
            <a:avLst/>
          </a:prstGeom>
          <a:gradFill>
            <a:gsLst>
              <a:gs pos="0">
                <a:srgbClr val="000000">
                  <a:alpha val="96000"/>
                </a:srgbClr>
              </a:gs>
              <a:gs pos="100000">
                <a:schemeClr val="accent1">
                  <a:lumMod val="75000"/>
                </a:schemeClr>
              </a:gs>
            </a:gsLst>
            <a:lin ang="6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Rectangle 73">
            <a:extLst>
              <a:ext uri="{FF2B5EF4-FFF2-40B4-BE49-F238E27FC236}">
                <a16:creationId xmlns:a16="http://schemas.microsoft.com/office/drawing/2014/main" id="{84A8DE83-DE75-4B41-9DB4-A7EC0B0DEC0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8128856" cy="1575461"/>
          </a:xfrm>
          <a:prstGeom prst="rect">
            <a:avLst/>
          </a:prstGeom>
          <a:gradFill>
            <a:gsLst>
              <a:gs pos="0">
                <a:schemeClr val="accent1">
                  <a:alpha val="41000"/>
                </a:schemeClr>
              </a:gs>
              <a:gs pos="74000">
                <a:schemeClr val="accent1">
                  <a:lumMod val="60000"/>
                  <a:lumOff val="40000"/>
                  <a:alpha val="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a:extLst>
              <a:ext uri="{FF2B5EF4-FFF2-40B4-BE49-F238E27FC236}">
                <a16:creationId xmlns:a16="http://schemas.microsoft.com/office/drawing/2014/main" id="{A7009A0A-BEF5-4EAC-AF15-E4F9F002E23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3" y="-1"/>
            <a:ext cx="12192002" cy="1574311"/>
          </a:xfrm>
          <a:prstGeom prst="rect">
            <a:avLst/>
          </a:prstGeom>
          <a:gradFill>
            <a:gsLst>
              <a:gs pos="0">
                <a:srgbClr val="000000">
                  <a:alpha val="63000"/>
                </a:srgbClr>
              </a:gs>
              <a:gs pos="78000">
                <a:schemeClr val="accent1">
                  <a:alpha val="15000"/>
                </a:schemeClr>
              </a:gs>
            </a:gsLst>
            <a:lin ang="15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E22954F7-5F1E-F000-5D06-C36D42695172}"/>
              </a:ext>
            </a:extLst>
          </p:cNvPr>
          <p:cNvSpPr txBox="1"/>
          <p:nvPr/>
        </p:nvSpPr>
        <p:spPr>
          <a:xfrm>
            <a:off x="699713" y="248038"/>
            <a:ext cx="7063721" cy="1159200"/>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3200" kern="1200" dirty="0">
                <a:solidFill>
                  <a:srgbClr val="FFFFFF"/>
                </a:solidFill>
                <a:latin typeface="+mj-lt"/>
                <a:ea typeface="+mj-ea"/>
                <a:cs typeface="+mj-cs"/>
              </a:rPr>
              <a:t>Device Procedures – Operator </a:t>
            </a:r>
            <a:r>
              <a:rPr lang="en-US" sz="3200" dirty="0">
                <a:solidFill>
                  <a:srgbClr val="FFFFFF"/>
                </a:solidFill>
                <a:latin typeface="+mj-lt"/>
                <a:ea typeface="+mj-ea"/>
                <a:cs typeface="+mj-cs"/>
              </a:rPr>
              <a:t>N</a:t>
            </a:r>
            <a:r>
              <a:rPr lang="en-US" sz="3200" kern="1200" dirty="0">
                <a:solidFill>
                  <a:srgbClr val="FFFFFF"/>
                </a:solidFill>
                <a:latin typeface="+mj-lt"/>
                <a:ea typeface="+mj-ea"/>
                <a:cs typeface="+mj-cs"/>
              </a:rPr>
              <a:t>umbers</a:t>
            </a:r>
          </a:p>
        </p:txBody>
      </p:sp>
      <p:pic>
        <p:nvPicPr>
          <p:cNvPr id="4" name="Content Placeholder 3">
            <a:extLst>
              <a:ext uri="{FF2B5EF4-FFF2-40B4-BE49-F238E27FC236}">
                <a16:creationId xmlns:a16="http://schemas.microsoft.com/office/drawing/2014/main" id="{D9C8B909-EE07-B1D3-E511-78FF66598C80}"/>
              </a:ext>
            </a:extLst>
          </p:cNvPr>
          <p:cNvPicPr>
            <a:picLocks noGrp="1" noChangeAspect="1"/>
          </p:cNvPicPr>
          <p:nvPr>
            <p:ph idx="1"/>
          </p:nvPr>
        </p:nvPicPr>
        <p:blipFill rotWithShape="1">
          <a:blip r:embed="rId3">
            <a:extLst>
              <a:ext uri="{28A0092B-C50C-407E-A947-70E740481C1C}">
                <a14:useLocalDpi xmlns:a14="http://schemas.microsoft.com/office/drawing/2010/main" val="0"/>
              </a:ext>
            </a:extLst>
          </a:blip>
          <a:srcRect l="357" t="27641" r="462" b="23229"/>
          <a:stretch/>
        </p:blipFill>
        <p:spPr>
          <a:xfrm>
            <a:off x="699713" y="2224556"/>
            <a:ext cx="10800000" cy="3489728"/>
          </a:xfrm>
          <a:prstGeom prst="rect">
            <a:avLst/>
          </a:prstGeom>
        </p:spPr>
      </p:pic>
      <p:pic>
        <p:nvPicPr>
          <p:cNvPr id="6" name="Content Placeholder 3">
            <a:extLst>
              <a:ext uri="{FF2B5EF4-FFF2-40B4-BE49-F238E27FC236}">
                <a16:creationId xmlns:a16="http://schemas.microsoft.com/office/drawing/2014/main" id="{35EF33D2-D4C6-A4D5-A9EA-402A551598E7}"/>
              </a:ext>
            </a:extLst>
          </p:cNvPr>
          <p:cNvPicPr>
            <a:picLocks noChangeAspect="1"/>
          </p:cNvPicPr>
          <p:nvPr/>
        </p:nvPicPr>
        <p:blipFill rotWithShape="1">
          <a:blip r:embed="rId3">
            <a:extLst>
              <a:ext uri="{28A0092B-C50C-407E-A947-70E740481C1C}">
                <a14:useLocalDpi xmlns:a14="http://schemas.microsoft.com/office/drawing/2010/main" val="0"/>
              </a:ext>
            </a:extLst>
          </a:blip>
          <a:srcRect l="357" t="92354" r="462" b="715"/>
          <a:stretch/>
        </p:blipFill>
        <p:spPr>
          <a:xfrm>
            <a:off x="699713" y="5714284"/>
            <a:ext cx="10800000" cy="492319"/>
          </a:xfrm>
          <a:prstGeom prst="rect">
            <a:avLst/>
          </a:prstGeom>
        </p:spPr>
      </p:pic>
      <p:sp>
        <p:nvSpPr>
          <p:cNvPr id="9" name="Rectangle 8">
            <a:extLst>
              <a:ext uri="{FF2B5EF4-FFF2-40B4-BE49-F238E27FC236}">
                <a16:creationId xmlns:a16="http://schemas.microsoft.com/office/drawing/2014/main" id="{6D920A49-D867-129C-7E5C-6A3E6B456E23}"/>
              </a:ext>
            </a:extLst>
          </p:cNvPr>
          <p:cNvSpPr/>
          <p:nvPr/>
        </p:nvSpPr>
        <p:spPr>
          <a:xfrm>
            <a:off x="699713" y="2716875"/>
            <a:ext cx="316287" cy="276952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a:extLst>
              <a:ext uri="{FF2B5EF4-FFF2-40B4-BE49-F238E27FC236}">
                <a16:creationId xmlns:a16="http://schemas.microsoft.com/office/drawing/2014/main" id="{9BFD3F83-318C-01BA-8D14-EF3DF9850A2E}"/>
              </a:ext>
            </a:extLst>
          </p:cNvPr>
          <p:cNvSpPr txBox="1"/>
          <p:nvPr/>
        </p:nvSpPr>
        <p:spPr>
          <a:xfrm>
            <a:off x="8572927" y="642972"/>
            <a:ext cx="3175000" cy="369332"/>
          </a:xfrm>
          <a:prstGeom prst="rect">
            <a:avLst/>
          </a:prstGeom>
          <a:noFill/>
        </p:spPr>
        <p:txBody>
          <a:bodyPr wrap="square" rtlCol="0">
            <a:spAutoFit/>
          </a:bodyPr>
          <a:lstStyle/>
          <a:p>
            <a:r>
              <a:rPr lang="en-GB" dirty="0">
                <a:solidFill>
                  <a:schemeClr val="bg1"/>
                </a:solidFill>
              </a:rPr>
              <a:t>New implants and upgrades</a:t>
            </a:r>
          </a:p>
        </p:txBody>
      </p:sp>
    </p:spTree>
    <p:extLst>
      <p:ext uri="{BB962C8B-B14F-4D97-AF65-F5344CB8AC3E}">
        <p14:creationId xmlns:p14="http://schemas.microsoft.com/office/powerpoint/2010/main" val="3246853046"/>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7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A8384FB5-9ADC-4DDC-881B-597D56F5B1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1199E1B1-A8C0-4FE8-A5A8-1CB41D69F85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2" y="0"/>
            <a:ext cx="12191998" cy="1575955"/>
          </a:xfrm>
          <a:prstGeom prst="rect">
            <a:avLst/>
          </a:prstGeom>
          <a:gradFill>
            <a:gsLst>
              <a:gs pos="0">
                <a:srgbClr val="000000">
                  <a:alpha val="96000"/>
                </a:srgbClr>
              </a:gs>
              <a:gs pos="100000">
                <a:schemeClr val="accent1">
                  <a:lumMod val="75000"/>
                </a:schemeClr>
              </a:gs>
            </a:gsLst>
            <a:lin ang="6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84A8DE83-DE75-4B41-9DB4-A7EC0B0DEC0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8128856" cy="1575461"/>
          </a:xfrm>
          <a:prstGeom prst="rect">
            <a:avLst/>
          </a:prstGeom>
          <a:gradFill>
            <a:gsLst>
              <a:gs pos="0">
                <a:schemeClr val="accent1">
                  <a:alpha val="41000"/>
                </a:schemeClr>
              </a:gs>
              <a:gs pos="74000">
                <a:schemeClr val="accent1">
                  <a:lumMod val="60000"/>
                  <a:lumOff val="40000"/>
                  <a:alpha val="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A7009A0A-BEF5-4EAC-AF15-E4F9F002E23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3" y="-1"/>
            <a:ext cx="12192002" cy="1574311"/>
          </a:xfrm>
          <a:prstGeom prst="rect">
            <a:avLst/>
          </a:prstGeom>
          <a:gradFill>
            <a:gsLst>
              <a:gs pos="0">
                <a:srgbClr val="000000">
                  <a:alpha val="63000"/>
                </a:srgbClr>
              </a:gs>
              <a:gs pos="78000">
                <a:schemeClr val="accent1">
                  <a:alpha val="15000"/>
                </a:schemeClr>
              </a:gs>
            </a:gsLst>
            <a:lin ang="15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6F76A3B-F72A-021E-A4E1-1DB5DEEBE53F}"/>
              </a:ext>
            </a:extLst>
          </p:cNvPr>
          <p:cNvSpPr>
            <a:spLocks noGrp="1"/>
          </p:cNvSpPr>
          <p:nvPr>
            <p:ph type="title"/>
          </p:nvPr>
        </p:nvSpPr>
        <p:spPr>
          <a:xfrm>
            <a:off x="699713" y="248038"/>
            <a:ext cx="7063721" cy="1159200"/>
          </a:xfrm>
        </p:spPr>
        <p:txBody>
          <a:bodyPr vert="horz" lIns="91440" tIns="45720" rIns="91440" bIns="45720" rtlCol="0" anchor="ctr">
            <a:normAutofit/>
          </a:bodyPr>
          <a:lstStyle/>
          <a:p>
            <a:r>
              <a:rPr lang="en-US" sz="3700" kern="1200">
                <a:solidFill>
                  <a:srgbClr val="FFFFFF"/>
                </a:solidFill>
                <a:latin typeface="+mj-lt"/>
                <a:ea typeface="+mj-ea"/>
                <a:cs typeface="+mj-cs"/>
              </a:rPr>
              <a:t>Trainees – all device implants/upgrades</a:t>
            </a:r>
          </a:p>
        </p:txBody>
      </p:sp>
      <p:pic>
        <p:nvPicPr>
          <p:cNvPr id="4" name="Content Placeholder 3">
            <a:extLst>
              <a:ext uri="{FF2B5EF4-FFF2-40B4-BE49-F238E27FC236}">
                <a16:creationId xmlns:a16="http://schemas.microsoft.com/office/drawing/2014/main" id="{34186287-1776-BA47-22C6-5E46FCD4E98A}"/>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973629" y="1966293"/>
            <a:ext cx="8244740" cy="4452160"/>
          </a:xfrm>
          <a:prstGeom prst="rect">
            <a:avLst/>
          </a:prstGeom>
        </p:spPr>
      </p:pic>
      <p:sp>
        <p:nvSpPr>
          <p:cNvPr id="5" name="TextBox 4">
            <a:extLst>
              <a:ext uri="{FF2B5EF4-FFF2-40B4-BE49-F238E27FC236}">
                <a16:creationId xmlns:a16="http://schemas.microsoft.com/office/drawing/2014/main" id="{B118BB1B-5886-F962-0C88-BA420A140726}"/>
              </a:ext>
            </a:extLst>
          </p:cNvPr>
          <p:cNvSpPr txBox="1"/>
          <p:nvPr/>
        </p:nvSpPr>
        <p:spPr>
          <a:xfrm>
            <a:off x="8689435" y="439547"/>
            <a:ext cx="2926080" cy="646331"/>
          </a:xfrm>
          <a:prstGeom prst="rect">
            <a:avLst/>
          </a:prstGeom>
          <a:noFill/>
        </p:spPr>
        <p:txBody>
          <a:bodyPr wrap="square" rtlCol="0">
            <a:spAutoFit/>
          </a:bodyPr>
          <a:lstStyle/>
          <a:p>
            <a:r>
              <a:rPr lang="en-GB" dirty="0">
                <a:solidFill>
                  <a:schemeClr val="bg1"/>
                </a:solidFill>
              </a:rPr>
              <a:t>The number of high-volume trainees is low and falling</a:t>
            </a:r>
          </a:p>
        </p:txBody>
      </p:sp>
    </p:spTree>
    <p:extLst>
      <p:ext uri="{BB962C8B-B14F-4D97-AF65-F5344CB8AC3E}">
        <p14:creationId xmlns:p14="http://schemas.microsoft.com/office/powerpoint/2010/main" val="4090131267"/>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7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A8384FB5-9ADC-4DDC-881B-597D56F5B1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1199E1B1-A8C0-4FE8-A5A8-1CB41D69F85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2" y="0"/>
            <a:ext cx="12191998" cy="1575955"/>
          </a:xfrm>
          <a:prstGeom prst="rect">
            <a:avLst/>
          </a:prstGeom>
          <a:gradFill>
            <a:gsLst>
              <a:gs pos="0">
                <a:srgbClr val="000000">
                  <a:alpha val="96000"/>
                </a:srgbClr>
              </a:gs>
              <a:gs pos="100000">
                <a:schemeClr val="accent1">
                  <a:lumMod val="75000"/>
                </a:schemeClr>
              </a:gs>
            </a:gsLst>
            <a:lin ang="6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84A8DE83-DE75-4B41-9DB4-A7EC0B0DEC0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8128856" cy="1575461"/>
          </a:xfrm>
          <a:prstGeom prst="rect">
            <a:avLst/>
          </a:prstGeom>
          <a:gradFill>
            <a:gsLst>
              <a:gs pos="0">
                <a:schemeClr val="accent1">
                  <a:alpha val="41000"/>
                </a:schemeClr>
              </a:gs>
              <a:gs pos="74000">
                <a:schemeClr val="accent1">
                  <a:lumMod val="60000"/>
                  <a:lumOff val="40000"/>
                  <a:alpha val="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A7009A0A-BEF5-4EAC-AF15-E4F9F002E23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3" y="-1"/>
            <a:ext cx="12192002" cy="1574311"/>
          </a:xfrm>
          <a:prstGeom prst="rect">
            <a:avLst/>
          </a:prstGeom>
          <a:gradFill>
            <a:gsLst>
              <a:gs pos="0">
                <a:srgbClr val="000000">
                  <a:alpha val="63000"/>
                </a:srgbClr>
              </a:gs>
              <a:gs pos="78000">
                <a:schemeClr val="accent1">
                  <a:alpha val="15000"/>
                </a:schemeClr>
              </a:gs>
            </a:gsLst>
            <a:lin ang="15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4E77872C-5B81-6E4A-727A-85E4825E8C9D}"/>
              </a:ext>
            </a:extLst>
          </p:cNvPr>
          <p:cNvSpPr>
            <a:spLocks noGrp="1"/>
          </p:cNvSpPr>
          <p:nvPr>
            <p:ph type="title"/>
          </p:nvPr>
        </p:nvSpPr>
        <p:spPr>
          <a:xfrm>
            <a:off x="699713" y="248038"/>
            <a:ext cx="7063721" cy="1159200"/>
          </a:xfrm>
        </p:spPr>
        <p:txBody>
          <a:bodyPr vert="horz" lIns="91440" tIns="45720" rIns="91440" bIns="45720" rtlCol="0" anchor="ctr">
            <a:normAutofit/>
          </a:bodyPr>
          <a:lstStyle/>
          <a:p>
            <a:r>
              <a:rPr lang="en-US" sz="3700" kern="1200">
                <a:solidFill>
                  <a:srgbClr val="FFFFFF"/>
                </a:solidFill>
                <a:latin typeface="+mj-lt"/>
                <a:ea typeface="+mj-ea"/>
                <a:cs typeface="+mj-cs"/>
              </a:rPr>
              <a:t>Trainees – complex device implant/upgrades</a:t>
            </a:r>
          </a:p>
        </p:txBody>
      </p:sp>
      <p:pic>
        <p:nvPicPr>
          <p:cNvPr id="4" name="Content Placeholder 3">
            <a:extLst>
              <a:ext uri="{FF2B5EF4-FFF2-40B4-BE49-F238E27FC236}">
                <a16:creationId xmlns:a16="http://schemas.microsoft.com/office/drawing/2014/main" id="{E4F6615D-AA4F-5B3D-E498-5E5C58DE59E4}"/>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973629" y="1966293"/>
            <a:ext cx="8244740" cy="4452160"/>
          </a:xfrm>
          <a:prstGeom prst="rect">
            <a:avLst/>
          </a:prstGeom>
        </p:spPr>
      </p:pic>
      <p:sp>
        <p:nvSpPr>
          <p:cNvPr id="5" name="TextBox 4">
            <a:extLst>
              <a:ext uri="{FF2B5EF4-FFF2-40B4-BE49-F238E27FC236}">
                <a16:creationId xmlns:a16="http://schemas.microsoft.com/office/drawing/2014/main" id="{3435B899-17DB-8B2C-3C74-4FCD5EF3752C}"/>
              </a:ext>
            </a:extLst>
          </p:cNvPr>
          <p:cNvSpPr txBox="1"/>
          <p:nvPr/>
        </p:nvSpPr>
        <p:spPr>
          <a:xfrm>
            <a:off x="8689436" y="439547"/>
            <a:ext cx="2926080" cy="646331"/>
          </a:xfrm>
          <a:prstGeom prst="rect">
            <a:avLst/>
          </a:prstGeom>
          <a:noFill/>
        </p:spPr>
        <p:txBody>
          <a:bodyPr wrap="square" rtlCol="0">
            <a:spAutoFit/>
          </a:bodyPr>
          <a:lstStyle/>
          <a:p>
            <a:r>
              <a:rPr lang="en-GB" dirty="0">
                <a:solidFill>
                  <a:schemeClr val="bg1"/>
                </a:solidFill>
              </a:rPr>
              <a:t>The number of high-volume trainees is low and falling</a:t>
            </a:r>
          </a:p>
        </p:txBody>
      </p:sp>
    </p:spTree>
    <p:extLst>
      <p:ext uri="{BB962C8B-B14F-4D97-AF65-F5344CB8AC3E}">
        <p14:creationId xmlns:p14="http://schemas.microsoft.com/office/powerpoint/2010/main" val="3840156805"/>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12609869-9E80-471B-A487-A53288E0E79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805F3F55-A2FD-E5F7-1136-B1FDD4EC0642}"/>
              </a:ext>
            </a:extLst>
          </p:cNvPr>
          <p:cNvSpPr>
            <a:spLocks noGrp="1"/>
          </p:cNvSpPr>
          <p:nvPr>
            <p:ph type="title"/>
          </p:nvPr>
        </p:nvSpPr>
        <p:spPr>
          <a:xfrm>
            <a:off x="1136397" y="502020"/>
            <a:ext cx="5323715" cy="1642970"/>
          </a:xfrm>
        </p:spPr>
        <p:txBody>
          <a:bodyPr anchor="b">
            <a:normAutofit/>
          </a:bodyPr>
          <a:lstStyle/>
          <a:p>
            <a:r>
              <a:rPr lang="en-GB" sz="4000"/>
              <a:t>Definitions </a:t>
            </a:r>
          </a:p>
        </p:txBody>
      </p:sp>
      <p:sp>
        <p:nvSpPr>
          <p:cNvPr id="3" name="Content Placeholder 2">
            <a:extLst>
              <a:ext uri="{FF2B5EF4-FFF2-40B4-BE49-F238E27FC236}">
                <a16:creationId xmlns:a16="http://schemas.microsoft.com/office/drawing/2014/main" id="{23600DBD-8433-D99E-F3F8-B4A17D37114F}"/>
              </a:ext>
            </a:extLst>
          </p:cNvPr>
          <p:cNvSpPr>
            <a:spLocks noGrp="1"/>
          </p:cNvSpPr>
          <p:nvPr>
            <p:ph idx="1"/>
          </p:nvPr>
        </p:nvSpPr>
        <p:spPr>
          <a:xfrm>
            <a:off x="1144924" y="2405894"/>
            <a:ext cx="4751302" cy="3535083"/>
          </a:xfrm>
        </p:spPr>
        <p:txBody>
          <a:bodyPr anchor="t">
            <a:normAutofit lnSpcReduction="10000"/>
          </a:bodyPr>
          <a:lstStyle/>
          <a:p>
            <a:r>
              <a:rPr lang="en-GB" sz="2000" dirty="0"/>
              <a:t>“Simple” devices</a:t>
            </a:r>
          </a:p>
          <a:p>
            <a:pPr lvl="1"/>
            <a:r>
              <a:rPr lang="en-GB" sz="2000" dirty="0"/>
              <a:t>AAIR, VVIR, DDDR pacemakers </a:t>
            </a:r>
          </a:p>
          <a:p>
            <a:r>
              <a:rPr lang="en-GB" sz="2000" dirty="0"/>
              <a:t>“Complex” devices</a:t>
            </a:r>
          </a:p>
          <a:p>
            <a:pPr lvl="1"/>
            <a:r>
              <a:rPr lang="en-GB" sz="2000" dirty="0"/>
              <a:t>Any ICD or CRT devices</a:t>
            </a:r>
          </a:p>
          <a:p>
            <a:pPr lvl="1"/>
            <a:endParaRPr lang="en-GB" sz="2000" dirty="0"/>
          </a:p>
          <a:p>
            <a:r>
              <a:rPr lang="en-GB" sz="2000" dirty="0"/>
              <a:t>Leadless cardiac pacemakers</a:t>
            </a:r>
          </a:p>
          <a:p>
            <a:pPr lvl="1"/>
            <a:r>
              <a:rPr lang="en-GB" sz="2000" dirty="0"/>
              <a:t>LCPS</a:t>
            </a:r>
          </a:p>
          <a:p>
            <a:pPr lvl="1"/>
            <a:r>
              <a:rPr lang="en-GB" sz="2000" dirty="0"/>
              <a:t>Micra principally – counted as “simple”</a:t>
            </a:r>
          </a:p>
          <a:p>
            <a:pPr lvl="1"/>
            <a:r>
              <a:rPr lang="en-GB" sz="2000" dirty="0"/>
              <a:t>A handful of WICS – counted as “complex”</a:t>
            </a:r>
          </a:p>
        </p:txBody>
      </p:sp>
      <p:sp>
        <p:nvSpPr>
          <p:cNvPr id="11" name="Rectangle 10">
            <a:extLst>
              <a:ext uri="{FF2B5EF4-FFF2-40B4-BE49-F238E27FC236}">
                <a16:creationId xmlns:a16="http://schemas.microsoft.com/office/drawing/2014/main" id="{7004738A-9D34-43E8-97D2-CA0EED4F8B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8123333" y="-5"/>
            <a:ext cx="4092521" cy="6858000"/>
          </a:xfrm>
          <a:prstGeom prst="rect">
            <a:avLst/>
          </a:prstGeom>
          <a:gradFill>
            <a:gsLst>
              <a:gs pos="8000">
                <a:srgbClr val="000000">
                  <a:alpha val="94000"/>
                </a:srgbClr>
              </a:gs>
              <a:gs pos="100000">
                <a:schemeClr val="accent1"/>
              </a:gs>
            </a:gsLst>
            <a:lin ang="2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B8B8D07F-F13E-443E-BA68-2D26672D76B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8123333" y="-2"/>
            <a:ext cx="4092521" cy="6400369"/>
          </a:xfrm>
          <a:prstGeom prst="rect">
            <a:avLst/>
          </a:prstGeom>
          <a:gradFill>
            <a:gsLst>
              <a:gs pos="31000">
                <a:schemeClr val="accent1">
                  <a:lumMod val="50000"/>
                  <a:alpha val="0"/>
                </a:schemeClr>
              </a:gs>
              <a:gs pos="100000">
                <a:schemeClr val="accent1">
                  <a:lumMod val="50000"/>
                  <a:alpha val="26000"/>
                </a:schemeClr>
              </a:gs>
            </a:gsLst>
            <a:lin ang="18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Rectangle 14">
            <a:extLst>
              <a:ext uri="{FF2B5EF4-FFF2-40B4-BE49-F238E27FC236}">
                <a16:creationId xmlns:a16="http://schemas.microsoft.com/office/drawing/2014/main" id="{2813A4FA-24A5-41ED-A534-3807D1B2F34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8123333" y="-22"/>
            <a:ext cx="4068667" cy="6400389"/>
          </a:xfrm>
          <a:prstGeom prst="rect">
            <a:avLst/>
          </a:prstGeom>
          <a:gradFill>
            <a:gsLst>
              <a:gs pos="0">
                <a:schemeClr val="accent1">
                  <a:alpha val="0"/>
                </a:schemeClr>
              </a:gs>
              <a:gs pos="72000">
                <a:srgbClr val="000000">
                  <a:alpha val="21000"/>
                </a:srgb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Rectangle 16">
            <a:extLst>
              <a:ext uri="{FF2B5EF4-FFF2-40B4-BE49-F238E27FC236}">
                <a16:creationId xmlns:a16="http://schemas.microsoft.com/office/drawing/2014/main" id="{C3944F27-CA70-4E84-A51A-E6BF8955897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8123333" y="-10"/>
            <a:ext cx="3611467" cy="6857997"/>
          </a:xfrm>
          <a:prstGeom prst="rect">
            <a:avLst/>
          </a:prstGeom>
          <a:gradFill>
            <a:gsLst>
              <a:gs pos="0">
                <a:schemeClr val="accent1">
                  <a:alpha val="0"/>
                </a:schemeClr>
              </a:gs>
              <a:gs pos="93000">
                <a:srgbClr val="000000">
                  <a:alpha val="2900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9405D8C6-7E7A-8E19-58B9-0F9280A1F843}"/>
              </a:ext>
            </a:extLst>
          </p:cNvPr>
          <p:cNvPicPr>
            <a:picLocks noChangeAspect="1"/>
          </p:cNvPicPr>
          <p:nvPr/>
        </p:nvPicPr>
        <p:blipFill rotWithShape="1">
          <a:blip r:embed="rId3"/>
          <a:srcRect l="8502" t="43519" r="7267" b="9931"/>
          <a:stretch/>
        </p:blipFill>
        <p:spPr>
          <a:xfrm>
            <a:off x="6295777" y="1425082"/>
            <a:ext cx="5439023" cy="4007812"/>
          </a:xfrm>
          <a:prstGeom prst="rect">
            <a:avLst/>
          </a:prstGeom>
        </p:spPr>
      </p:pic>
    </p:spTree>
    <p:extLst>
      <p:ext uri="{BB962C8B-B14F-4D97-AF65-F5344CB8AC3E}">
        <p14:creationId xmlns:p14="http://schemas.microsoft.com/office/powerpoint/2010/main" val="1023212713"/>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8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A8384FB5-9ADC-4DDC-881B-597D56F5B1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91E5A9A7-95C6-4F4F-B00E-C82E07FE62E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7539" y="1417538"/>
            <a:ext cx="6875818" cy="4040744"/>
          </a:xfrm>
          <a:prstGeom prst="rect">
            <a:avLst/>
          </a:prstGeom>
          <a:gradFill>
            <a:gsLst>
              <a:gs pos="0">
                <a:srgbClr val="000000"/>
              </a:gs>
              <a:gs pos="100000">
                <a:schemeClr val="accent1">
                  <a:lumMod val="75000"/>
                </a:schemeClr>
              </a:gs>
            </a:gsLst>
            <a:lin ang="18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Rectangle 13">
            <a:extLst>
              <a:ext uri="{FF2B5EF4-FFF2-40B4-BE49-F238E27FC236}">
                <a16:creationId xmlns:a16="http://schemas.microsoft.com/office/drawing/2014/main" id="{D07DD2DE-F619-49DD-B5E7-03A290FF4ED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158495" y="2660473"/>
            <a:ext cx="4355594" cy="4038603"/>
          </a:xfrm>
          <a:prstGeom prst="rect">
            <a:avLst/>
          </a:prstGeom>
          <a:gradFill>
            <a:gsLst>
              <a:gs pos="0">
                <a:schemeClr val="accent1">
                  <a:alpha val="50000"/>
                </a:schemeClr>
              </a:gs>
              <a:gs pos="100000">
                <a:schemeClr val="accent1">
                  <a:lumMod val="50000"/>
                  <a:alpha val="0"/>
                </a:schemeClr>
              </a:gs>
            </a:gsLst>
            <a:lin ang="11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85149191-5F60-4A28-AAFF-039F96B0F3E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1180882" y="1638085"/>
            <a:ext cx="6857572" cy="3581401"/>
          </a:xfrm>
          <a:prstGeom prst="rect">
            <a:avLst/>
          </a:prstGeom>
          <a:gradFill>
            <a:gsLst>
              <a:gs pos="0">
                <a:srgbClr val="000000">
                  <a:alpha val="59000"/>
                </a:srgbClr>
              </a:gs>
              <a:gs pos="69000">
                <a:schemeClr val="accent1">
                  <a:alpha val="0"/>
                </a:scheme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F8260ED5-17F7-4158-B241-D51DD4CF1B7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6097846">
            <a:off x="-747355" y="1201312"/>
            <a:ext cx="4808302" cy="4088666"/>
          </a:xfrm>
          <a:custGeom>
            <a:avLst/>
            <a:gdLst>
              <a:gd name="connsiteX0" fmla="*/ 48844 w 4808302"/>
              <a:gd name="connsiteY0" fmla="*/ 2888671 h 4088666"/>
              <a:gd name="connsiteX1" fmla="*/ 0 w 4808302"/>
              <a:gd name="connsiteY1" fmla="*/ 2404151 h 4088666"/>
              <a:gd name="connsiteX2" fmla="*/ 2404151 w 4808302"/>
              <a:gd name="connsiteY2" fmla="*/ 0 h 4088666"/>
              <a:gd name="connsiteX3" fmla="*/ 4808302 w 4808302"/>
              <a:gd name="connsiteY3" fmla="*/ 2404151 h 4088666"/>
              <a:gd name="connsiteX4" fmla="*/ 4700216 w 4808302"/>
              <a:gd name="connsiteY4" fmla="*/ 3119072 h 4088666"/>
              <a:gd name="connsiteX5" fmla="*/ 4643143 w 4808302"/>
              <a:gd name="connsiteY5" fmla="*/ 3275009 h 4088666"/>
              <a:gd name="connsiteX6" fmla="*/ 690093 w 4808302"/>
              <a:gd name="connsiteY6" fmla="*/ 4088666 h 4088666"/>
              <a:gd name="connsiteX7" fmla="*/ 548991 w 4808302"/>
              <a:gd name="connsiteY7" fmla="*/ 3933414 h 4088666"/>
              <a:gd name="connsiteX8" fmla="*/ 48844 w 4808302"/>
              <a:gd name="connsiteY8" fmla="*/ 2888671 h 40886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08302" h="4088666">
                <a:moveTo>
                  <a:pt x="48844" y="2888671"/>
                </a:moveTo>
                <a:cubicBezTo>
                  <a:pt x="16818" y="2732167"/>
                  <a:pt x="0" y="2570123"/>
                  <a:pt x="0" y="2404151"/>
                </a:cubicBezTo>
                <a:cubicBezTo>
                  <a:pt x="0" y="1076375"/>
                  <a:pt x="1076375" y="0"/>
                  <a:pt x="2404151" y="0"/>
                </a:cubicBezTo>
                <a:cubicBezTo>
                  <a:pt x="3731927" y="0"/>
                  <a:pt x="4808302" y="1076375"/>
                  <a:pt x="4808302" y="2404151"/>
                </a:cubicBezTo>
                <a:cubicBezTo>
                  <a:pt x="4808302" y="2653109"/>
                  <a:pt x="4770461" y="2893229"/>
                  <a:pt x="4700216" y="3119072"/>
                </a:cubicBezTo>
                <a:lnTo>
                  <a:pt x="4643143" y="3275009"/>
                </a:lnTo>
                <a:lnTo>
                  <a:pt x="690093" y="4088666"/>
                </a:lnTo>
                <a:lnTo>
                  <a:pt x="548991" y="3933414"/>
                </a:lnTo>
                <a:cubicBezTo>
                  <a:pt x="304015" y="3636572"/>
                  <a:pt x="128908" y="3279932"/>
                  <a:pt x="48844" y="2888671"/>
                </a:cubicBezTo>
                <a:close/>
              </a:path>
            </a:pathLst>
          </a:custGeom>
          <a:gradFill>
            <a:gsLst>
              <a:gs pos="39000">
                <a:schemeClr val="accent1">
                  <a:lumMod val="60000"/>
                  <a:lumOff val="40000"/>
                  <a:alpha val="0"/>
                </a:schemeClr>
              </a:gs>
              <a:gs pos="100000">
                <a:schemeClr val="accent1">
                  <a:lumMod val="75000"/>
                  <a:alpha val="26000"/>
                </a:schemeClr>
              </a:gs>
            </a:gsLst>
            <a:lin ang="18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3" name="TextBox 2">
            <a:extLst>
              <a:ext uri="{FF2B5EF4-FFF2-40B4-BE49-F238E27FC236}">
                <a16:creationId xmlns:a16="http://schemas.microsoft.com/office/drawing/2014/main" id="{AD5C1DD9-8D60-B627-A50B-7C14EF0D50D7}"/>
              </a:ext>
            </a:extLst>
          </p:cNvPr>
          <p:cNvSpPr txBox="1"/>
          <p:nvPr/>
        </p:nvSpPr>
        <p:spPr>
          <a:xfrm>
            <a:off x="660041" y="2767106"/>
            <a:ext cx="2880828" cy="3071906"/>
          </a:xfrm>
          <a:prstGeom prst="rect">
            <a:avLst/>
          </a:prstGeom>
        </p:spPr>
        <p:txBody>
          <a:bodyPr vert="horz" lIns="91440" tIns="45720" rIns="91440" bIns="45720" rtlCol="0" anchor="t">
            <a:normAutofit lnSpcReduction="10000"/>
          </a:bodyPr>
          <a:lstStyle/>
          <a:p>
            <a:pPr>
              <a:lnSpc>
                <a:spcPct val="90000"/>
              </a:lnSpc>
              <a:spcBef>
                <a:spcPct val="0"/>
              </a:spcBef>
              <a:spcAft>
                <a:spcPts val="600"/>
              </a:spcAft>
            </a:pPr>
            <a:r>
              <a:rPr lang="en-US" sz="4000" kern="1200" dirty="0">
                <a:solidFill>
                  <a:srgbClr val="FFFFFF"/>
                </a:solidFill>
                <a:latin typeface="+mj-lt"/>
                <a:ea typeface="+mj-ea"/>
                <a:cs typeface="+mj-cs"/>
              </a:rPr>
              <a:t>Distribution of device procedure numbers and changes over time</a:t>
            </a:r>
          </a:p>
        </p:txBody>
      </p:sp>
      <p:pic>
        <p:nvPicPr>
          <p:cNvPr id="5" name="Picture 4">
            <a:extLst>
              <a:ext uri="{FF2B5EF4-FFF2-40B4-BE49-F238E27FC236}">
                <a16:creationId xmlns:a16="http://schemas.microsoft.com/office/drawing/2014/main" id="{633DECB5-9542-A879-28EA-EBFBF8A03F28}"/>
              </a:ext>
            </a:extLst>
          </p:cNvPr>
          <p:cNvPicPr>
            <a:picLocks noChangeAspect="1"/>
          </p:cNvPicPr>
          <p:nvPr/>
        </p:nvPicPr>
        <p:blipFill>
          <a:blip r:embed="rId2"/>
          <a:stretch>
            <a:fillRect/>
          </a:stretch>
        </p:blipFill>
        <p:spPr>
          <a:xfrm>
            <a:off x="4502428" y="1072316"/>
            <a:ext cx="7225748" cy="4713367"/>
          </a:xfrm>
          <a:prstGeom prst="rect">
            <a:avLst/>
          </a:prstGeom>
        </p:spPr>
      </p:pic>
      <p:sp>
        <p:nvSpPr>
          <p:cNvPr id="4" name="Text Placeholder 2">
            <a:extLst>
              <a:ext uri="{FF2B5EF4-FFF2-40B4-BE49-F238E27FC236}">
                <a16:creationId xmlns:a16="http://schemas.microsoft.com/office/drawing/2014/main" id="{330164DF-2785-4698-CF87-2BC8C7B5C685}"/>
              </a:ext>
            </a:extLst>
          </p:cNvPr>
          <p:cNvSpPr txBox="1">
            <a:spLocks/>
          </p:cNvSpPr>
          <p:nvPr/>
        </p:nvSpPr>
        <p:spPr>
          <a:xfrm>
            <a:off x="660042" y="806824"/>
            <a:ext cx="2919738" cy="1494117"/>
          </a:xfrm>
          <a:prstGeom prst="rect">
            <a:avLst/>
          </a:prstGeom>
        </p:spPr>
        <p:txBody>
          <a:bodyPr vert="horz" lIns="91440" tIns="45720" rIns="91440" bIns="45720" rtlCol="0" anchor="b">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2000" dirty="0">
                <a:solidFill>
                  <a:srgbClr val="FFFFFF"/>
                </a:solidFill>
              </a:rPr>
              <a:t>There are comparatively few high-volume operators</a:t>
            </a:r>
          </a:p>
        </p:txBody>
      </p:sp>
    </p:spTree>
    <p:extLst>
      <p:ext uri="{BB962C8B-B14F-4D97-AF65-F5344CB8AC3E}">
        <p14:creationId xmlns:p14="http://schemas.microsoft.com/office/powerpoint/2010/main" val="3370588436"/>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8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3" name="Rectangle 22">
            <a:extLst>
              <a:ext uri="{FF2B5EF4-FFF2-40B4-BE49-F238E27FC236}">
                <a16:creationId xmlns:a16="http://schemas.microsoft.com/office/drawing/2014/main" id="{A8384FB5-9ADC-4DDC-881B-597D56F5B1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91E5A9A7-95C6-4F4F-B00E-C82E07FE62E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7539" y="1417538"/>
            <a:ext cx="6875818" cy="4040744"/>
          </a:xfrm>
          <a:prstGeom prst="rect">
            <a:avLst/>
          </a:prstGeom>
          <a:gradFill>
            <a:gsLst>
              <a:gs pos="0">
                <a:srgbClr val="000000"/>
              </a:gs>
              <a:gs pos="100000">
                <a:schemeClr val="accent1">
                  <a:lumMod val="75000"/>
                </a:schemeClr>
              </a:gs>
            </a:gsLst>
            <a:lin ang="18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Rectangle 26">
            <a:extLst>
              <a:ext uri="{FF2B5EF4-FFF2-40B4-BE49-F238E27FC236}">
                <a16:creationId xmlns:a16="http://schemas.microsoft.com/office/drawing/2014/main" id="{D07DD2DE-F619-49DD-B5E7-03A290FF4ED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158495" y="2660473"/>
            <a:ext cx="4355594" cy="4038603"/>
          </a:xfrm>
          <a:prstGeom prst="rect">
            <a:avLst/>
          </a:prstGeom>
          <a:gradFill>
            <a:gsLst>
              <a:gs pos="0">
                <a:schemeClr val="accent1">
                  <a:alpha val="50000"/>
                </a:schemeClr>
              </a:gs>
              <a:gs pos="100000">
                <a:schemeClr val="accent1">
                  <a:lumMod val="50000"/>
                  <a:alpha val="0"/>
                </a:schemeClr>
              </a:gs>
            </a:gsLst>
            <a:lin ang="11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85149191-5F60-4A28-AAFF-039F96B0F3E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1180882" y="1638085"/>
            <a:ext cx="6857572" cy="3581401"/>
          </a:xfrm>
          <a:prstGeom prst="rect">
            <a:avLst/>
          </a:prstGeom>
          <a:gradFill>
            <a:gsLst>
              <a:gs pos="0">
                <a:srgbClr val="000000">
                  <a:alpha val="59000"/>
                </a:srgbClr>
              </a:gs>
              <a:gs pos="69000">
                <a:schemeClr val="accent1">
                  <a:alpha val="0"/>
                </a:scheme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Freeform: Shape 30">
            <a:extLst>
              <a:ext uri="{FF2B5EF4-FFF2-40B4-BE49-F238E27FC236}">
                <a16:creationId xmlns:a16="http://schemas.microsoft.com/office/drawing/2014/main" id="{F8260ED5-17F7-4158-B241-D51DD4CF1B7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6097846">
            <a:off x="-747355" y="1201312"/>
            <a:ext cx="4808302" cy="4088666"/>
          </a:xfrm>
          <a:custGeom>
            <a:avLst/>
            <a:gdLst>
              <a:gd name="connsiteX0" fmla="*/ 48844 w 4808302"/>
              <a:gd name="connsiteY0" fmla="*/ 2888671 h 4088666"/>
              <a:gd name="connsiteX1" fmla="*/ 0 w 4808302"/>
              <a:gd name="connsiteY1" fmla="*/ 2404151 h 4088666"/>
              <a:gd name="connsiteX2" fmla="*/ 2404151 w 4808302"/>
              <a:gd name="connsiteY2" fmla="*/ 0 h 4088666"/>
              <a:gd name="connsiteX3" fmla="*/ 4808302 w 4808302"/>
              <a:gd name="connsiteY3" fmla="*/ 2404151 h 4088666"/>
              <a:gd name="connsiteX4" fmla="*/ 4700216 w 4808302"/>
              <a:gd name="connsiteY4" fmla="*/ 3119072 h 4088666"/>
              <a:gd name="connsiteX5" fmla="*/ 4643143 w 4808302"/>
              <a:gd name="connsiteY5" fmla="*/ 3275009 h 4088666"/>
              <a:gd name="connsiteX6" fmla="*/ 690093 w 4808302"/>
              <a:gd name="connsiteY6" fmla="*/ 4088666 h 4088666"/>
              <a:gd name="connsiteX7" fmla="*/ 548991 w 4808302"/>
              <a:gd name="connsiteY7" fmla="*/ 3933414 h 4088666"/>
              <a:gd name="connsiteX8" fmla="*/ 48844 w 4808302"/>
              <a:gd name="connsiteY8" fmla="*/ 2888671 h 40886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08302" h="4088666">
                <a:moveTo>
                  <a:pt x="48844" y="2888671"/>
                </a:moveTo>
                <a:cubicBezTo>
                  <a:pt x="16818" y="2732167"/>
                  <a:pt x="0" y="2570123"/>
                  <a:pt x="0" y="2404151"/>
                </a:cubicBezTo>
                <a:cubicBezTo>
                  <a:pt x="0" y="1076375"/>
                  <a:pt x="1076375" y="0"/>
                  <a:pt x="2404151" y="0"/>
                </a:cubicBezTo>
                <a:cubicBezTo>
                  <a:pt x="3731927" y="0"/>
                  <a:pt x="4808302" y="1076375"/>
                  <a:pt x="4808302" y="2404151"/>
                </a:cubicBezTo>
                <a:cubicBezTo>
                  <a:pt x="4808302" y="2653109"/>
                  <a:pt x="4770461" y="2893229"/>
                  <a:pt x="4700216" y="3119072"/>
                </a:cubicBezTo>
                <a:lnTo>
                  <a:pt x="4643143" y="3275009"/>
                </a:lnTo>
                <a:lnTo>
                  <a:pt x="690093" y="4088666"/>
                </a:lnTo>
                <a:lnTo>
                  <a:pt x="548991" y="3933414"/>
                </a:lnTo>
                <a:cubicBezTo>
                  <a:pt x="304015" y="3636572"/>
                  <a:pt x="128908" y="3279932"/>
                  <a:pt x="48844" y="2888671"/>
                </a:cubicBezTo>
                <a:close/>
              </a:path>
            </a:pathLst>
          </a:custGeom>
          <a:gradFill>
            <a:gsLst>
              <a:gs pos="39000">
                <a:schemeClr val="accent1">
                  <a:lumMod val="60000"/>
                  <a:lumOff val="40000"/>
                  <a:alpha val="0"/>
                </a:schemeClr>
              </a:gs>
              <a:gs pos="100000">
                <a:schemeClr val="accent1">
                  <a:lumMod val="75000"/>
                  <a:alpha val="26000"/>
                </a:schemeClr>
              </a:gs>
            </a:gsLst>
            <a:lin ang="18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 name="Title 1">
            <a:extLst>
              <a:ext uri="{FF2B5EF4-FFF2-40B4-BE49-F238E27FC236}">
                <a16:creationId xmlns:a16="http://schemas.microsoft.com/office/drawing/2014/main" id="{3C94925C-B71A-65C3-1A70-126A8C31A10C}"/>
              </a:ext>
            </a:extLst>
          </p:cNvPr>
          <p:cNvSpPr>
            <a:spLocks noGrp="1"/>
          </p:cNvSpPr>
          <p:nvPr>
            <p:ph type="title"/>
          </p:nvPr>
        </p:nvSpPr>
        <p:spPr>
          <a:xfrm>
            <a:off x="660041" y="2767106"/>
            <a:ext cx="2880828" cy="3071906"/>
          </a:xfrm>
        </p:spPr>
        <p:txBody>
          <a:bodyPr vert="horz" lIns="91440" tIns="45720" rIns="91440" bIns="45720" rtlCol="0" anchor="t">
            <a:normAutofit/>
          </a:bodyPr>
          <a:lstStyle/>
          <a:p>
            <a:r>
              <a:rPr lang="en-US" sz="2600" kern="1200" dirty="0">
                <a:solidFill>
                  <a:srgbClr val="FFFFFF"/>
                </a:solidFill>
                <a:latin typeface="+mj-lt"/>
                <a:ea typeface="+mj-ea"/>
                <a:cs typeface="+mj-cs"/>
              </a:rPr>
              <a:t>All </a:t>
            </a:r>
            <a:r>
              <a:rPr lang="en-US" sz="2600" dirty="0">
                <a:solidFill>
                  <a:srgbClr val="FFFFFF"/>
                </a:solidFill>
              </a:rPr>
              <a:t>D</a:t>
            </a:r>
            <a:r>
              <a:rPr lang="en-US" sz="2600" kern="1200" dirty="0">
                <a:solidFill>
                  <a:srgbClr val="FFFFFF"/>
                </a:solidFill>
                <a:latin typeface="+mj-lt"/>
                <a:ea typeface="+mj-ea"/>
                <a:cs typeface="+mj-cs"/>
              </a:rPr>
              <a:t>evice </a:t>
            </a:r>
            <a:r>
              <a:rPr lang="en-US" sz="2600" dirty="0">
                <a:solidFill>
                  <a:srgbClr val="FFFFFF"/>
                </a:solidFill>
              </a:rPr>
              <a:t>I</a:t>
            </a:r>
            <a:r>
              <a:rPr lang="en-US" sz="2600" kern="1200" dirty="0">
                <a:solidFill>
                  <a:srgbClr val="FFFFFF"/>
                </a:solidFill>
                <a:latin typeface="+mj-lt"/>
                <a:ea typeface="+mj-ea"/>
                <a:cs typeface="+mj-cs"/>
              </a:rPr>
              <a:t>mplants/</a:t>
            </a:r>
            <a:r>
              <a:rPr lang="en-US" sz="2600" dirty="0">
                <a:solidFill>
                  <a:srgbClr val="FFFFFF"/>
                </a:solidFill>
              </a:rPr>
              <a:t>U</a:t>
            </a:r>
            <a:r>
              <a:rPr lang="en-US" sz="2600" kern="1200" dirty="0">
                <a:solidFill>
                  <a:srgbClr val="FFFFFF"/>
                </a:solidFill>
                <a:latin typeface="+mj-lt"/>
                <a:ea typeface="+mj-ea"/>
                <a:cs typeface="+mj-cs"/>
              </a:rPr>
              <a:t>pgrades, All Operators</a:t>
            </a:r>
          </a:p>
        </p:txBody>
      </p:sp>
      <p:sp>
        <p:nvSpPr>
          <p:cNvPr id="3" name="Text Placeholder 2">
            <a:extLst>
              <a:ext uri="{FF2B5EF4-FFF2-40B4-BE49-F238E27FC236}">
                <a16:creationId xmlns:a16="http://schemas.microsoft.com/office/drawing/2014/main" id="{46F57A32-C835-628C-9CCD-F9F9DF8D5AE6}"/>
              </a:ext>
            </a:extLst>
          </p:cNvPr>
          <p:cNvSpPr>
            <a:spLocks noGrp="1"/>
          </p:cNvSpPr>
          <p:nvPr>
            <p:ph type="body" idx="1"/>
          </p:nvPr>
        </p:nvSpPr>
        <p:spPr>
          <a:xfrm>
            <a:off x="660042" y="806824"/>
            <a:ext cx="2919738" cy="1494117"/>
          </a:xfrm>
        </p:spPr>
        <p:txBody>
          <a:bodyPr vert="horz" lIns="91440" tIns="45720" rIns="91440" bIns="45720" rtlCol="0" anchor="b">
            <a:normAutofit/>
          </a:bodyPr>
          <a:lstStyle/>
          <a:p>
            <a:r>
              <a:rPr lang="en-US" sz="2000" kern="1200" dirty="0">
                <a:solidFill>
                  <a:srgbClr val="FFFFFF"/>
                </a:solidFill>
                <a:latin typeface="+mn-lt"/>
                <a:ea typeface="+mn-ea"/>
                <a:cs typeface="+mn-cs"/>
              </a:rPr>
              <a:t>A biphasic distribution – a lot of low-volume operators and a significant number (250+) of higher-volume operators</a:t>
            </a:r>
          </a:p>
        </p:txBody>
      </p:sp>
      <p:pic>
        <p:nvPicPr>
          <p:cNvPr id="5" name="Picture 4" descr="Chart, bar chart&#10;&#10;Description automatically generated">
            <a:extLst>
              <a:ext uri="{FF2B5EF4-FFF2-40B4-BE49-F238E27FC236}">
                <a16:creationId xmlns:a16="http://schemas.microsoft.com/office/drawing/2014/main" id="{CB067405-B65F-42D0-539E-B502F9CA0074}"/>
              </a:ext>
            </a:extLst>
          </p:cNvPr>
          <p:cNvPicPr>
            <a:picLocks noChangeAspect="1"/>
          </p:cNvPicPr>
          <p:nvPr/>
        </p:nvPicPr>
        <p:blipFill>
          <a:blip r:embed="rId2"/>
          <a:stretch>
            <a:fillRect/>
          </a:stretch>
        </p:blipFill>
        <p:spPr>
          <a:xfrm>
            <a:off x="4502428" y="1020418"/>
            <a:ext cx="7225748" cy="4817164"/>
          </a:xfrm>
          <a:prstGeom prst="rect">
            <a:avLst/>
          </a:prstGeom>
        </p:spPr>
      </p:pic>
    </p:spTree>
    <p:extLst>
      <p:ext uri="{BB962C8B-B14F-4D97-AF65-F5344CB8AC3E}">
        <p14:creationId xmlns:p14="http://schemas.microsoft.com/office/powerpoint/2010/main" val="2259810801"/>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8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6" name="Rectangle 35">
            <a:extLst>
              <a:ext uri="{FF2B5EF4-FFF2-40B4-BE49-F238E27FC236}">
                <a16:creationId xmlns:a16="http://schemas.microsoft.com/office/drawing/2014/main" id="{A8384FB5-9ADC-4DDC-881B-597D56F5B1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a:extLst>
              <a:ext uri="{FF2B5EF4-FFF2-40B4-BE49-F238E27FC236}">
                <a16:creationId xmlns:a16="http://schemas.microsoft.com/office/drawing/2014/main" id="{91E5A9A7-95C6-4F4F-B00E-C82E07FE62E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7539" y="1417538"/>
            <a:ext cx="6875818" cy="4040744"/>
          </a:xfrm>
          <a:prstGeom prst="rect">
            <a:avLst/>
          </a:prstGeom>
          <a:gradFill>
            <a:gsLst>
              <a:gs pos="0">
                <a:srgbClr val="000000"/>
              </a:gs>
              <a:gs pos="100000">
                <a:schemeClr val="accent1">
                  <a:lumMod val="75000"/>
                </a:schemeClr>
              </a:gs>
            </a:gsLst>
            <a:lin ang="18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0" name="Rectangle 39">
            <a:extLst>
              <a:ext uri="{FF2B5EF4-FFF2-40B4-BE49-F238E27FC236}">
                <a16:creationId xmlns:a16="http://schemas.microsoft.com/office/drawing/2014/main" id="{D07DD2DE-F619-49DD-B5E7-03A290FF4ED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158495" y="2660473"/>
            <a:ext cx="4355594" cy="4038603"/>
          </a:xfrm>
          <a:prstGeom prst="rect">
            <a:avLst/>
          </a:prstGeom>
          <a:gradFill>
            <a:gsLst>
              <a:gs pos="0">
                <a:schemeClr val="accent1">
                  <a:alpha val="50000"/>
                </a:schemeClr>
              </a:gs>
              <a:gs pos="100000">
                <a:schemeClr val="accent1">
                  <a:lumMod val="50000"/>
                  <a:alpha val="0"/>
                </a:schemeClr>
              </a:gs>
            </a:gsLst>
            <a:lin ang="11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a:extLst>
              <a:ext uri="{FF2B5EF4-FFF2-40B4-BE49-F238E27FC236}">
                <a16:creationId xmlns:a16="http://schemas.microsoft.com/office/drawing/2014/main" id="{85149191-5F60-4A28-AAFF-039F96B0F3E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1180882" y="1638085"/>
            <a:ext cx="6857572" cy="3581401"/>
          </a:xfrm>
          <a:prstGeom prst="rect">
            <a:avLst/>
          </a:prstGeom>
          <a:gradFill>
            <a:gsLst>
              <a:gs pos="0">
                <a:srgbClr val="000000">
                  <a:alpha val="59000"/>
                </a:srgbClr>
              </a:gs>
              <a:gs pos="69000">
                <a:schemeClr val="accent1">
                  <a:alpha val="0"/>
                </a:scheme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4" name="Freeform: Shape 43">
            <a:extLst>
              <a:ext uri="{FF2B5EF4-FFF2-40B4-BE49-F238E27FC236}">
                <a16:creationId xmlns:a16="http://schemas.microsoft.com/office/drawing/2014/main" id="{F8260ED5-17F7-4158-B241-D51DD4CF1B7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6097846">
            <a:off x="-747355" y="1201312"/>
            <a:ext cx="4808302" cy="4088666"/>
          </a:xfrm>
          <a:custGeom>
            <a:avLst/>
            <a:gdLst>
              <a:gd name="connsiteX0" fmla="*/ 48844 w 4808302"/>
              <a:gd name="connsiteY0" fmla="*/ 2888671 h 4088666"/>
              <a:gd name="connsiteX1" fmla="*/ 0 w 4808302"/>
              <a:gd name="connsiteY1" fmla="*/ 2404151 h 4088666"/>
              <a:gd name="connsiteX2" fmla="*/ 2404151 w 4808302"/>
              <a:gd name="connsiteY2" fmla="*/ 0 h 4088666"/>
              <a:gd name="connsiteX3" fmla="*/ 4808302 w 4808302"/>
              <a:gd name="connsiteY3" fmla="*/ 2404151 h 4088666"/>
              <a:gd name="connsiteX4" fmla="*/ 4700216 w 4808302"/>
              <a:gd name="connsiteY4" fmla="*/ 3119072 h 4088666"/>
              <a:gd name="connsiteX5" fmla="*/ 4643143 w 4808302"/>
              <a:gd name="connsiteY5" fmla="*/ 3275009 h 4088666"/>
              <a:gd name="connsiteX6" fmla="*/ 690093 w 4808302"/>
              <a:gd name="connsiteY6" fmla="*/ 4088666 h 4088666"/>
              <a:gd name="connsiteX7" fmla="*/ 548991 w 4808302"/>
              <a:gd name="connsiteY7" fmla="*/ 3933414 h 4088666"/>
              <a:gd name="connsiteX8" fmla="*/ 48844 w 4808302"/>
              <a:gd name="connsiteY8" fmla="*/ 2888671 h 40886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08302" h="4088666">
                <a:moveTo>
                  <a:pt x="48844" y="2888671"/>
                </a:moveTo>
                <a:cubicBezTo>
                  <a:pt x="16818" y="2732167"/>
                  <a:pt x="0" y="2570123"/>
                  <a:pt x="0" y="2404151"/>
                </a:cubicBezTo>
                <a:cubicBezTo>
                  <a:pt x="0" y="1076375"/>
                  <a:pt x="1076375" y="0"/>
                  <a:pt x="2404151" y="0"/>
                </a:cubicBezTo>
                <a:cubicBezTo>
                  <a:pt x="3731927" y="0"/>
                  <a:pt x="4808302" y="1076375"/>
                  <a:pt x="4808302" y="2404151"/>
                </a:cubicBezTo>
                <a:cubicBezTo>
                  <a:pt x="4808302" y="2653109"/>
                  <a:pt x="4770461" y="2893229"/>
                  <a:pt x="4700216" y="3119072"/>
                </a:cubicBezTo>
                <a:lnTo>
                  <a:pt x="4643143" y="3275009"/>
                </a:lnTo>
                <a:lnTo>
                  <a:pt x="690093" y="4088666"/>
                </a:lnTo>
                <a:lnTo>
                  <a:pt x="548991" y="3933414"/>
                </a:lnTo>
                <a:cubicBezTo>
                  <a:pt x="304015" y="3636572"/>
                  <a:pt x="128908" y="3279932"/>
                  <a:pt x="48844" y="2888671"/>
                </a:cubicBezTo>
                <a:close/>
              </a:path>
            </a:pathLst>
          </a:custGeom>
          <a:gradFill>
            <a:gsLst>
              <a:gs pos="39000">
                <a:schemeClr val="accent1">
                  <a:lumMod val="60000"/>
                  <a:lumOff val="40000"/>
                  <a:alpha val="0"/>
                </a:schemeClr>
              </a:gs>
              <a:gs pos="100000">
                <a:schemeClr val="accent1">
                  <a:lumMod val="75000"/>
                  <a:alpha val="26000"/>
                </a:schemeClr>
              </a:gs>
            </a:gsLst>
            <a:lin ang="18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 name="Title 1">
            <a:extLst>
              <a:ext uri="{FF2B5EF4-FFF2-40B4-BE49-F238E27FC236}">
                <a16:creationId xmlns:a16="http://schemas.microsoft.com/office/drawing/2014/main" id="{83348649-F588-53E2-AD93-69B94A2BACFF}"/>
              </a:ext>
            </a:extLst>
          </p:cNvPr>
          <p:cNvSpPr>
            <a:spLocks noGrp="1"/>
          </p:cNvSpPr>
          <p:nvPr>
            <p:ph type="title"/>
          </p:nvPr>
        </p:nvSpPr>
        <p:spPr>
          <a:xfrm>
            <a:off x="660041" y="2767106"/>
            <a:ext cx="2880828" cy="3071906"/>
          </a:xfrm>
        </p:spPr>
        <p:txBody>
          <a:bodyPr vert="horz" lIns="91440" tIns="45720" rIns="91440" bIns="45720" rtlCol="0" anchor="t">
            <a:normAutofit/>
          </a:bodyPr>
          <a:lstStyle/>
          <a:p>
            <a:r>
              <a:rPr lang="en-US" sz="2500" kern="1200" dirty="0">
                <a:solidFill>
                  <a:srgbClr val="FFFFFF"/>
                </a:solidFill>
                <a:latin typeface="+mj-lt"/>
                <a:ea typeface="+mj-ea"/>
                <a:cs typeface="+mj-cs"/>
              </a:rPr>
              <a:t>All Device Implants/Upgrades, Excluding Trainees</a:t>
            </a:r>
          </a:p>
        </p:txBody>
      </p:sp>
      <p:sp>
        <p:nvSpPr>
          <p:cNvPr id="3" name="Text Placeholder 2">
            <a:extLst>
              <a:ext uri="{FF2B5EF4-FFF2-40B4-BE49-F238E27FC236}">
                <a16:creationId xmlns:a16="http://schemas.microsoft.com/office/drawing/2014/main" id="{D92BA128-5668-C5FD-DE22-E7777F4369DF}"/>
              </a:ext>
            </a:extLst>
          </p:cNvPr>
          <p:cNvSpPr>
            <a:spLocks noGrp="1"/>
          </p:cNvSpPr>
          <p:nvPr>
            <p:ph type="body" idx="1"/>
          </p:nvPr>
        </p:nvSpPr>
        <p:spPr>
          <a:xfrm>
            <a:off x="660042" y="806824"/>
            <a:ext cx="2919738" cy="1494117"/>
          </a:xfrm>
        </p:spPr>
        <p:txBody>
          <a:bodyPr vert="horz" lIns="91440" tIns="45720" rIns="91440" bIns="45720" rtlCol="0" anchor="b">
            <a:normAutofit/>
          </a:bodyPr>
          <a:lstStyle/>
          <a:p>
            <a:endParaRPr lang="en-US" sz="2000" kern="1200">
              <a:solidFill>
                <a:srgbClr val="FFFFFF"/>
              </a:solidFill>
              <a:latin typeface="+mn-lt"/>
              <a:ea typeface="+mn-ea"/>
              <a:cs typeface="+mn-cs"/>
            </a:endParaRPr>
          </a:p>
        </p:txBody>
      </p:sp>
      <p:pic>
        <p:nvPicPr>
          <p:cNvPr id="5" name="Picture 4" descr="Chart, bar chart&#10;&#10;Description automatically generated">
            <a:extLst>
              <a:ext uri="{FF2B5EF4-FFF2-40B4-BE49-F238E27FC236}">
                <a16:creationId xmlns:a16="http://schemas.microsoft.com/office/drawing/2014/main" id="{9CEB84C3-1DA3-9020-B0A5-78D60CA1CF37}"/>
              </a:ext>
            </a:extLst>
          </p:cNvPr>
          <p:cNvPicPr>
            <a:picLocks noChangeAspect="1"/>
          </p:cNvPicPr>
          <p:nvPr/>
        </p:nvPicPr>
        <p:blipFill>
          <a:blip r:embed="rId2"/>
          <a:stretch>
            <a:fillRect/>
          </a:stretch>
        </p:blipFill>
        <p:spPr>
          <a:xfrm>
            <a:off x="4502428" y="1020418"/>
            <a:ext cx="7225748" cy="4817164"/>
          </a:xfrm>
          <a:prstGeom prst="rect">
            <a:avLst/>
          </a:prstGeom>
        </p:spPr>
      </p:pic>
    </p:spTree>
    <p:extLst>
      <p:ext uri="{BB962C8B-B14F-4D97-AF65-F5344CB8AC3E}">
        <p14:creationId xmlns:p14="http://schemas.microsoft.com/office/powerpoint/2010/main" val="1611259603"/>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8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3" name="Rectangle 22">
            <a:extLst>
              <a:ext uri="{FF2B5EF4-FFF2-40B4-BE49-F238E27FC236}">
                <a16:creationId xmlns:a16="http://schemas.microsoft.com/office/drawing/2014/main" id="{A8384FB5-9ADC-4DDC-881B-597D56F5B1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91E5A9A7-95C6-4F4F-B00E-C82E07FE62E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7539" y="1417538"/>
            <a:ext cx="6875818" cy="4040744"/>
          </a:xfrm>
          <a:prstGeom prst="rect">
            <a:avLst/>
          </a:prstGeom>
          <a:gradFill>
            <a:gsLst>
              <a:gs pos="0">
                <a:srgbClr val="000000"/>
              </a:gs>
              <a:gs pos="100000">
                <a:schemeClr val="accent1">
                  <a:lumMod val="75000"/>
                </a:schemeClr>
              </a:gs>
            </a:gsLst>
            <a:lin ang="18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Rectangle 26">
            <a:extLst>
              <a:ext uri="{FF2B5EF4-FFF2-40B4-BE49-F238E27FC236}">
                <a16:creationId xmlns:a16="http://schemas.microsoft.com/office/drawing/2014/main" id="{D07DD2DE-F619-49DD-B5E7-03A290FF4ED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158495" y="2660473"/>
            <a:ext cx="4355594" cy="4038603"/>
          </a:xfrm>
          <a:prstGeom prst="rect">
            <a:avLst/>
          </a:prstGeom>
          <a:gradFill>
            <a:gsLst>
              <a:gs pos="0">
                <a:schemeClr val="accent1">
                  <a:alpha val="50000"/>
                </a:schemeClr>
              </a:gs>
              <a:gs pos="100000">
                <a:schemeClr val="accent1">
                  <a:lumMod val="50000"/>
                  <a:alpha val="0"/>
                </a:schemeClr>
              </a:gs>
            </a:gsLst>
            <a:lin ang="11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85149191-5F60-4A28-AAFF-039F96B0F3E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1180882" y="1638085"/>
            <a:ext cx="6857572" cy="3581401"/>
          </a:xfrm>
          <a:prstGeom prst="rect">
            <a:avLst/>
          </a:prstGeom>
          <a:gradFill>
            <a:gsLst>
              <a:gs pos="0">
                <a:srgbClr val="000000">
                  <a:alpha val="59000"/>
                </a:srgbClr>
              </a:gs>
              <a:gs pos="69000">
                <a:schemeClr val="accent1">
                  <a:alpha val="0"/>
                </a:scheme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Freeform: Shape 30">
            <a:extLst>
              <a:ext uri="{FF2B5EF4-FFF2-40B4-BE49-F238E27FC236}">
                <a16:creationId xmlns:a16="http://schemas.microsoft.com/office/drawing/2014/main" id="{F8260ED5-17F7-4158-B241-D51DD4CF1B7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6097846">
            <a:off x="-747355" y="1201312"/>
            <a:ext cx="4808302" cy="4088666"/>
          </a:xfrm>
          <a:custGeom>
            <a:avLst/>
            <a:gdLst>
              <a:gd name="connsiteX0" fmla="*/ 48844 w 4808302"/>
              <a:gd name="connsiteY0" fmla="*/ 2888671 h 4088666"/>
              <a:gd name="connsiteX1" fmla="*/ 0 w 4808302"/>
              <a:gd name="connsiteY1" fmla="*/ 2404151 h 4088666"/>
              <a:gd name="connsiteX2" fmla="*/ 2404151 w 4808302"/>
              <a:gd name="connsiteY2" fmla="*/ 0 h 4088666"/>
              <a:gd name="connsiteX3" fmla="*/ 4808302 w 4808302"/>
              <a:gd name="connsiteY3" fmla="*/ 2404151 h 4088666"/>
              <a:gd name="connsiteX4" fmla="*/ 4700216 w 4808302"/>
              <a:gd name="connsiteY4" fmla="*/ 3119072 h 4088666"/>
              <a:gd name="connsiteX5" fmla="*/ 4643143 w 4808302"/>
              <a:gd name="connsiteY5" fmla="*/ 3275009 h 4088666"/>
              <a:gd name="connsiteX6" fmla="*/ 690093 w 4808302"/>
              <a:gd name="connsiteY6" fmla="*/ 4088666 h 4088666"/>
              <a:gd name="connsiteX7" fmla="*/ 548991 w 4808302"/>
              <a:gd name="connsiteY7" fmla="*/ 3933414 h 4088666"/>
              <a:gd name="connsiteX8" fmla="*/ 48844 w 4808302"/>
              <a:gd name="connsiteY8" fmla="*/ 2888671 h 40886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08302" h="4088666">
                <a:moveTo>
                  <a:pt x="48844" y="2888671"/>
                </a:moveTo>
                <a:cubicBezTo>
                  <a:pt x="16818" y="2732167"/>
                  <a:pt x="0" y="2570123"/>
                  <a:pt x="0" y="2404151"/>
                </a:cubicBezTo>
                <a:cubicBezTo>
                  <a:pt x="0" y="1076375"/>
                  <a:pt x="1076375" y="0"/>
                  <a:pt x="2404151" y="0"/>
                </a:cubicBezTo>
                <a:cubicBezTo>
                  <a:pt x="3731927" y="0"/>
                  <a:pt x="4808302" y="1076375"/>
                  <a:pt x="4808302" y="2404151"/>
                </a:cubicBezTo>
                <a:cubicBezTo>
                  <a:pt x="4808302" y="2653109"/>
                  <a:pt x="4770461" y="2893229"/>
                  <a:pt x="4700216" y="3119072"/>
                </a:cubicBezTo>
                <a:lnTo>
                  <a:pt x="4643143" y="3275009"/>
                </a:lnTo>
                <a:lnTo>
                  <a:pt x="690093" y="4088666"/>
                </a:lnTo>
                <a:lnTo>
                  <a:pt x="548991" y="3933414"/>
                </a:lnTo>
                <a:cubicBezTo>
                  <a:pt x="304015" y="3636572"/>
                  <a:pt x="128908" y="3279932"/>
                  <a:pt x="48844" y="2888671"/>
                </a:cubicBezTo>
                <a:close/>
              </a:path>
            </a:pathLst>
          </a:custGeom>
          <a:gradFill>
            <a:gsLst>
              <a:gs pos="39000">
                <a:schemeClr val="accent1">
                  <a:lumMod val="60000"/>
                  <a:lumOff val="40000"/>
                  <a:alpha val="0"/>
                </a:schemeClr>
              </a:gs>
              <a:gs pos="100000">
                <a:schemeClr val="accent1">
                  <a:lumMod val="75000"/>
                  <a:alpha val="26000"/>
                </a:schemeClr>
              </a:gs>
            </a:gsLst>
            <a:lin ang="18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 name="Title 1">
            <a:extLst>
              <a:ext uri="{FF2B5EF4-FFF2-40B4-BE49-F238E27FC236}">
                <a16:creationId xmlns:a16="http://schemas.microsoft.com/office/drawing/2014/main" id="{98D35350-7402-B5C3-78B8-9BE840EE6638}"/>
              </a:ext>
            </a:extLst>
          </p:cNvPr>
          <p:cNvSpPr>
            <a:spLocks noGrp="1"/>
          </p:cNvSpPr>
          <p:nvPr>
            <p:ph type="title"/>
          </p:nvPr>
        </p:nvSpPr>
        <p:spPr>
          <a:xfrm>
            <a:off x="660041" y="2767106"/>
            <a:ext cx="2880828" cy="3071906"/>
          </a:xfrm>
        </p:spPr>
        <p:txBody>
          <a:bodyPr vert="horz" lIns="91440" tIns="45720" rIns="91440" bIns="45720" rtlCol="0" anchor="t">
            <a:normAutofit/>
          </a:bodyPr>
          <a:lstStyle/>
          <a:p>
            <a:r>
              <a:rPr lang="en-US" sz="2600" kern="1200" dirty="0">
                <a:solidFill>
                  <a:srgbClr val="FFFFFF"/>
                </a:solidFill>
                <a:latin typeface="+mj-lt"/>
                <a:ea typeface="+mj-ea"/>
                <a:cs typeface="+mj-cs"/>
              </a:rPr>
              <a:t>All Device Implants/Upgrades, Trainees</a:t>
            </a:r>
          </a:p>
        </p:txBody>
      </p:sp>
      <p:sp>
        <p:nvSpPr>
          <p:cNvPr id="3" name="Text Placeholder 2">
            <a:extLst>
              <a:ext uri="{FF2B5EF4-FFF2-40B4-BE49-F238E27FC236}">
                <a16:creationId xmlns:a16="http://schemas.microsoft.com/office/drawing/2014/main" id="{F0FD8312-08F2-17A9-9C5E-21FD818A478F}"/>
              </a:ext>
            </a:extLst>
          </p:cNvPr>
          <p:cNvSpPr>
            <a:spLocks noGrp="1"/>
          </p:cNvSpPr>
          <p:nvPr>
            <p:ph type="body" idx="1"/>
          </p:nvPr>
        </p:nvSpPr>
        <p:spPr>
          <a:xfrm>
            <a:off x="660042" y="806824"/>
            <a:ext cx="2919738" cy="1494117"/>
          </a:xfrm>
        </p:spPr>
        <p:txBody>
          <a:bodyPr vert="horz" lIns="91440" tIns="45720" rIns="91440" bIns="45720" rtlCol="0" anchor="b">
            <a:normAutofit/>
          </a:bodyPr>
          <a:lstStyle/>
          <a:p>
            <a:endParaRPr lang="en-US" sz="2000" kern="1200">
              <a:solidFill>
                <a:srgbClr val="FFFFFF"/>
              </a:solidFill>
              <a:latin typeface="+mn-lt"/>
              <a:ea typeface="+mn-ea"/>
              <a:cs typeface="+mn-cs"/>
            </a:endParaRPr>
          </a:p>
        </p:txBody>
      </p:sp>
      <p:pic>
        <p:nvPicPr>
          <p:cNvPr id="5" name="Picture 4" descr="Chart, bar chart&#10;&#10;Description automatically generated">
            <a:extLst>
              <a:ext uri="{FF2B5EF4-FFF2-40B4-BE49-F238E27FC236}">
                <a16:creationId xmlns:a16="http://schemas.microsoft.com/office/drawing/2014/main" id="{9B511C4C-1002-D845-D5A6-9A78DD03F2CE}"/>
              </a:ext>
            </a:extLst>
          </p:cNvPr>
          <p:cNvPicPr>
            <a:picLocks noChangeAspect="1"/>
          </p:cNvPicPr>
          <p:nvPr/>
        </p:nvPicPr>
        <p:blipFill>
          <a:blip r:embed="rId2"/>
          <a:stretch>
            <a:fillRect/>
          </a:stretch>
        </p:blipFill>
        <p:spPr>
          <a:xfrm>
            <a:off x="4502428" y="1020418"/>
            <a:ext cx="7225748" cy="4817164"/>
          </a:xfrm>
          <a:prstGeom prst="rect">
            <a:avLst/>
          </a:prstGeom>
        </p:spPr>
      </p:pic>
    </p:spTree>
    <p:extLst>
      <p:ext uri="{BB962C8B-B14F-4D97-AF65-F5344CB8AC3E}">
        <p14:creationId xmlns:p14="http://schemas.microsoft.com/office/powerpoint/2010/main" val="1459972170"/>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8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6" name="Rectangle 35">
            <a:extLst>
              <a:ext uri="{FF2B5EF4-FFF2-40B4-BE49-F238E27FC236}">
                <a16:creationId xmlns:a16="http://schemas.microsoft.com/office/drawing/2014/main" id="{A8384FB5-9ADC-4DDC-881B-597D56F5B1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a:extLst>
              <a:ext uri="{FF2B5EF4-FFF2-40B4-BE49-F238E27FC236}">
                <a16:creationId xmlns:a16="http://schemas.microsoft.com/office/drawing/2014/main" id="{91E5A9A7-95C6-4F4F-B00E-C82E07FE62E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7539" y="1417538"/>
            <a:ext cx="6875818" cy="4040744"/>
          </a:xfrm>
          <a:prstGeom prst="rect">
            <a:avLst/>
          </a:prstGeom>
          <a:gradFill>
            <a:gsLst>
              <a:gs pos="0">
                <a:srgbClr val="000000"/>
              </a:gs>
              <a:gs pos="100000">
                <a:schemeClr val="accent1">
                  <a:lumMod val="75000"/>
                </a:schemeClr>
              </a:gs>
            </a:gsLst>
            <a:lin ang="18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0" name="Rectangle 39">
            <a:extLst>
              <a:ext uri="{FF2B5EF4-FFF2-40B4-BE49-F238E27FC236}">
                <a16:creationId xmlns:a16="http://schemas.microsoft.com/office/drawing/2014/main" id="{D07DD2DE-F619-49DD-B5E7-03A290FF4ED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158495" y="2660473"/>
            <a:ext cx="4355594" cy="4038603"/>
          </a:xfrm>
          <a:prstGeom prst="rect">
            <a:avLst/>
          </a:prstGeom>
          <a:gradFill>
            <a:gsLst>
              <a:gs pos="0">
                <a:schemeClr val="accent1">
                  <a:alpha val="50000"/>
                </a:schemeClr>
              </a:gs>
              <a:gs pos="100000">
                <a:schemeClr val="accent1">
                  <a:lumMod val="50000"/>
                  <a:alpha val="0"/>
                </a:schemeClr>
              </a:gs>
            </a:gsLst>
            <a:lin ang="11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a:extLst>
              <a:ext uri="{FF2B5EF4-FFF2-40B4-BE49-F238E27FC236}">
                <a16:creationId xmlns:a16="http://schemas.microsoft.com/office/drawing/2014/main" id="{85149191-5F60-4A28-AAFF-039F96B0F3E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1180882" y="1638085"/>
            <a:ext cx="6857572" cy="3581401"/>
          </a:xfrm>
          <a:prstGeom prst="rect">
            <a:avLst/>
          </a:prstGeom>
          <a:gradFill>
            <a:gsLst>
              <a:gs pos="0">
                <a:srgbClr val="000000">
                  <a:alpha val="59000"/>
                </a:srgbClr>
              </a:gs>
              <a:gs pos="69000">
                <a:schemeClr val="accent1">
                  <a:alpha val="0"/>
                </a:scheme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4" name="Freeform: Shape 43">
            <a:extLst>
              <a:ext uri="{FF2B5EF4-FFF2-40B4-BE49-F238E27FC236}">
                <a16:creationId xmlns:a16="http://schemas.microsoft.com/office/drawing/2014/main" id="{F8260ED5-17F7-4158-B241-D51DD4CF1B7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6097846">
            <a:off x="-747355" y="1201312"/>
            <a:ext cx="4808302" cy="4088666"/>
          </a:xfrm>
          <a:custGeom>
            <a:avLst/>
            <a:gdLst>
              <a:gd name="connsiteX0" fmla="*/ 48844 w 4808302"/>
              <a:gd name="connsiteY0" fmla="*/ 2888671 h 4088666"/>
              <a:gd name="connsiteX1" fmla="*/ 0 w 4808302"/>
              <a:gd name="connsiteY1" fmla="*/ 2404151 h 4088666"/>
              <a:gd name="connsiteX2" fmla="*/ 2404151 w 4808302"/>
              <a:gd name="connsiteY2" fmla="*/ 0 h 4088666"/>
              <a:gd name="connsiteX3" fmla="*/ 4808302 w 4808302"/>
              <a:gd name="connsiteY3" fmla="*/ 2404151 h 4088666"/>
              <a:gd name="connsiteX4" fmla="*/ 4700216 w 4808302"/>
              <a:gd name="connsiteY4" fmla="*/ 3119072 h 4088666"/>
              <a:gd name="connsiteX5" fmla="*/ 4643143 w 4808302"/>
              <a:gd name="connsiteY5" fmla="*/ 3275009 h 4088666"/>
              <a:gd name="connsiteX6" fmla="*/ 690093 w 4808302"/>
              <a:gd name="connsiteY6" fmla="*/ 4088666 h 4088666"/>
              <a:gd name="connsiteX7" fmla="*/ 548991 w 4808302"/>
              <a:gd name="connsiteY7" fmla="*/ 3933414 h 4088666"/>
              <a:gd name="connsiteX8" fmla="*/ 48844 w 4808302"/>
              <a:gd name="connsiteY8" fmla="*/ 2888671 h 40886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08302" h="4088666">
                <a:moveTo>
                  <a:pt x="48844" y="2888671"/>
                </a:moveTo>
                <a:cubicBezTo>
                  <a:pt x="16818" y="2732167"/>
                  <a:pt x="0" y="2570123"/>
                  <a:pt x="0" y="2404151"/>
                </a:cubicBezTo>
                <a:cubicBezTo>
                  <a:pt x="0" y="1076375"/>
                  <a:pt x="1076375" y="0"/>
                  <a:pt x="2404151" y="0"/>
                </a:cubicBezTo>
                <a:cubicBezTo>
                  <a:pt x="3731927" y="0"/>
                  <a:pt x="4808302" y="1076375"/>
                  <a:pt x="4808302" y="2404151"/>
                </a:cubicBezTo>
                <a:cubicBezTo>
                  <a:pt x="4808302" y="2653109"/>
                  <a:pt x="4770461" y="2893229"/>
                  <a:pt x="4700216" y="3119072"/>
                </a:cubicBezTo>
                <a:lnTo>
                  <a:pt x="4643143" y="3275009"/>
                </a:lnTo>
                <a:lnTo>
                  <a:pt x="690093" y="4088666"/>
                </a:lnTo>
                <a:lnTo>
                  <a:pt x="548991" y="3933414"/>
                </a:lnTo>
                <a:cubicBezTo>
                  <a:pt x="304015" y="3636572"/>
                  <a:pt x="128908" y="3279932"/>
                  <a:pt x="48844" y="2888671"/>
                </a:cubicBezTo>
                <a:close/>
              </a:path>
            </a:pathLst>
          </a:custGeom>
          <a:gradFill>
            <a:gsLst>
              <a:gs pos="39000">
                <a:schemeClr val="accent1">
                  <a:lumMod val="60000"/>
                  <a:lumOff val="40000"/>
                  <a:alpha val="0"/>
                </a:schemeClr>
              </a:gs>
              <a:gs pos="100000">
                <a:schemeClr val="accent1">
                  <a:lumMod val="75000"/>
                  <a:alpha val="26000"/>
                </a:schemeClr>
              </a:gs>
            </a:gsLst>
            <a:lin ang="18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 name="Title 1">
            <a:extLst>
              <a:ext uri="{FF2B5EF4-FFF2-40B4-BE49-F238E27FC236}">
                <a16:creationId xmlns:a16="http://schemas.microsoft.com/office/drawing/2014/main" id="{EFC80FC2-7CA5-3AC2-C0DD-D57F59F364E7}"/>
              </a:ext>
            </a:extLst>
          </p:cNvPr>
          <p:cNvSpPr>
            <a:spLocks noGrp="1"/>
          </p:cNvSpPr>
          <p:nvPr>
            <p:ph type="title"/>
          </p:nvPr>
        </p:nvSpPr>
        <p:spPr>
          <a:xfrm>
            <a:off x="660041" y="2767106"/>
            <a:ext cx="2880828" cy="3071906"/>
          </a:xfrm>
        </p:spPr>
        <p:txBody>
          <a:bodyPr vert="horz" lIns="91440" tIns="45720" rIns="91440" bIns="45720" rtlCol="0" anchor="t">
            <a:normAutofit/>
          </a:bodyPr>
          <a:lstStyle/>
          <a:p>
            <a:r>
              <a:rPr lang="en-US" sz="2600" kern="1200" dirty="0">
                <a:solidFill>
                  <a:srgbClr val="FFFFFF"/>
                </a:solidFill>
                <a:latin typeface="+mj-lt"/>
                <a:ea typeface="+mj-ea"/>
                <a:cs typeface="+mj-cs"/>
              </a:rPr>
              <a:t>All Device </a:t>
            </a:r>
            <a:r>
              <a:rPr lang="en-US" sz="2600" dirty="0">
                <a:solidFill>
                  <a:srgbClr val="FFFFFF"/>
                </a:solidFill>
              </a:rPr>
              <a:t>I</a:t>
            </a:r>
            <a:r>
              <a:rPr lang="en-US" sz="2600" kern="1200" dirty="0">
                <a:solidFill>
                  <a:srgbClr val="FFFFFF"/>
                </a:solidFill>
                <a:latin typeface="+mj-lt"/>
                <a:ea typeface="+mj-ea"/>
                <a:cs typeface="+mj-cs"/>
              </a:rPr>
              <a:t>mplants/Upgrades, divided by trainees and the remainder</a:t>
            </a:r>
          </a:p>
        </p:txBody>
      </p:sp>
      <p:sp>
        <p:nvSpPr>
          <p:cNvPr id="3" name="Text Placeholder 2">
            <a:extLst>
              <a:ext uri="{FF2B5EF4-FFF2-40B4-BE49-F238E27FC236}">
                <a16:creationId xmlns:a16="http://schemas.microsoft.com/office/drawing/2014/main" id="{DE7DF4E9-3372-6EFF-8B96-CABE9C8C9C55}"/>
              </a:ext>
            </a:extLst>
          </p:cNvPr>
          <p:cNvSpPr>
            <a:spLocks noGrp="1"/>
          </p:cNvSpPr>
          <p:nvPr>
            <p:ph type="body" idx="1"/>
          </p:nvPr>
        </p:nvSpPr>
        <p:spPr>
          <a:xfrm>
            <a:off x="660042" y="806824"/>
            <a:ext cx="2919738" cy="1494117"/>
          </a:xfrm>
        </p:spPr>
        <p:txBody>
          <a:bodyPr vert="horz" lIns="91440" tIns="45720" rIns="91440" bIns="45720" rtlCol="0" anchor="b">
            <a:normAutofit/>
          </a:bodyPr>
          <a:lstStyle/>
          <a:p>
            <a:r>
              <a:rPr lang="en-US" sz="2000" kern="1200" dirty="0">
                <a:solidFill>
                  <a:srgbClr val="FFFFFF"/>
                </a:solidFill>
                <a:latin typeface="+mn-lt"/>
                <a:ea typeface="+mn-ea"/>
                <a:cs typeface="+mn-cs"/>
              </a:rPr>
              <a:t>There are only a handful of high-volume trainees</a:t>
            </a:r>
          </a:p>
        </p:txBody>
      </p:sp>
      <p:pic>
        <p:nvPicPr>
          <p:cNvPr id="5" name="Picture 4" descr="Chart, bar chart&#10;&#10;Description automatically generated">
            <a:extLst>
              <a:ext uri="{FF2B5EF4-FFF2-40B4-BE49-F238E27FC236}">
                <a16:creationId xmlns:a16="http://schemas.microsoft.com/office/drawing/2014/main" id="{C8EFB50A-8109-1BA8-9EBC-BF1EE3266AD9}"/>
              </a:ext>
            </a:extLst>
          </p:cNvPr>
          <p:cNvPicPr>
            <a:picLocks noChangeAspect="1"/>
          </p:cNvPicPr>
          <p:nvPr/>
        </p:nvPicPr>
        <p:blipFill>
          <a:blip r:embed="rId2"/>
          <a:stretch>
            <a:fillRect/>
          </a:stretch>
        </p:blipFill>
        <p:spPr>
          <a:xfrm>
            <a:off x="4502428" y="1020418"/>
            <a:ext cx="7225748" cy="4817164"/>
          </a:xfrm>
          <a:prstGeom prst="rect">
            <a:avLst/>
          </a:prstGeom>
        </p:spPr>
      </p:pic>
    </p:spTree>
    <p:extLst>
      <p:ext uri="{BB962C8B-B14F-4D97-AF65-F5344CB8AC3E}">
        <p14:creationId xmlns:p14="http://schemas.microsoft.com/office/powerpoint/2010/main" val="1563913457"/>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8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3" name="Rectangle 22">
            <a:extLst>
              <a:ext uri="{FF2B5EF4-FFF2-40B4-BE49-F238E27FC236}">
                <a16:creationId xmlns:a16="http://schemas.microsoft.com/office/drawing/2014/main" id="{A8384FB5-9ADC-4DDC-881B-597D56F5B1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91E5A9A7-95C6-4F4F-B00E-C82E07FE62E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7539" y="1417538"/>
            <a:ext cx="6875818" cy="4040744"/>
          </a:xfrm>
          <a:prstGeom prst="rect">
            <a:avLst/>
          </a:prstGeom>
          <a:gradFill>
            <a:gsLst>
              <a:gs pos="0">
                <a:srgbClr val="000000"/>
              </a:gs>
              <a:gs pos="100000">
                <a:schemeClr val="accent1">
                  <a:lumMod val="75000"/>
                </a:schemeClr>
              </a:gs>
            </a:gsLst>
            <a:lin ang="18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Rectangle 26">
            <a:extLst>
              <a:ext uri="{FF2B5EF4-FFF2-40B4-BE49-F238E27FC236}">
                <a16:creationId xmlns:a16="http://schemas.microsoft.com/office/drawing/2014/main" id="{D07DD2DE-F619-49DD-B5E7-03A290FF4ED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158495" y="2660473"/>
            <a:ext cx="4355594" cy="4038603"/>
          </a:xfrm>
          <a:prstGeom prst="rect">
            <a:avLst/>
          </a:prstGeom>
          <a:gradFill>
            <a:gsLst>
              <a:gs pos="0">
                <a:schemeClr val="accent1">
                  <a:alpha val="50000"/>
                </a:schemeClr>
              </a:gs>
              <a:gs pos="100000">
                <a:schemeClr val="accent1">
                  <a:lumMod val="50000"/>
                  <a:alpha val="0"/>
                </a:schemeClr>
              </a:gs>
            </a:gsLst>
            <a:lin ang="11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85149191-5F60-4A28-AAFF-039F96B0F3E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1180882" y="1638085"/>
            <a:ext cx="6857572" cy="3581401"/>
          </a:xfrm>
          <a:prstGeom prst="rect">
            <a:avLst/>
          </a:prstGeom>
          <a:gradFill>
            <a:gsLst>
              <a:gs pos="0">
                <a:srgbClr val="000000">
                  <a:alpha val="59000"/>
                </a:srgbClr>
              </a:gs>
              <a:gs pos="69000">
                <a:schemeClr val="accent1">
                  <a:alpha val="0"/>
                </a:scheme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Freeform: Shape 30">
            <a:extLst>
              <a:ext uri="{FF2B5EF4-FFF2-40B4-BE49-F238E27FC236}">
                <a16:creationId xmlns:a16="http://schemas.microsoft.com/office/drawing/2014/main" id="{F8260ED5-17F7-4158-B241-D51DD4CF1B7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6097846">
            <a:off x="-747355" y="1201312"/>
            <a:ext cx="4808302" cy="4088666"/>
          </a:xfrm>
          <a:custGeom>
            <a:avLst/>
            <a:gdLst>
              <a:gd name="connsiteX0" fmla="*/ 48844 w 4808302"/>
              <a:gd name="connsiteY0" fmla="*/ 2888671 h 4088666"/>
              <a:gd name="connsiteX1" fmla="*/ 0 w 4808302"/>
              <a:gd name="connsiteY1" fmla="*/ 2404151 h 4088666"/>
              <a:gd name="connsiteX2" fmla="*/ 2404151 w 4808302"/>
              <a:gd name="connsiteY2" fmla="*/ 0 h 4088666"/>
              <a:gd name="connsiteX3" fmla="*/ 4808302 w 4808302"/>
              <a:gd name="connsiteY3" fmla="*/ 2404151 h 4088666"/>
              <a:gd name="connsiteX4" fmla="*/ 4700216 w 4808302"/>
              <a:gd name="connsiteY4" fmla="*/ 3119072 h 4088666"/>
              <a:gd name="connsiteX5" fmla="*/ 4643143 w 4808302"/>
              <a:gd name="connsiteY5" fmla="*/ 3275009 h 4088666"/>
              <a:gd name="connsiteX6" fmla="*/ 690093 w 4808302"/>
              <a:gd name="connsiteY6" fmla="*/ 4088666 h 4088666"/>
              <a:gd name="connsiteX7" fmla="*/ 548991 w 4808302"/>
              <a:gd name="connsiteY7" fmla="*/ 3933414 h 4088666"/>
              <a:gd name="connsiteX8" fmla="*/ 48844 w 4808302"/>
              <a:gd name="connsiteY8" fmla="*/ 2888671 h 40886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08302" h="4088666">
                <a:moveTo>
                  <a:pt x="48844" y="2888671"/>
                </a:moveTo>
                <a:cubicBezTo>
                  <a:pt x="16818" y="2732167"/>
                  <a:pt x="0" y="2570123"/>
                  <a:pt x="0" y="2404151"/>
                </a:cubicBezTo>
                <a:cubicBezTo>
                  <a:pt x="0" y="1076375"/>
                  <a:pt x="1076375" y="0"/>
                  <a:pt x="2404151" y="0"/>
                </a:cubicBezTo>
                <a:cubicBezTo>
                  <a:pt x="3731927" y="0"/>
                  <a:pt x="4808302" y="1076375"/>
                  <a:pt x="4808302" y="2404151"/>
                </a:cubicBezTo>
                <a:cubicBezTo>
                  <a:pt x="4808302" y="2653109"/>
                  <a:pt x="4770461" y="2893229"/>
                  <a:pt x="4700216" y="3119072"/>
                </a:cubicBezTo>
                <a:lnTo>
                  <a:pt x="4643143" y="3275009"/>
                </a:lnTo>
                <a:lnTo>
                  <a:pt x="690093" y="4088666"/>
                </a:lnTo>
                <a:lnTo>
                  <a:pt x="548991" y="3933414"/>
                </a:lnTo>
                <a:cubicBezTo>
                  <a:pt x="304015" y="3636572"/>
                  <a:pt x="128908" y="3279932"/>
                  <a:pt x="48844" y="2888671"/>
                </a:cubicBezTo>
                <a:close/>
              </a:path>
            </a:pathLst>
          </a:custGeom>
          <a:gradFill>
            <a:gsLst>
              <a:gs pos="39000">
                <a:schemeClr val="accent1">
                  <a:lumMod val="60000"/>
                  <a:lumOff val="40000"/>
                  <a:alpha val="0"/>
                </a:schemeClr>
              </a:gs>
              <a:gs pos="100000">
                <a:schemeClr val="accent1">
                  <a:lumMod val="75000"/>
                  <a:alpha val="26000"/>
                </a:schemeClr>
              </a:gs>
            </a:gsLst>
            <a:lin ang="18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 name="Title 1">
            <a:extLst>
              <a:ext uri="{FF2B5EF4-FFF2-40B4-BE49-F238E27FC236}">
                <a16:creationId xmlns:a16="http://schemas.microsoft.com/office/drawing/2014/main" id="{16858CC2-FEC9-0904-7A70-925CF6980F39}"/>
              </a:ext>
            </a:extLst>
          </p:cNvPr>
          <p:cNvSpPr>
            <a:spLocks noGrp="1"/>
          </p:cNvSpPr>
          <p:nvPr>
            <p:ph type="title"/>
          </p:nvPr>
        </p:nvSpPr>
        <p:spPr>
          <a:xfrm>
            <a:off x="660041" y="2767106"/>
            <a:ext cx="2880828" cy="3071906"/>
          </a:xfrm>
        </p:spPr>
        <p:txBody>
          <a:bodyPr vert="horz" lIns="91440" tIns="45720" rIns="91440" bIns="45720" rtlCol="0" anchor="t">
            <a:normAutofit/>
          </a:bodyPr>
          <a:lstStyle/>
          <a:p>
            <a:r>
              <a:rPr lang="en-US" sz="2600" kern="1200" dirty="0">
                <a:solidFill>
                  <a:srgbClr val="FFFFFF"/>
                </a:solidFill>
                <a:latin typeface="+mj-lt"/>
                <a:ea typeface="+mj-ea"/>
                <a:cs typeface="+mj-cs"/>
              </a:rPr>
              <a:t>Complex Implants</a:t>
            </a:r>
            <a:r>
              <a:rPr lang="en-US" sz="2600" dirty="0">
                <a:solidFill>
                  <a:srgbClr val="FFFFFF"/>
                </a:solidFill>
              </a:rPr>
              <a:t>/Upgrades, All Operators </a:t>
            </a:r>
            <a:endParaRPr lang="en-US" sz="2600" kern="1200" dirty="0">
              <a:solidFill>
                <a:srgbClr val="FFFFFF"/>
              </a:solidFill>
              <a:latin typeface="+mj-lt"/>
              <a:ea typeface="+mj-ea"/>
              <a:cs typeface="+mj-cs"/>
            </a:endParaRPr>
          </a:p>
        </p:txBody>
      </p:sp>
      <p:sp>
        <p:nvSpPr>
          <p:cNvPr id="3" name="Text Placeholder 2">
            <a:extLst>
              <a:ext uri="{FF2B5EF4-FFF2-40B4-BE49-F238E27FC236}">
                <a16:creationId xmlns:a16="http://schemas.microsoft.com/office/drawing/2014/main" id="{8A0BDDA2-A390-0E24-82A3-AD6E909B992E}"/>
              </a:ext>
            </a:extLst>
          </p:cNvPr>
          <p:cNvSpPr>
            <a:spLocks noGrp="1"/>
          </p:cNvSpPr>
          <p:nvPr>
            <p:ph type="body" idx="1"/>
          </p:nvPr>
        </p:nvSpPr>
        <p:spPr>
          <a:xfrm>
            <a:off x="660042" y="806824"/>
            <a:ext cx="2919738" cy="1494117"/>
          </a:xfrm>
        </p:spPr>
        <p:txBody>
          <a:bodyPr vert="horz" lIns="91440" tIns="45720" rIns="91440" bIns="45720" rtlCol="0" anchor="b">
            <a:normAutofit/>
          </a:bodyPr>
          <a:lstStyle/>
          <a:p>
            <a:r>
              <a:rPr lang="en-US" sz="2000" kern="1200">
                <a:solidFill>
                  <a:srgbClr val="FFFFFF"/>
                </a:solidFill>
                <a:latin typeface="+mn-lt"/>
                <a:ea typeface="+mn-ea"/>
                <a:cs typeface="+mn-cs"/>
              </a:rPr>
              <a:t>There is a gradual shift towards higher-volume operators</a:t>
            </a:r>
            <a:endParaRPr lang="en-US" sz="2000" kern="1200" dirty="0">
              <a:solidFill>
                <a:srgbClr val="FFFFFF"/>
              </a:solidFill>
              <a:latin typeface="+mn-lt"/>
              <a:ea typeface="+mn-ea"/>
              <a:cs typeface="+mn-cs"/>
            </a:endParaRPr>
          </a:p>
        </p:txBody>
      </p:sp>
      <p:pic>
        <p:nvPicPr>
          <p:cNvPr id="5" name="Picture 4" descr="Chart, bar chart&#10;&#10;Description automatically generated">
            <a:extLst>
              <a:ext uri="{FF2B5EF4-FFF2-40B4-BE49-F238E27FC236}">
                <a16:creationId xmlns:a16="http://schemas.microsoft.com/office/drawing/2014/main" id="{7FF7E5CC-EFDD-774C-9812-65423865101B}"/>
              </a:ext>
            </a:extLst>
          </p:cNvPr>
          <p:cNvPicPr>
            <a:picLocks noChangeAspect="1"/>
          </p:cNvPicPr>
          <p:nvPr/>
        </p:nvPicPr>
        <p:blipFill>
          <a:blip r:embed="rId2"/>
          <a:stretch>
            <a:fillRect/>
          </a:stretch>
        </p:blipFill>
        <p:spPr>
          <a:xfrm>
            <a:off x="4502428" y="1020418"/>
            <a:ext cx="7225748" cy="4817164"/>
          </a:xfrm>
          <a:prstGeom prst="rect">
            <a:avLst/>
          </a:prstGeom>
        </p:spPr>
      </p:pic>
    </p:spTree>
    <p:extLst>
      <p:ext uri="{BB962C8B-B14F-4D97-AF65-F5344CB8AC3E}">
        <p14:creationId xmlns:p14="http://schemas.microsoft.com/office/powerpoint/2010/main" val="1250191923"/>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8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A8384FB5-9ADC-4DDC-881B-597D56F5B1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91E5A9A7-95C6-4F4F-B00E-C82E07FE62E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7539" y="1417538"/>
            <a:ext cx="6875818" cy="4040744"/>
          </a:xfrm>
          <a:prstGeom prst="rect">
            <a:avLst/>
          </a:prstGeom>
          <a:gradFill>
            <a:gsLst>
              <a:gs pos="0">
                <a:srgbClr val="000000"/>
              </a:gs>
              <a:gs pos="100000">
                <a:schemeClr val="accent1">
                  <a:lumMod val="75000"/>
                </a:schemeClr>
              </a:gs>
            </a:gsLst>
            <a:lin ang="18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Rectangle 13">
            <a:extLst>
              <a:ext uri="{FF2B5EF4-FFF2-40B4-BE49-F238E27FC236}">
                <a16:creationId xmlns:a16="http://schemas.microsoft.com/office/drawing/2014/main" id="{D07DD2DE-F619-49DD-B5E7-03A290FF4ED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158495" y="2660473"/>
            <a:ext cx="4355594" cy="4038603"/>
          </a:xfrm>
          <a:prstGeom prst="rect">
            <a:avLst/>
          </a:prstGeom>
          <a:gradFill>
            <a:gsLst>
              <a:gs pos="0">
                <a:schemeClr val="accent1">
                  <a:alpha val="50000"/>
                </a:schemeClr>
              </a:gs>
              <a:gs pos="100000">
                <a:schemeClr val="accent1">
                  <a:lumMod val="50000"/>
                  <a:alpha val="0"/>
                </a:schemeClr>
              </a:gs>
            </a:gsLst>
            <a:lin ang="11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85149191-5F60-4A28-AAFF-039F96B0F3E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1180882" y="1638085"/>
            <a:ext cx="6857572" cy="3581401"/>
          </a:xfrm>
          <a:prstGeom prst="rect">
            <a:avLst/>
          </a:prstGeom>
          <a:gradFill>
            <a:gsLst>
              <a:gs pos="0">
                <a:srgbClr val="000000">
                  <a:alpha val="59000"/>
                </a:srgbClr>
              </a:gs>
              <a:gs pos="69000">
                <a:schemeClr val="accent1">
                  <a:alpha val="0"/>
                </a:scheme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F8260ED5-17F7-4158-B241-D51DD4CF1B7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6097846">
            <a:off x="-747355" y="1201312"/>
            <a:ext cx="4808302" cy="4088666"/>
          </a:xfrm>
          <a:custGeom>
            <a:avLst/>
            <a:gdLst>
              <a:gd name="connsiteX0" fmla="*/ 48844 w 4808302"/>
              <a:gd name="connsiteY0" fmla="*/ 2888671 h 4088666"/>
              <a:gd name="connsiteX1" fmla="*/ 0 w 4808302"/>
              <a:gd name="connsiteY1" fmla="*/ 2404151 h 4088666"/>
              <a:gd name="connsiteX2" fmla="*/ 2404151 w 4808302"/>
              <a:gd name="connsiteY2" fmla="*/ 0 h 4088666"/>
              <a:gd name="connsiteX3" fmla="*/ 4808302 w 4808302"/>
              <a:gd name="connsiteY3" fmla="*/ 2404151 h 4088666"/>
              <a:gd name="connsiteX4" fmla="*/ 4700216 w 4808302"/>
              <a:gd name="connsiteY4" fmla="*/ 3119072 h 4088666"/>
              <a:gd name="connsiteX5" fmla="*/ 4643143 w 4808302"/>
              <a:gd name="connsiteY5" fmla="*/ 3275009 h 4088666"/>
              <a:gd name="connsiteX6" fmla="*/ 690093 w 4808302"/>
              <a:gd name="connsiteY6" fmla="*/ 4088666 h 4088666"/>
              <a:gd name="connsiteX7" fmla="*/ 548991 w 4808302"/>
              <a:gd name="connsiteY7" fmla="*/ 3933414 h 4088666"/>
              <a:gd name="connsiteX8" fmla="*/ 48844 w 4808302"/>
              <a:gd name="connsiteY8" fmla="*/ 2888671 h 40886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08302" h="4088666">
                <a:moveTo>
                  <a:pt x="48844" y="2888671"/>
                </a:moveTo>
                <a:cubicBezTo>
                  <a:pt x="16818" y="2732167"/>
                  <a:pt x="0" y="2570123"/>
                  <a:pt x="0" y="2404151"/>
                </a:cubicBezTo>
                <a:cubicBezTo>
                  <a:pt x="0" y="1076375"/>
                  <a:pt x="1076375" y="0"/>
                  <a:pt x="2404151" y="0"/>
                </a:cubicBezTo>
                <a:cubicBezTo>
                  <a:pt x="3731927" y="0"/>
                  <a:pt x="4808302" y="1076375"/>
                  <a:pt x="4808302" y="2404151"/>
                </a:cubicBezTo>
                <a:cubicBezTo>
                  <a:pt x="4808302" y="2653109"/>
                  <a:pt x="4770461" y="2893229"/>
                  <a:pt x="4700216" y="3119072"/>
                </a:cubicBezTo>
                <a:lnTo>
                  <a:pt x="4643143" y="3275009"/>
                </a:lnTo>
                <a:lnTo>
                  <a:pt x="690093" y="4088666"/>
                </a:lnTo>
                <a:lnTo>
                  <a:pt x="548991" y="3933414"/>
                </a:lnTo>
                <a:cubicBezTo>
                  <a:pt x="304015" y="3636572"/>
                  <a:pt x="128908" y="3279932"/>
                  <a:pt x="48844" y="2888671"/>
                </a:cubicBezTo>
                <a:close/>
              </a:path>
            </a:pathLst>
          </a:custGeom>
          <a:gradFill>
            <a:gsLst>
              <a:gs pos="39000">
                <a:schemeClr val="accent1">
                  <a:lumMod val="60000"/>
                  <a:lumOff val="40000"/>
                  <a:alpha val="0"/>
                </a:schemeClr>
              </a:gs>
              <a:gs pos="100000">
                <a:schemeClr val="accent1">
                  <a:lumMod val="75000"/>
                  <a:alpha val="26000"/>
                </a:schemeClr>
              </a:gs>
            </a:gsLst>
            <a:lin ang="18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 name="Title 1">
            <a:extLst>
              <a:ext uri="{FF2B5EF4-FFF2-40B4-BE49-F238E27FC236}">
                <a16:creationId xmlns:a16="http://schemas.microsoft.com/office/drawing/2014/main" id="{66955F9C-1253-58A8-E5C4-65A952999035}"/>
              </a:ext>
            </a:extLst>
          </p:cNvPr>
          <p:cNvSpPr>
            <a:spLocks noGrp="1"/>
          </p:cNvSpPr>
          <p:nvPr>
            <p:ph type="title"/>
          </p:nvPr>
        </p:nvSpPr>
        <p:spPr>
          <a:xfrm>
            <a:off x="660041" y="2767106"/>
            <a:ext cx="2880828" cy="3071906"/>
          </a:xfrm>
        </p:spPr>
        <p:txBody>
          <a:bodyPr vert="horz" lIns="91440" tIns="45720" rIns="91440" bIns="45720" rtlCol="0" anchor="t">
            <a:normAutofit/>
          </a:bodyPr>
          <a:lstStyle/>
          <a:p>
            <a:r>
              <a:rPr lang="en-US" sz="2600" kern="1200" dirty="0">
                <a:solidFill>
                  <a:srgbClr val="FFFFFF"/>
                </a:solidFill>
                <a:latin typeface="+mj-lt"/>
                <a:ea typeface="+mj-ea"/>
                <a:cs typeface="+mj-cs"/>
              </a:rPr>
              <a:t>Complex Device Implants/Upgrades, Excluding Trainees</a:t>
            </a:r>
          </a:p>
        </p:txBody>
      </p:sp>
      <p:sp>
        <p:nvSpPr>
          <p:cNvPr id="3" name="Text Placeholder 2">
            <a:extLst>
              <a:ext uri="{FF2B5EF4-FFF2-40B4-BE49-F238E27FC236}">
                <a16:creationId xmlns:a16="http://schemas.microsoft.com/office/drawing/2014/main" id="{A2362F17-FE22-BEE9-C205-197A9FEC86D3}"/>
              </a:ext>
            </a:extLst>
          </p:cNvPr>
          <p:cNvSpPr>
            <a:spLocks noGrp="1"/>
          </p:cNvSpPr>
          <p:nvPr>
            <p:ph type="body" idx="1"/>
          </p:nvPr>
        </p:nvSpPr>
        <p:spPr>
          <a:xfrm>
            <a:off x="660042" y="806824"/>
            <a:ext cx="2919738" cy="1494117"/>
          </a:xfrm>
        </p:spPr>
        <p:txBody>
          <a:bodyPr vert="horz" lIns="91440" tIns="45720" rIns="91440" bIns="45720" rtlCol="0" anchor="b">
            <a:normAutofit/>
          </a:bodyPr>
          <a:lstStyle/>
          <a:p>
            <a:endParaRPr lang="en-US" sz="2000" kern="1200">
              <a:solidFill>
                <a:srgbClr val="FFFFFF"/>
              </a:solidFill>
              <a:latin typeface="+mn-lt"/>
              <a:ea typeface="+mn-ea"/>
              <a:cs typeface="+mn-cs"/>
            </a:endParaRPr>
          </a:p>
        </p:txBody>
      </p:sp>
      <p:pic>
        <p:nvPicPr>
          <p:cNvPr id="5" name="Picture 4" descr="Chart, bar chart&#10;&#10;Description automatically generated">
            <a:extLst>
              <a:ext uri="{FF2B5EF4-FFF2-40B4-BE49-F238E27FC236}">
                <a16:creationId xmlns:a16="http://schemas.microsoft.com/office/drawing/2014/main" id="{611524F1-4E3B-49A3-7C63-6F93BD81F35E}"/>
              </a:ext>
            </a:extLst>
          </p:cNvPr>
          <p:cNvPicPr>
            <a:picLocks noChangeAspect="1"/>
          </p:cNvPicPr>
          <p:nvPr/>
        </p:nvPicPr>
        <p:blipFill>
          <a:blip r:embed="rId2"/>
          <a:stretch>
            <a:fillRect/>
          </a:stretch>
        </p:blipFill>
        <p:spPr>
          <a:xfrm>
            <a:off x="4502428" y="1020418"/>
            <a:ext cx="7225748" cy="4817164"/>
          </a:xfrm>
          <a:prstGeom prst="rect">
            <a:avLst/>
          </a:prstGeom>
        </p:spPr>
      </p:pic>
    </p:spTree>
    <p:extLst>
      <p:ext uri="{BB962C8B-B14F-4D97-AF65-F5344CB8AC3E}">
        <p14:creationId xmlns:p14="http://schemas.microsoft.com/office/powerpoint/2010/main" val="25545421"/>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8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3" name="Rectangle 22">
            <a:extLst>
              <a:ext uri="{FF2B5EF4-FFF2-40B4-BE49-F238E27FC236}">
                <a16:creationId xmlns:a16="http://schemas.microsoft.com/office/drawing/2014/main" id="{A8384FB5-9ADC-4DDC-881B-597D56F5B1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91E5A9A7-95C6-4F4F-B00E-C82E07FE62E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7539" y="1417538"/>
            <a:ext cx="6875818" cy="4040744"/>
          </a:xfrm>
          <a:prstGeom prst="rect">
            <a:avLst/>
          </a:prstGeom>
          <a:gradFill>
            <a:gsLst>
              <a:gs pos="0">
                <a:srgbClr val="000000"/>
              </a:gs>
              <a:gs pos="100000">
                <a:schemeClr val="accent1">
                  <a:lumMod val="75000"/>
                </a:schemeClr>
              </a:gs>
            </a:gsLst>
            <a:lin ang="18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Rectangle 26">
            <a:extLst>
              <a:ext uri="{FF2B5EF4-FFF2-40B4-BE49-F238E27FC236}">
                <a16:creationId xmlns:a16="http://schemas.microsoft.com/office/drawing/2014/main" id="{D07DD2DE-F619-49DD-B5E7-03A290FF4ED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158495" y="2660473"/>
            <a:ext cx="4355594" cy="4038603"/>
          </a:xfrm>
          <a:prstGeom prst="rect">
            <a:avLst/>
          </a:prstGeom>
          <a:gradFill>
            <a:gsLst>
              <a:gs pos="0">
                <a:schemeClr val="accent1">
                  <a:alpha val="50000"/>
                </a:schemeClr>
              </a:gs>
              <a:gs pos="100000">
                <a:schemeClr val="accent1">
                  <a:lumMod val="50000"/>
                  <a:alpha val="0"/>
                </a:schemeClr>
              </a:gs>
            </a:gsLst>
            <a:lin ang="11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85149191-5F60-4A28-AAFF-039F96B0F3E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1180882" y="1638085"/>
            <a:ext cx="6857572" cy="3581401"/>
          </a:xfrm>
          <a:prstGeom prst="rect">
            <a:avLst/>
          </a:prstGeom>
          <a:gradFill>
            <a:gsLst>
              <a:gs pos="0">
                <a:srgbClr val="000000">
                  <a:alpha val="59000"/>
                </a:srgbClr>
              </a:gs>
              <a:gs pos="69000">
                <a:schemeClr val="accent1">
                  <a:alpha val="0"/>
                </a:scheme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Freeform: Shape 30">
            <a:extLst>
              <a:ext uri="{FF2B5EF4-FFF2-40B4-BE49-F238E27FC236}">
                <a16:creationId xmlns:a16="http://schemas.microsoft.com/office/drawing/2014/main" id="{F8260ED5-17F7-4158-B241-D51DD4CF1B7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6097846">
            <a:off x="-747355" y="1201312"/>
            <a:ext cx="4808302" cy="4088666"/>
          </a:xfrm>
          <a:custGeom>
            <a:avLst/>
            <a:gdLst>
              <a:gd name="connsiteX0" fmla="*/ 48844 w 4808302"/>
              <a:gd name="connsiteY0" fmla="*/ 2888671 h 4088666"/>
              <a:gd name="connsiteX1" fmla="*/ 0 w 4808302"/>
              <a:gd name="connsiteY1" fmla="*/ 2404151 h 4088666"/>
              <a:gd name="connsiteX2" fmla="*/ 2404151 w 4808302"/>
              <a:gd name="connsiteY2" fmla="*/ 0 h 4088666"/>
              <a:gd name="connsiteX3" fmla="*/ 4808302 w 4808302"/>
              <a:gd name="connsiteY3" fmla="*/ 2404151 h 4088666"/>
              <a:gd name="connsiteX4" fmla="*/ 4700216 w 4808302"/>
              <a:gd name="connsiteY4" fmla="*/ 3119072 h 4088666"/>
              <a:gd name="connsiteX5" fmla="*/ 4643143 w 4808302"/>
              <a:gd name="connsiteY5" fmla="*/ 3275009 h 4088666"/>
              <a:gd name="connsiteX6" fmla="*/ 690093 w 4808302"/>
              <a:gd name="connsiteY6" fmla="*/ 4088666 h 4088666"/>
              <a:gd name="connsiteX7" fmla="*/ 548991 w 4808302"/>
              <a:gd name="connsiteY7" fmla="*/ 3933414 h 4088666"/>
              <a:gd name="connsiteX8" fmla="*/ 48844 w 4808302"/>
              <a:gd name="connsiteY8" fmla="*/ 2888671 h 40886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08302" h="4088666">
                <a:moveTo>
                  <a:pt x="48844" y="2888671"/>
                </a:moveTo>
                <a:cubicBezTo>
                  <a:pt x="16818" y="2732167"/>
                  <a:pt x="0" y="2570123"/>
                  <a:pt x="0" y="2404151"/>
                </a:cubicBezTo>
                <a:cubicBezTo>
                  <a:pt x="0" y="1076375"/>
                  <a:pt x="1076375" y="0"/>
                  <a:pt x="2404151" y="0"/>
                </a:cubicBezTo>
                <a:cubicBezTo>
                  <a:pt x="3731927" y="0"/>
                  <a:pt x="4808302" y="1076375"/>
                  <a:pt x="4808302" y="2404151"/>
                </a:cubicBezTo>
                <a:cubicBezTo>
                  <a:pt x="4808302" y="2653109"/>
                  <a:pt x="4770461" y="2893229"/>
                  <a:pt x="4700216" y="3119072"/>
                </a:cubicBezTo>
                <a:lnTo>
                  <a:pt x="4643143" y="3275009"/>
                </a:lnTo>
                <a:lnTo>
                  <a:pt x="690093" y="4088666"/>
                </a:lnTo>
                <a:lnTo>
                  <a:pt x="548991" y="3933414"/>
                </a:lnTo>
                <a:cubicBezTo>
                  <a:pt x="304015" y="3636572"/>
                  <a:pt x="128908" y="3279932"/>
                  <a:pt x="48844" y="2888671"/>
                </a:cubicBezTo>
                <a:close/>
              </a:path>
            </a:pathLst>
          </a:custGeom>
          <a:gradFill>
            <a:gsLst>
              <a:gs pos="39000">
                <a:schemeClr val="accent1">
                  <a:lumMod val="60000"/>
                  <a:lumOff val="40000"/>
                  <a:alpha val="0"/>
                </a:schemeClr>
              </a:gs>
              <a:gs pos="100000">
                <a:schemeClr val="accent1">
                  <a:lumMod val="75000"/>
                  <a:alpha val="26000"/>
                </a:schemeClr>
              </a:gs>
            </a:gsLst>
            <a:lin ang="18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 name="Title 1">
            <a:extLst>
              <a:ext uri="{FF2B5EF4-FFF2-40B4-BE49-F238E27FC236}">
                <a16:creationId xmlns:a16="http://schemas.microsoft.com/office/drawing/2014/main" id="{64F45CAC-EB1F-00DE-D0C3-C03B80AE0B5E}"/>
              </a:ext>
            </a:extLst>
          </p:cNvPr>
          <p:cNvSpPr>
            <a:spLocks noGrp="1"/>
          </p:cNvSpPr>
          <p:nvPr>
            <p:ph type="title"/>
          </p:nvPr>
        </p:nvSpPr>
        <p:spPr>
          <a:xfrm>
            <a:off x="660041" y="2767106"/>
            <a:ext cx="2880828" cy="3071906"/>
          </a:xfrm>
        </p:spPr>
        <p:txBody>
          <a:bodyPr vert="horz" lIns="91440" tIns="45720" rIns="91440" bIns="45720" rtlCol="0" anchor="t">
            <a:normAutofit/>
          </a:bodyPr>
          <a:lstStyle/>
          <a:p>
            <a:r>
              <a:rPr lang="en-US" sz="2600" kern="1200" dirty="0">
                <a:solidFill>
                  <a:srgbClr val="FFFFFF"/>
                </a:solidFill>
                <a:latin typeface="+mj-lt"/>
                <a:ea typeface="+mj-ea"/>
                <a:cs typeface="+mj-cs"/>
              </a:rPr>
              <a:t>Complex Device Implants/Upgrades, Trainees</a:t>
            </a:r>
          </a:p>
        </p:txBody>
      </p:sp>
      <p:sp>
        <p:nvSpPr>
          <p:cNvPr id="3" name="Text Placeholder 2">
            <a:extLst>
              <a:ext uri="{FF2B5EF4-FFF2-40B4-BE49-F238E27FC236}">
                <a16:creationId xmlns:a16="http://schemas.microsoft.com/office/drawing/2014/main" id="{5EAA98E7-5798-9928-6C5E-CAD32A23A7BD}"/>
              </a:ext>
            </a:extLst>
          </p:cNvPr>
          <p:cNvSpPr>
            <a:spLocks noGrp="1"/>
          </p:cNvSpPr>
          <p:nvPr>
            <p:ph type="body" idx="1"/>
          </p:nvPr>
        </p:nvSpPr>
        <p:spPr>
          <a:xfrm>
            <a:off x="660042" y="806824"/>
            <a:ext cx="2919738" cy="1494117"/>
          </a:xfrm>
        </p:spPr>
        <p:txBody>
          <a:bodyPr vert="horz" lIns="91440" tIns="45720" rIns="91440" bIns="45720" rtlCol="0" anchor="b">
            <a:normAutofit/>
          </a:bodyPr>
          <a:lstStyle/>
          <a:p>
            <a:endParaRPr lang="en-US" sz="2000" kern="1200">
              <a:solidFill>
                <a:srgbClr val="FFFFFF"/>
              </a:solidFill>
              <a:latin typeface="+mn-lt"/>
              <a:ea typeface="+mn-ea"/>
              <a:cs typeface="+mn-cs"/>
            </a:endParaRPr>
          </a:p>
        </p:txBody>
      </p:sp>
      <p:pic>
        <p:nvPicPr>
          <p:cNvPr id="5" name="Picture 4" descr="Chart, bar chart&#10;&#10;Description automatically generated">
            <a:extLst>
              <a:ext uri="{FF2B5EF4-FFF2-40B4-BE49-F238E27FC236}">
                <a16:creationId xmlns:a16="http://schemas.microsoft.com/office/drawing/2014/main" id="{B4A118EC-5463-FD7C-0C61-689097637D33}"/>
              </a:ext>
            </a:extLst>
          </p:cNvPr>
          <p:cNvPicPr>
            <a:picLocks noChangeAspect="1"/>
          </p:cNvPicPr>
          <p:nvPr/>
        </p:nvPicPr>
        <p:blipFill>
          <a:blip r:embed="rId2"/>
          <a:stretch>
            <a:fillRect/>
          </a:stretch>
        </p:blipFill>
        <p:spPr>
          <a:xfrm>
            <a:off x="4502428" y="1020418"/>
            <a:ext cx="7225748" cy="4817164"/>
          </a:xfrm>
          <a:prstGeom prst="rect">
            <a:avLst/>
          </a:prstGeom>
        </p:spPr>
      </p:pic>
    </p:spTree>
    <p:extLst>
      <p:ext uri="{BB962C8B-B14F-4D97-AF65-F5344CB8AC3E}">
        <p14:creationId xmlns:p14="http://schemas.microsoft.com/office/powerpoint/2010/main" val="2853951120"/>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8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3" name="Rectangle 22">
            <a:extLst>
              <a:ext uri="{FF2B5EF4-FFF2-40B4-BE49-F238E27FC236}">
                <a16:creationId xmlns:a16="http://schemas.microsoft.com/office/drawing/2014/main" id="{A8384FB5-9ADC-4DDC-881B-597D56F5B1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91E5A9A7-95C6-4F4F-B00E-C82E07FE62E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7539" y="1417538"/>
            <a:ext cx="6875818" cy="4040744"/>
          </a:xfrm>
          <a:prstGeom prst="rect">
            <a:avLst/>
          </a:prstGeom>
          <a:gradFill>
            <a:gsLst>
              <a:gs pos="0">
                <a:srgbClr val="000000"/>
              </a:gs>
              <a:gs pos="100000">
                <a:schemeClr val="accent1">
                  <a:lumMod val="75000"/>
                </a:schemeClr>
              </a:gs>
            </a:gsLst>
            <a:lin ang="18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Rectangle 26">
            <a:extLst>
              <a:ext uri="{FF2B5EF4-FFF2-40B4-BE49-F238E27FC236}">
                <a16:creationId xmlns:a16="http://schemas.microsoft.com/office/drawing/2014/main" id="{D07DD2DE-F619-49DD-B5E7-03A290FF4ED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158495" y="2660473"/>
            <a:ext cx="4355594" cy="4038603"/>
          </a:xfrm>
          <a:prstGeom prst="rect">
            <a:avLst/>
          </a:prstGeom>
          <a:gradFill>
            <a:gsLst>
              <a:gs pos="0">
                <a:schemeClr val="accent1">
                  <a:alpha val="50000"/>
                </a:schemeClr>
              </a:gs>
              <a:gs pos="100000">
                <a:schemeClr val="accent1">
                  <a:lumMod val="50000"/>
                  <a:alpha val="0"/>
                </a:schemeClr>
              </a:gs>
            </a:gsLst>
            <a:lin ang="11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85149191-5F60-4A28-AAFF-039F96B0F3E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1180882" y="1638085"/>
            <a:ext cx="6857572" cy="3581401"/>
          </a:xfrm>
          <a:prstGeom prst="rect">
            <a:avLst/>
          </a:prstGeom>
          <a:gradFill>
            <a:gsLst>
              <a:gs pos="0">
                <a:srgbClr val="000000">
                  <a:alpha val="59000"/>
                </a:srgbClr>
              </a:gs>
              <a:gs pos="69000">
                <a:schemeClr val="accent1">
                  <a:alpha val="0"/>
                </a:scheme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Freeform: Shape 30">
            <a:extLst>
              <a:ext uri="{FF2B5EF4-FFF2-40B4-BE49-F238E27FC236}">
                <a16:creationId xmlns:a16="http://schemas.microsoft.com/office/drawing/2014/main" id="{F8260ED5-17F7-4158-B241-D51DD4CF1B7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6097846">
            <a:off x="-747355" y="1201312"/>
            <a:ext cx="4808302" cy="4088666"/>
          </a:xfrm>
          <a:custGeom>
            <a:avLst/>
            <a:gdLst>
              <a:gd name="connsiteX0" fmla="*/ 48844 w 4808302"/>
              <a:gd name="connsiteY0" fmla="*/ 2888671 h 4088666"/>
              <a:gd name="connsiteX1" fmla="*/ 0 w 4808302"/>
              <a:gd name="connsiteY1" fmla="*/ 2404151 h 4088666"/>
              <a:gd name="connsiteX2" fmla="*/ 2404151 w 4808302"/>
              <a:gd name="connsiteY2" fmla="*/ 0 h 4088666"/>
              <a:gd name="connsiteX3" fmla="*/ 4808302 w 4808302"/>
              <a:gd name="connsiteY3" fmla="*/ 2404151 h 4088666"/>
              <a:gd name="connsiteX4" fmla="*/ 4700216 w 4808302"/>
              <a:gd name="connsiteY4" fmla="*/ 3119072 h 4088666"/>
              <a:gd name="connsiteX5" fmla="*/ 4643143 w 4808302"/>
              <a:gd name="connsiteY5" fmla="*/ 3275009 h 4088666"/>
              <a:gd name="connsiteX6" fmla="*/ 690093 w 4808302"/>
              <a:gd name="connsiteY6" fmla="*/ 4088666 h 4088666"/>
              <a:gd name="connsiteX7" fmla="*/ 548991 w 4808302"/>
              <a:gd name="connsiteY7" fmla="*/ 3933414 h 4088666"/>
              <a:gd name="connsiteX8" fmla="*/ 48844 w 4808302"/>
              <a:gd name="connsiteY8" fmla="*/ 2888671 h 40886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08302" h="4088666">
                <a:moveTo>
                  <a:pt x="48844" y="2888671"/>
                </a:moveTo>
                <a:cubicBezTo>
                  <a:pt x="16818" y="2732167"/>
                  <a:pt x="0" y="2570123"/>
                  <a:pt x="0" y="2404151"/>
                </a:cubicBezTo>
                <a:cubicBezTo>
                  <a:pt x="0" y="1076375"/>
                  <a:pt x="1076375" y="0"/>
                  <a:pt x="2404151" y="0"/>
                </a:cubicBezTo>
                <a:cubicBezTo>
                  <a:pt x="3731927" y="0"/>
                  <a:pt x="4808302" y="1076375"/>
                  <a:pt x="4808302" y="2404151"/>
                </a:cubicBezTo>
                <a:cubicBezTo>
                  <a:pt x="4808302" y="2653109"/>
                  <a:pt x="4770461" y="2893229"/>
                  <a:pt x="4700216" y="3119072"/>
                </a:cubicBezTo>
                <a:lnTo>
                  <a:pt x="4643143" y="3275009"/>
                </a:lnTo>
                <a:lnTo>
                  <a:pt x="690093" y="4088666"/>
                </a:lnTo>
                <a:lnTo>
                  <a:pt x="548991" y="3933414"/>
                </a:lnTo>
                <a:cubicBezTo>
                  <a:pt x="304015" y="3636572"/>
                  <a:pt x="128908" y="3279932"/>
                  <a:pt x="48844" y="2888671"/>
                </a:cubicBezTo>
                <a:close/>
              </a:path>
            </a:pathLst>
          </a:custGeom>
          <a:gradFill>
            <a:gsLst>
              <a:gs pos="39000">
                <a:schemeClr val="accent1">
                  <a:lumMod val="60000"/>
                  <a:lumOff val="40000"/>
                  <a:alpha val="0"/>
                </a:schemeClr>
              </a:gs>
              <a:gs pos="100000">
                <a:schemeClr val="accent1">
                  <a:lumMod val="75000"/>
                  <a:alpha val="26000"/>
                </a:schemeClr>
              </a:gs>
            </a:gsLst>
            <a:lin ang="18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 name="Title 1">
            <a:extLst>
              <a:ext uri="{FF2B5EF4-FFF2-40B4-BE49-F238E27FC236}">
                <a16:creationId xmlns:a16="http://schemas.microsoft.com/office/drawing/2014/main" id="{12BC12E9-0EB4-DA40-5B79-BCFCF0352CF1}"/>
              </a:ext>
            </a:extLst>
          </p:cNvPr>
          <p:cNvSpPr>
            <a:spLocks noGrp="1"/>
          </p:cNvSpPr>
          <p:nvPr>
            <p:ph type="title"/>
          </p:nvPr>
        </p:nvSpPr>
        <p:spPr>
          <a:xfrm>
            <a:off x="660041" y="2767106"/>
            <a:ext cx="2880828" cy="3071906"/>
          </a:xfrm>
        </p:spPr>
        <p:txBody>
          <a:bodyPr vert="horz" lIns="91440" tIns="45720" rIns="91440" bIns="45720" rtlCol="0" anchor="t">
            <a:normAutofit/>
          </a:bodyPr>
          <a:lstStyle/>
          <a:p>
            <a:r>
              <a:rPr lang="en-US" sz="2600" kern="1200" dirty="0">
                <a:solidFill>
                  <a:srgbClr val="FFFFFF"/>
                </a:solidFill>
                <a:latin typeface="+mj-lt"/>
                <a:ea typeface="+mj-ea"/>
                <a:cs typeface="+mj-cs"/>
              </a:rPr>
              <a:t>Complex Implants/Upgrades, Trainees and the remainder</a:t>
            </a:r>
          </a:p>
        </p:txBody>
      </p:sp>
      <p:sp>
        <p:nvSpPr>
          <p:cNvPr id="3" name="Text Placeholder 2">
            <a:extLst>
              <a:ext uri="{FF2B5EF4-FFF2-40B4-BE49-F238E27FC236}">
                <a16:creationId xmlns:a16="http://schemas.microsoft.com/office/drawing/2014/main" id="{55B9F808-32CC-C888-F5C2-3E016F493C18}"/>
              </a:ext>
            </a:extLst>
          </p:cNvPr>
          <p:cNvSpPr>
            <a:spLocks noGrp="1"/>
          </p:cNvSpPr>
          <p:nvPr>
            <p:ph type="body" idx="1"/>
          </p:nvPr>
        </p:nvSpPr>
        <p:spPr>
          <a:xfrm>
            <a:off x="660042" y="806824"/>
            <a:ext cx="2919738" cy="1494117"/>
          </a:xfrm>
        </p:spPr>
        <p:txBody>
          <a:bodyPr vert="horz" lIns="91440" tIns="45720" rIns="91440" bIns="45720" rtlCol="0" anchor="b">
            <a:normAutofit/>
          </a:bodyPr>
          <a:lstStyle/>
          <a:p>
            <a:r>
              <a:rPr lang="en-US" sz="2000" kern="1200" dirty="0">
                <a:solidFill>
                  <a:srgbClr val="FFFFFF"/>
                </a:solidFill>
                <a:latin typeface="+mn-lt"/>
                <a:ea typeface="+mn-ea"/>
                <a:cs typeface="+mn-cs"/>
              </a:rPr>
              <a:t>Very few high-volume trainees</a:t>
            </a:r>
          </a:p>
        </p:txBody>
      </p:sp>
      <p:pic>
        <p:nvPicPr>
          <p:cNvPr id="5" name="Picture 4" descr="Chart, bar chart&#10;&#10;Description automatically generated">
            <a:extLst>
              <a:ext uri="{FF2B5EF4-FFF2-40B4-BE49-F238E27FC236}">
                <a16:creationId xmlns:a16="http://schemas.microsoft.com/office/drawing/2014/main" id="{7E562B98-AEEA-3ECE-C49C-C502D456E738}"/>
              </a:ext>
            </a:extLst>
          </p:cNvPr>
          <p:cNvPicPr>
            <a:picLocks noChangeAspect="1"/>
          </p:cNvPicPr>
          <p:nvPr/>
        </p:nvPicPr>
        <p:blipFill>
          <a:blip r:embed="rId3"/>
          <a:stretch>
            <a:fillRect/>
          </a:stretch>
        </p:blipFill>
        <p:spPr>
          <a:xfrm>
            <a:off x="4502428" y="1020418"/>
            <a:ext cx="7225748" cy="4817164"/>
          </a:xfrm>
          <a:prstGeom prst="rect">
            <a:avLst/>
          </a:prstGeom>
        </p:spPr>
      </p:pic>
    </p:spTree>
    <p:extLst>
      <p:ext uri="{BB962C8B-B14F-4D97-AF65-F5344CB8AC3E}">
        <p14:creationId xmlns:p14="http://schemas.microsoft.com/office/powerpoint/2010/main" val="789825471"/>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8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577D6B2E-37A3-429E-A37C-F30ED648728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0" name="Rectangle 9">
            <a:extLst>
              <a:ext uri="{FF2B5EF4-FFF2-40B4-BE49-F238E27FC236}">
                <a16:creationId xmlns:a16="http://schemas.microsoft.com/office/drawing/2014/main" id="{5CEAD642-85CF-4750-8432-7C80C901F00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11723" y="-1"/>
            <a:ext cx="12225953" cy="6868071"/>
          </a:xfrm>
          <a:prstGeom prst="rect">
            <a:avLst/>
          </a:prstGeom>
          <a:gradFill>
            <a:gsLst>
              <a:gs pos="0">
                <a:srgbClr val="000000"/>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 name="Rectangle 11">
            <a:extLst>
              <a:ext uri="{FF2B5EF4-FFF2-40B4-BE49-F238E27FC236}">
                <a16:creationId xmlns:a16="http://schemas.microsoft.com/office/drawing/2014/main" id="{FA33EEAE-15D5-4119-8C1E-89D943F911E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441959" y="-3"/>
            <a:ext cx="11772269" cy="6868074"/>
          </a:xfrm>
          <a:prstGeom prst="rect">
            <a:avLst/>
          </a:prstGeom>
          <a:gradFill>
            <a:gsLst>
              <a:gs pos="21000">
                <a:schemeClr val="accent1">
                  <a:lumMod val="50000"/>
                  <a:alpha val="83000"/>
                </a:schemeClr>
              </a:gs>
              <a:gs pos="100000">
                <a:schemeClr val="accent1">
                  <a:alpha val="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4" name="Rectangle 13">
            <a:extLst>
              <a:ext uri="{FF2B5EF4-FFF2-40B4-BE49-F238E27FC236}">
                <a16:creationId xmlns:a16="http://schemas.microsoft.com/office/drawing/2014/main" id="{730D8B3B-9B80-4025-B934-26DC7D7CD23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15200" y="0"/>
            <a:ext cx="3623374" cy="6868072"/>
          </a:xfrm>
          <a:prstGeom prst="rect">
            <a:avLst/>
          </a:prstGeom>
          <a:gradFill>
            <a:gsLst>
              <a:gs pos="0">
                <a:schemeClr val="accent1">
                  <a:lumMod val="75000"/>
                  <a:alpha val="0"/>
                </a:schemeClr>
              </a:gs>
              <a:gs pos="99000">
                <a:srgbClr val="000000">
                  <a:alpha val="41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6" name="Rectangle 15">
            <a:extLst>
              <a:ext uri="{FF2B5EF4-FFF2-40B4-BE49-F238E27FC236}">
                <a16:creationId xmlns:a16="http://schemas.microsoft.com/office/drawing/2014/main" id="{1064D5D5-227B-4F66-9AEA-46F570E793B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5875" y="-3"/>
            <a:ext cx="12233581" cy="6868076"/>
          </a:xfrm>
          <a:prstGeom prst="rect">
            <a:avLst/>
          </a:prstGeom>
          <a:gradFill>
            <a:gsLst>
              <a:gs pos="3000">
                <a:schemeClr val="accent1">
                  <a:lumMod val="75000"/>
                  <a:alpha val="0"/>
                </a:schemeClr>
              </a:gs>
              <a:gs pos="100000">
                <a:srgbClr val="000000">
                  <a:alpha val="73000"/>
                </a:srgbClr>
              </a:gs>
            </a:gsLst>
            <a:lin ang="17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8" name="Rectangle 17">
            <a:extLst>
              <a:ext uri="{FF2B5EF4-FFF2-40B4-BE49-F238E27FC236}">
                <a16:creationId xmlns:a16="http://schemas.microsoft.com/office/drawing/2014/main" id="{646B67A4-D328-4747-A82B-65E84FA463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4484334" y="-861824"/>
            <a:ext cx="6861931" cy="8597859"/>
          </a:xfrm>
          <a:prstGeom prst="rect">
            <a:avLst/>
          </a:prstGeom>
          <a:gradFill>
            <a:gsLst>
              <a:gs pos="3000">
                <a:schemeClr val="accent1">
                  <a:lumMod val="75000"/>
                  <a:alpha val="0"/>
                </a:schemeClr>
              </a:gs>
              <a:gs pos="100000">
                <a:srgbClr val="000000">
                  <a:alpha val="27000"/>
                </a:srgb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0" name="Oval 19">
            <a:extLst>
              <a:ext uri="{FF2B5EF4-FFF2-40B4-BE49-F238E27FC236}">
                <a16:creationId xmlns:a16="http://schemas.microsoft.com/office/drawing/2014/main" id="{B5A1B09C-1565-46F8-B70F-621C5EB48A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993193">
            <a:off x="1186972" y="1089049"/>
            <a:ext cx="4967533" cy="4988390"/>
          </a:xfrm>
          <a:prstGeom prst="ellipse">
            <a:avLst/>
          </a:prstGeom>
          <a:gradFill>
            <a:gsLst>
              <a:gs pos="0">
                <a:schemeClr val="accent1">
                  <a:alpha val="26000"/>
                </a:schemeClr>
              </a:gs>
              <a:gs pos="85000">
                <a:schemeClr val="accent1">
                  <a:lumMod val="60000"/>
                  <a:lumOff val="40000"/>
                  <a:alpha val="0"/>
                </a:schemeClr>
              </a:gs>
            </a:gsLst>
            <a:lin ang="14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70BDBF0F-BC3C-1C97-3003-2BE0B2F2C414}"/>
              </a:ext>
            </a:extLst>
          </p:cNvPr>
          <p:cNvSpPr>
            <a:spLocks noGrp="1"/>
          </p:cNvSpPr>
          <p:nvPr>
            <p:ph type="title"/>
          </p:nvPr>
        </p:nvSpPr>
        <p:spPr>
          <a:xfrm>
            <a:off x="4162567" y="818984"/>
            <a:ext cx="6714699" cy="3178689"/>
          </a:xfrm>
        </p:spPr>
        <p:txBody>
          <a:bodyPr vert="horz" lIns="91440" tIns="45720" rIns="91440" bIns="45720" rtlCol="0" anchor="b">
            <a:normAutofit/>
          </a:bodyPr>
          <a:lstStyle/>
          <a:p>
            <a:r>
              <a:rPr lang="en-US" sz="4800" kern="1200" dirty="0">
                <a:solidFill>
                  <a:srgbClr val="FFFFFF"/>
                </a:solidFill>
                <a:latin typeface="+mj-lt"/>
                <a:ea typeface="+mj-ea"/>
                <a:cs typeface="+mj-cs"/>
              </a:rPr>
              <a:t>Operator Volumes - Ablations</a:t>
            </a:r>
          </a:p>
        </p:txBody>
      </p:sp>
      <p:sp>
        <p:nvSpPr>
          <p:cNvPr id="22" name="Rectangle 21">
            <a:extLst>
              <a:ext uri="{FF2B5EF4-FFF2-40B4-BE49-F238E27FC236}">
                <a16:creationId xmlns:a16="http://schemas.microsoft.com/office/drawing/2014/main" id="{8C516CC8-80AC-446C-A56E-9F54B721040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3" y="4490110"/>
            <a:ext cx="12217710" cy="2377962"/>
          </a:xfrm>
          <a:prstGeom prst="rect">
            <a:avLst/>
          </a:prstGeom>
          <a:gradFill>
            <a:gsLst>
              <a:gs pos="0">
                <a:schemeClr val="accent1">
                  <a:lumMod val="75000"/>
                  <a:alpha val="50000"/>
                </a:schemeClr>
              </a:gs>
              <a:gs pos="99000">
                <a:srgbClr val="000000">
                  <a:alpha val="34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TextBox 2">
            <a:extLst>
              <a:ext uri="{FF2B5EF4-FFF2-40B4-BE49-F238E27FC236}">
                <a16:creationId xmlns:a16="http://schemas.microsoft.com/office/drawing/2014/main" id="{48FF9E7C-E0D9-5F14-E98F-7A034B7F329B}"/>
              </a:ext>
            </a:extLst>
          </p:cNvPr>
          <p:cNvSpPr txBox="1"/>
          <p:nvPr/>
        </p:nvSpPr>
        <p:spPr>
          <a:xfrm>
            <a:off x="4224670" y="4175051"/>
            <a:ext cx="5337544" cy="369332"/>
          </a:xfrm>
          <a:prstGeom prst="rect">
            <a:avLst/>
          </a:prstGeom>
          <a:noFill/>
        </p:spPr>
        <p:txBody>
          <a:bodyPr wrap="square" rtlCol="0">
            <a:spAutoFit/>
          </a:bodyPr>
          <a:lstStyle/>
          <a:p>
            <a:r>
              <a:rPr lang="en-GB" dirty="0">
                <a:solidFill>
                  <a:schemeClr val="bg1"/>
                </a:solidFill>
              </a:rPr>
              <a:t>1</a:t>
            </a:r>
            <a:r>
              <a:rPr lang="en-GB" baseline="30000" dirty="0">
                <a:solidFill>
                  <a:schemeClr val="bg1"/>
                </a:solidFill>
              </a:rPr>
              <a:t>st</a:t>
            </a:r>
            <a:r>
              <a:rPr lang="en-GB" dirty="0">
                <a:solidFill>
                  <a:schemeClr val="bg1"/>
                </a:solidFill>
              </a:rPr>
              <a:t> and 2</a:t>
            </a:r>
            <a:r>
              <a:rPr lang="en-GB" baseline="30000" dirty="0">
                <a:solidFill>
                  <a:schemeClr val="bg1"/>
                </a:solidFill>
              </a:rPr>
              <a:t>nd</a:t>
            </a:r>
            <a:r>
              <a:rPr lang="en-GB" dirty="0">
                <a:solidFill>
                  <a:schemeClr val="bg1"/>
                </a:solidFill>
              </a:rPr>
              <a:t> operator </a:t>
            </a:r>
          </a:p>
        </p:txBody>
      </p:sp>
    </p:spTree>
    <p:extLst>
      <p:ext uri="{BB962C8B-B14F-4D97-AF65-F5344CB8AC3E}">
        <p14:creationId xmlns:p14="http://schemas.microsoft.com/office/powerpoint/2010/main" val="10408954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31" name="Rectangle 1030">
            <a:extLst>
              <a:ext uri="{FF2B5EF4-FFF2-40B4-BE49-F238E27FC236}">
                <a16:creationId xmlns:a16="http://schemas.microsoft.com/office/drawing/2014/main" id="{2596F992-698C-48C0-9D89-70DA4CE927E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B272C6D8-E11F-F56C-3175-33C716E229AC}"/>
              </a:ext>
            </a:extLst>
          </p:cNvPr>
          <p:cNvSpPr>
            <a:spLocks noGrp="1"/>
          </p:cNvSpPr>
          <p:nvPr>
            <p:ph type="title"/>
          </p:nvPr>
        </p:nvSpPr>
        <p:spPr>
          <a:xfrm>
            <a:off x="914403" y="489508"/>
            <a:ext cx="3822698" cy="793192"/>
          </a:xfrm>
        </p:spPr>
        <p:txBody>
          <a:bodyPr anchor="b">
            <a:normAutofit/>
          </a:bodyPr>
          <a:lstStyle/>
          <a:p>
            <a:r>
              <a:rPr lang="en-GB" sz="4000" dirty="0"/>
              <a:t>Ablation</a:t>
            </a:r>
          </a:p>
        </p:txBody>
      </p:sp>
      <p:sp>
        <p:nvSpPr>
          <p:cNvPr id="3" name="Content Placeholder 2">
            <a:extLst>
              <a:ext uri="{FF2B5EF4-FFF2-40B4-BE49-F238E27FC236}">
                <a16:creationId xmlns:a16="http://schemas.microsoft.com/office/drawing/2014/main" id="{114299AA-E955-E362-CF27-EB2B4DAEBA5B}"/>
              </a:ext>
            </a:extLst>
          </p:cNvPr>
          <p:cNvSpPr>
            <a:spLocks noGrp="1"/>
          </p:cNvSpPr>
          <p:nvPr>
            <p:ph idx="1"/>
          </p:nvPr>
        </p:nvSpPr>
        <p:spPr>
          <a:xfrm>
            <a:off x="914402" y="1473200"/>
            <a:ext cx="4021112" cy="4355106"/>
          </a:xfrm>
        </p:spPr>
        <p:txBody>
          <a:bodyPr anchor="ctr">
            <a:normAutofit lnSpcReduction="10000"/>
          </a:bodyPr>
          <a:lstStyle/>
          <a:p>
            <a:r>
              <a:rPr lang="en-GB" sz="2000" dirty="0"/>
              <a:t>“Simple Atrial (A)”</a:t>
            </a:r>
          </a:p>
          <a:p>
            <a:pPr lvl="1"/>
            <a:r>
              <a:rPr lang="en-GB" sz="2000" dirty="0"/>
              <a:t>AV node ablation</a:t>
            </a:r>
          </a:p>
          <a:p>
            <a:pPr lvl="1"/>
            <a:r>
              <a:rPr lang="en-GB" sz="2000" dirty="0"/>
              <a:t>Slow pathway</a:t>
            </a:r>
          </a:p>
          <a:p>
            <a:pPr lvl="1"/>
            <a:r>
              <a:rPr lang="en-GB" sz="2000" dirty="0"/>
              <a:t>Accessory pathway</a:t>
            </a:r>
          </a:p>
          <a:p>
            <a:pPr lvl="1"/>
            <a:r>
              <a:rPr lang="en-GB" sz="2000" dirty="0"/>
              <a:t>Cavo-tricuspid isthmus</a:t>
            </a:r>
          </a:p>
          <a:p>
            <a:pPr lvl="1"/>
            <a:endParaRPr lang="en-GB" sz="2000" dirty="0"/>
          </a:p>
          <a:p>
            <a:r>
              <a:rPr lang="en-GB" sz="2000" dirty="0"/>
              <a:t>“Complex Atrial (A)”</a:t>
            </a:r>
          </a:p>
          <a:p>
            <a:pPr lvl="1"/>
            <a:r>
              <a:rPr lang="en-GB" sz="2000" dirty="0"/>
              <a:t>Atrial fibrillation</a:t>
            </a:r>
          </a:p>
          <a:p>
            <a:pPr lvl="1"/>
            <a:r>
              <a:rPr lang="en-GB" sz="2000" dirty="0"/>
              <a:t>Atrial tachycardia</a:t>
            </a:r>
          </a:p>
          <a:p>
            <a:pPr lvl="1"/>
            <a:r>
              <a:rPr lang="en-GB" sz="2000" dirty="0"/>
              <a:t>Anything else that isn’t simple</a:t>
            </a:r>
          </a:p>
          <a:p>
            <a:pPr lvl="1"/>
            <a:endParaRPr lang="en-GB" sz="2000" dirty="0"/>
          </a:p>
          <a:p>
            <a:r>
              <a:rPr lang="en-GB" sz="2000" dirty="0"/>
              <a:t>“Complex Ventricular (V)”</a:t>
            </a:r>
          </a:p>
          <a:p>
            <a:pPr lvl="1"/>
            <a:r>
              <a:rPr lang="en-GB" sz="2000" dirty="0"/>
              <a:t>Any ventricular target</a:t>
            </a:r>
          </a:p>
        </p:txBody>
      </p:sp>
      <p:pic>
        <p:nvPicPr>
          <p:cNvPr id="1026" name="Picture 2" descr="Diagram&#10;&#10;Description automatically generated">
            <a:extLst>
              <a:ext uri="{FF2B5EF4-FFF2-40B4-BE49-F238E27FC236}">
                <a16:creationId xmlns:a16="http://schemas.microsoft.com/office/drawing/2014/main" id="{BA98728F-E8FE-9981-BCE7-9F3717090EFE}"/>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9040"/>
          <a:stretch/>
        </p:blipFill>
        <p:spPr bwMode="auto">
          <a:xfrm>
            <a:off x="4935514" y="1663493"/>
            <a:ext cx="7058071" cy="3531013"/>
          </a:xfrm>
          <a:prstGeom prst="rect">
            <a:avLst/>
          </a:prstGeom>
          <a:noFill/>
          <a:extLst>
            <a:ext uri="{909E8E84-426E-40DD-AFC4-6F175D3DCCD1}">
              <a14:hiddenFill xmlns:a14="http://schemas.microsoft.com/office/drawing/2010/main">
                <a:solidFill>
                  <a:srgbClr val="FFFFFF"/>
                </a:solidFill>
              </a14:hiddenFill>
            </a:ext>
          </a:extLst>
        </p:spPr>
      </p:pic>
      <p:sp>
        <p:nvSpPr>
          <p:cNvPr id="1033" name="Rectangle 1032">
            <a:extLst>
              <a:ext uri="{FF2B5EF4-FFF2-40B4-BE49-F238E27FC236}">
                <a16:creationId xmlns:a16="http://schemas.microsoft.com/office/drawing/2014/main" id="{A344AAA5-41F4-4862-97EF-688D31DC75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0" y="6400799"/>
            <a:ext cx="12192000" cy="456773"/>
          </a:xfrm>
          <a:prstGeom prst="rect">
            <a:avLst/>
          </a:prstGeom>
          <a:gradFill>
            <a:gsLst>
              <a:gs pos="0">
                <a:schemeClr val="accent1"/>
              </a:gs>
              <a:gs pos="85000">
                <a:srgbClr val="000000"/>
              </a:gs>
            </a:gsLst>
            <a:lin ang="2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5" name="Rectangle 1034">
            <a:extLst>
              <a:ext uri="{FF2B5EF4-FFF2-40B4-BE49-F238E27FC236}">
                <a16:creationId xmlns:a16="http://schemas.microsoft.com/office/drawing/2014/main" id="{69E1A62C-2AAF-4B3E-8CDB-65E23708099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038600" y="6400799"/>
            <a:ext cx="8153398" cy="456772"/>
          </a:xfrm>
          <a:prstGeom prst="rect">
            <a:avLst/>
          </a:prstGeom>
          <a:gradFill>
            <a:gsLst>
              <a:gs pos="0">
                <a:srgbClr val="000000">
                  <a:alpha val="26000"/>
                </a:srgbClr>
              </a:gs>
              <a:gs pos="100000">
                <a:schemeClr val="accent1">
                  <a:lumMod val="7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444735133"/>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9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0" name="Rectangle 69">
            <a:extLst>
              <a:ext uri="{FF2B5EF4-FFF2-40B4-BE49-F238E27FC236}">
                <a16:creationId xmlns:a16="http://schemas.microsoft.com/office/drawing/2014/main" id="{A8384FB5-9ADC-4DDC-881B-597D56F5B1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72" name="Rectangle 71">
            <a:extLst>
              <a:ext uri="{FF2B5EF4-FFF2-40B4-BE49-F238E27FC236}">
                <a16:creationId xmlns:a16="http://schemas.microsoft.com/office/drawing/2014/main" id="{1199E1B1-A8C0-4FE8-A5A8-1CB41D69F85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2" y="0"/>
            <a:ext cx="12191998" cy="1575955"/>
          </a:xfrm>
          <a:prstGeom prst="rect">
            <a:avLst/>
          </a:prstGeom>
          <a:gradFill>
            <a:gsLst>
              <a:gs pos="0">
                <a:srgbClr val="000000">
                  <a:alpha val="96000"/>
                </a:srgbClr>
              </a:gs>
              <a:gs pos="100000">
                <a:schemeClr val="accent1">
                  <a:lumMod val="75000"/>
                </a:schemeClr>
              </a:gs>
            </a:gsLst>
            <a:lin ang="6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74" name="Rectangle 73">
            <a:extLst>
              <a:ext uri="{FF2B5EF4-FFF2-40B4-BE49-F238E27FC236}">
                <a16:creationId xmlns:a16="http://schemas.microsoft.com/office/drawing/2014/main" id="{84A8DE83-DE75-4B41-9DB4-A7EC0B0DEC0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8128856" cy="1575461"/>
          </a:xfrm>
          <a:prstGeom prst="rect">
            <a:avLst/>
          </a:prstGeom>
          <a:gradFill>
            <a:gsLst>
              <a:gs pos="0">
                <a:schemeClr val="accent1">
                  <a:alpha val="41000"/>
                </a:schemeClr>
              </a:gs>
              <a:gs pos="74000">
                <a:schemeClr val="accent1">
                  <a:lumMod val="60000"/>
                  <a:lumOff val="40000"/>
                  <a:alpha val="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76" name="Rectangle 75">
            <a:extLst>
              <a:ext uri="{FF2B5EF4-FFF2-40B4-BE49-F238E27FC236}">
                <a16:creationId xmlns:a16="http://schemas.microsoft.com/office/drawing/2014/main" id="{A7009A0A-BEF5-4EAC-AF15-E4F9F002E23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3" y="-1"/>
            <a:ext cx="12192002" cy="1574311"/>
          </a:xfrm>
          <a:prstGeom prst="rect">
            <a:avLst/>
          </a:prstGeom>
          <a:gradFill>
            <a:gsLst>
              <a:gs pos="0">
                <a:srgbClr val="000000">
                  <a:alpha val="63000"/>
                </a:srgbClr>
              </a:gs>
              <a:gs pos="78000">
                <a:schemeClr val="accent1">
                  <a:alpha val="15000"/>
                </a:schemeClr>
              </a:gs>
            </a:gsLst>
            <a:lin ang="15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 name="TextBox 4">
            <a:extLst>
              <a:ext uri="{FF2B5EF4-FFF2-40B4-BE49-F238E27FC236}">
                <a16:creationId xmlns:a16="http://schemas.microsoft.com/office/drawing/2014/main" id="{E22954F7-5F1E-F000-5D06-C36D42695172}"/>
              </a:ext>
            </a:extLst>
          </p:cNvPr>
          <p:cNvSpPr txBox="1"/>
          <p:nvPr/>
        </p:nvSpPr>
        <p:spPr>
          <a:xfrm>
            <a:off x="699713" y="248038"/>
            <a:ext cx="7063721" cy="1159200"/>
          </a:xfrm>
          <a:prstGeom prst="rect">
            <a:avLst/>
          </a:prstGeom>
        </p:spPr>
        <p:txBody>
          <a:bodyPr vert="horz" lIns="91440" tIns="45720" rIns="91440" bIns="45720" rtlCol="0" anchor="ctr">
            <a:normAutofit/>
          </a:bodyPr>
          <a:lstStyle/>
          <a:p>
            <a:pPr marL="0" marR="0" lvl="0" indent="0" algn="l" defTabSz="914400" rtl="0" eaLnBrk="1" fontAlgn="auto" latinLnBrk="0" hangingPunct="1">
              <a:lnSpc>
                <a:spcPct val="90000"/>
              </a:lnSpc>
              <a:spcBef>
                <a:spcPct val="0"/>
              </a:spcBef>
              <a:spcAft>
                <a:spcPts val="600"/>
              </a:spcAft>
              <a:buClrTx/>
              <a:buSzTx/>
              <a:buFontTx/>
              <a:buNone/>
              <a:tabLst/>
              <a:defRPr/>
            </a:pPr>
            <a:r>
              <a:rPr kumimoji="0" lang="en-US" sz="3200" b="0" i="0" u="none" strike="noStrike" kern="1200" cap="none" spc="0" normalizeH="0" baseline="0" noProof="0" dirty="0" err="1">
                <a:ln>
                  <a:noFill/>
                </a:ln>
                <a:solidFill>
                  <a:srgbClr val="FFFFFF"/>
                </a:solidFill>
                <a:effectLst/>
                <a:uLnTx/>
                <a:uFillTx/>
                <a:latin typeface="Calibri Light" panose="020F0302020204030204"/>
                <a:ea typeface="+mn-ea"/>
                <a:cs typeface="+mn-cs"/>
              </a:rPr>
              <a:t>Abalations</a:t>
            </a:r>
            <a:r>
              <a:rPr kumimoji="0" lang="en-US" sz="3200" b="0" i="0" u="none" strike="noStrike" kern="1200" cap="none" spc="0" normalizeH="0" baseline="0" noProof="0" dirty="0">
                <a:ln>
                  <a:noFill/>
                </a:ln>
                <a:solidFill>
                  <a:srgbClr val="FFFFFF"/>
                </a:solidFill>
                <a:effectLst/>
                <a:uLnTx/>
                <a:uFillTx/>
                <a:latin typeface="Calibri Light" panose="020F0302020204030204"/>
                <a:ea typeface="+mn-ea"/>
                <a:cs typeface="+mn-cs"/>
              </a:rPr>
              <a:t> – Operator Numbers</a:t>
            </a:r>
          </a:p>
        </p:txBody>
      </p:sp>
      <p:pic>
        <p:nvPicPr>
          <p:cNvPr id="7" name="Content Placeholder 3">
            <a:extLst>
              <a:ext uri="{FF2B5EF4-FFF2-40B4-BE49-F238E27FC236}">
                <a16:creationId xmlns:a16="http://schemas.microsoft.com/office/drawing/2014/main" id="{424A66BF-DDA1-8C44-173A-CEEE9B6CFA07}"/>
              </a:ext>
            </a:extLst>
          </p:cNvPr>
          <p:cNvPicPr>
            <a:picLocks noChangeAspect="1"/>
          </p:cNvPicPr>
          <p:nvPr/>
        </p:nvPicPr>
        <p:blipFill rotWithShape="1">
          <a:blip r:embed="rId3">
            <a:extLst>
              <a:ext uri="{28A0092B-C50C-407E-A947-70E740481C1C}">
                <a14:useLocalDpi xmlns:a14="http://schemas.microsoft.com/office/drawing/2010/main" val="0"/>
              </a:ext>
            </a:extLst>
          </a:blip>
          <a:srcRect t="26584" b="23568"/>
          <a:stretch/>
        </p:blipFill>
        <p:spPr>
          <a:xfrm>
            <a:off x="699713" y="2006600"/>
            <a:ext cx="10800000" cy="3511692"/>
          </a:xfrm>
          <a:prstGeom prst="rect">
            <a:avLst/>
          </a:prstGeom>
        </p:spPr>
      </p:pic>
      <p:pic>
        <p:nvPicPr>
          <p:cNvPr id="8" name="Content Placeholder 3">
            <a:extLst>
              <a:ext uri="{FF2B5EF4-FFF2-40B4-BE49-F238E27FC236}">
                <a16:creationId xmlns:a16="http://schemas.microsoft.com/office/drawing/2014/main" id="{458E46F5-5AE9-29DC-F31A-E3144ABCAC98}"/>
              </a:ext>
            </a:extLst>
          </p:cNvPr>
          <p:cNvPicPr>
            <a:picLocks noChangeAspect="1"/>
          </p:cNvPicPr>
          <p:nvPr/>
        </p:nvPicPr>
        <p:blipFill rotWithShape="1">
          <a:blip r:embed="rId3">
            <a:extLst>
              <a:ext uri="{28A0092B-C50C-407E-A947-70E740481C1C}">
                <a14:useLocalDpi xmlns:a14="http://schemas.microsoft.com/office/drawing/2010/main" val="0"/>
              </a:ext>
            </a:extLst>
          </a:blip>
          <a:srcRect t="92598"/>
          <a:stretch/>
        </p:blipFill>
        <p:spPr>
          <a:xfrm>
            <a:off x="692287" y="5518292"/>
            <a:ext cx="10800000" cy="521428"/>
          </a:xfrm>
          <a:prstGeom prst="rect">
            <a:avLst/>
          </a:prstGeom>
        </p:spPr>
      </p:pic>
      <p:sp>
        <p:nvSpPr>
          <p:cNvPr id="10" name="Rectangle 9">
            <a:extLst>
              <a:ext uri="{FF2B5EF4-FFF2-40B4-BE49-F238E27FC236}">
                <a16:creationId xmlns:a16="http://schemas.microsoft.com/office/drawing/2014/main" id="{31EB6F8B-A6C0-9529-5AE1-040E252FD5E9}"/>
              </a:ext>
            </a:extLst>
          </p:cNvPr>
          <p:cNvSpPr/>
          <p:nvPr/>
        </p:nvSpPr>
        <p:spPr>
          <a:xfrm>
            <a:off x="635000" y="2006600"/>
            <a:ext cx="102813" cy="41783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61142054-D825-F0FD-3CE8-1222EECDBBC9}"/>
              </a:ext>
            </a:extLst>
          </p:cNvPr>
          <p:cNvSpPr/>
          <p:nvPr/>
        </p:nvSpPr>
        <p:spPr>
          <a:xfrm>
            <a:off x="11466887" y="1861420"/>
            <a:ext cx="102813" cy="41783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Rectangle 11">
            <a:extLst>
              <a:ext uri="{FF2B5EF4-FFF2-40B4-BE49-F238E27FC236}">
                <a16:creationId xmlns:a16="http://schemas.microsoft.com/office/drawing/2014/main" id="{42EBBB55-F1A7-25E2-65D6-8B16BB7245B4}"/>
              </a:ext>
            </a:extLst>
          </p:cNvPr>
          <p:cNvSpPr/>
          <p:nvPr/>
        </p:nvSpPr>
        <p:spPr>
          <a:xfrm>
            <a:off x="686406" y="5943600"/>
            <a:ext cx="11061094" cy="2413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031449693"/>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9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A8384FB5-9ADC-4DDC-881B-597D56F5B1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91E5A9A7-95C6-4F4F-B00E-C82E07FE62E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7539" y="1417538"/>
            <a:ext cx="6875818" cy="4040744"/>
          </a:xfrm>
          <a:prstGeom prst="rect">
            <a:avLst/>
          </a:prstGeom>
          <a:gradFill>
            <a:gsLst>
              <a:gs pos="0">
                <a:srgbClr val="000000"/>
              </a:gs>
              <a:gs pos="100000">
                <a:schemeClr val="accent1">
                  <a:lumMod val="75000"/>
                </a:schemeClr>
              </a:gs>
            </a:gsLst>
            <a:lin ang="18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Rectangle 13">
            <a:extLst>
              <a:ext uri="{FF2B5EF4-FFF2-40B4-BE49-F238E27FC236}">
                <a16:creationId xmlns:a16="http://schemas.microsoft.com/office/drawing/2014/main" id="{D07DD2DE-F619-49DD-B5E7-03A290FF4ED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158495" y="2660473"/>
            <a:ext cx="4355594" cy="4038603"/>
          </a:xfrm>
          <a:prstGeom prst="rect">
            <a:avLst/>
          </a:prstGeom>
          <a:gradFill>
            <a:gsLst>
              <a:gs pos="0">
                <a:schemeClr val="accent1">
                  <a:alpha val="50000"/>
                </a:schemeClr>
              </a:gs>
              <a:gs pos="100000">
                <a:schemeClr val="accent1">
                  <a:lumMod val="50000"/>
                  <a:alpha val="0"/>
                </a:schemeClr>
              </a:gs>
            </a:gsLst>
            <a:lin ang="11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85149191-5F60-4A28-AAFF-039F96B0F3E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1180882" y="1638085"/>
            <a:ext cx="6857572" cy="3581401"/>
          </a:xfrm>
          <a:prstGeom prst="rect">
            <a:avLst/>
          </a:prstGeom>
          <a:gradFill>
            <a:gsLst>
              <a:gs pos="0">
                <a:srgbClr val="000000">
                  <a:alpha val="59000"/>
                </a:srgbClr>
              </a:gs>
              <a:gs pos="69000">
                <a:schemeClr val="accent1">
                  <a:alpha val="0"/>
                </a:scheme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F8260ED5-17F7-4158-B241-D51DD4CF1B7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6097846">
            <a:off x="-747355" y="1201312"/>
            <a:ext cx="4808302" cy="4088666"/>
          </a:xfrm>
          <a:custGeom>
            <a:avLst/>
            <a:gdLst>
              <a:gd name="connsiteX0" fmla="*/ 48844 w 4808302"/>
              <a:gd name="connsiteY0" fmla="*/ 2888671 h 4088666"/>
              <a:gd name="connsiteX1" fmla="*/ 0 w 4808302"/>
              <a:gd name="connsiteY1" fmla="*/ 2404151 h 4088666"/>
              <a:gd name="connsiteX2" fmla="*/ 2404151 w 4808302"/>
              <a:gd name="connsiteY2" fmla="*/ 0 h 4088666"/>
              <a:gd name="connsiteX3" fmla="*/ 4808302 w 4808302"/>
              <a:gd name="connsiteY3" fmla="*/ 2404151 h 4088666"/>
              <a:gd name="connsiteX4" fmla="*/ 4700216 w 4808302"/>
              <a:gd name="connsiteY4" fmla="*/ 3119072 h 4088666"/>
              <a:gd name="connsiteX5" fmla="*/ 4643143 w 4808302"/>
              <a:gd name="connsiteY5" fmla="*/ 3275009 h 4088666"/>
              <a:gd name="connsiteX6" fmla="*/ 690093 w 4808302"/>
              <a:gd name="connsiteY6" fmla="*/ 4088666 h 4088666"/>
              <a:gd name="connsiteX7" fmla="*/ 548991 w 4808302"/>
              <a:gd name="connsiteY7" fmla="*/ 3933414 h 4088666"/>
              <a:gd name="connsiteX8" fmla="*/ 48844 w 4808302"/>
              <a:gd name="connsiteY8" fmla="*/ 2888671 h 40886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08302" h="4088666">
                <a:moveTo>
                  <a:pt x="48844" y="2888671"/>
                </a:moveTo>
                <a:cubicBezTo>
                  <a:pt x="16818" y="2732167"/>
                  <a:pt x="0" y="2570123"/>
                  <a:pt x="0" y="2404151"/>
                </a:cubicBezTo>
                <a:cubicBezTo>
                  <a:pt x="0" y="1076375"/>
                  <a:pt x="1076375" y="0"/>
                  <a:pt x="2404151" y="0"/>
                </a:cubicBezTo>
                <a:cubicBezTo>
                  <a:pt x="3731927" y="0"/>
                  <a:pt x="4808302" y="1076375"/>
                  <a:pt x="4808302" y="2404151"/>
                </a:cubicBezTo>
                <a:cubicBezTo>
                  <a:pt x="4808302" y="2653109"/>
                  <a:pt x="4770461" y="2893229"/>
                  <a:pt x="4700216" y="3119072"/>
                </a:cubicBezTo>
                <a:lnTo>
                  <a:pt x="4643143" y="3275009"/>
                </a:lnTo>
                <a:lnTo>
                  <a:pt x="690093" y="4088666"/>
                </a:lnTo>
                <a:lnTo>
                  <a:pt x="548991" y="3933414"/>
                </a:lnTo>
                <a:cubicBezTo>
                  <a:pt x="304015" y="3636572"/>
                  <a:pt x="128908" y="3279932"/>
                  <a:pt x="48844" y="2888671"/>
                </a:cubicBezTo>
                <a:close/>
              </a:path>
            </a:pathLst>
          </a:custGeom>
          <a:gradFill>
            <a:gsLst>
              <a:gs pos="39000">
                <a:schemeClr val="accent1">
                  <a:lumMod val="60000"/>
                  <a:lumOff val="40000"/>
                  <a:alpha val="0"/>
                </a:schemeClr>
              </a:gs>
              <a:gs pos="100000">
                <a:schemeClr val="accent1">
                  <a:lumMod val="75000"/>
                  <a:alpha val="26000"/>
                </a:schemeClr>
              </a:gs>
            </a:gsLst>
            <a:lin ang="18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 name="Title 1">
            <a:extLst>
              <a:ext uri="{FF2B5EF4-FFF2-40B4-BE49-F238E27FC236}">
                <a16:creationId xmlns:a16="http://schemas.microsoft.com/office/drawing/2014/main" id="{629C2D7E-6001-063C-5125-629DF2D48650}"/>
              </a:ext>
            </a:extLst>
          </p:cNvPr>
          <p:cNvSpPr>
            <a:spLocks noGrp="1"/>
          </p:cNvSpPr>
          <p:nvPr>
            <p:ph type="title"/>
          </p:nvPr>
        </p:nvSpPr>
        <p:spPr>
          <a:xfrm>
            <a:off x="660041" y="2767106"/>
            <a:ext cx="2880828" cy="3071906"/>
          </a:xfrm>
        </p:spPr>
        <p:txBody>
          <a:bodyPr vert="horz" lIns="91440" tIns="45720" rIns="91440" bIns="45720" rtlCol="0" anchor="t">
            <a:normAutofit/>
          </a:bodyPr>
          <a:lstStyle/>
          <a:p>
            <a:r>
              <a:rPr lang="en-US" sz="4000" kern="1200" dirty="0">
                <a:solidFill>
                  <a:srgbClr val="FFFFFF"/>
                </a:solidFill>
                <a:latin typeface="+mj-lt"/>
                <a:ea typeface="+mj-ea"/>
                <a:cs typeface="+mj-cs"/>
              </a:rPr>
              <a:t>Operators – Number of Procedures</a:t>
            </a:r>
          </a:p>
        </p:txBody>
      </p:sp>
      <p:graphicFrame>
        <p:nvGraphicFramePr>
          <p:cNvPr id="5" name="Content Placeholder 4">
            <a:extLst>
              <a:ext uri="{FF2B5EF4-FFF2-40B4-BE49-F238E27FC236}">
                <a16:creationId xmlns:a16="http://schemas.microsoft.com/office/drawing/2014/main" id="{A7D35740-2DAD-5B7A-5F81-FB5EE106D891}"/>
              </a:ext>
            </a:extLst>
          </p:cNvPr>
          <p:cNvGraphicFramePr>
            <a:graphicFrameLocks noGrp="1"/>
          </p:cNvGraphicFramePr>
          <p:nvPr>
            <p:ph idx="1"/>
            <p:extLst>
              <p:ext uri="{D42A27DB-BD31-4B8C-83A1-F6EECF244321}">
                <p14:modId xmlns:p14="http://schemas.microsoft.com/office/powerpoint/2010/main" val="2259165220"/>
              </p:ext>
            </p:extLst>
          </p:nvPr>
        </p:nvGraphicFramePr>
        <p:xfrm>
          <a:off x="4578118" y="467208"/>
          <a:ext cx="7074371" cy="5923610"/>
        </p:xfrm>
        <a:graphic>
          <a:graphicData uri="http://schemas.openxmlformats.org/drawingml/2006/table">
            <a:tbl>
              <a:tblPr firstRow="1" bandRow="1">
                <a:tableStyleId>{5C22544A-7EE6-4342-B048-85BDC9FD1C3A}</a:tableStyleId>
              </a:tblPr>
              <a:tblGrid>
                <a:gridCol w="4829519">
                  <a:extLst>
                    <a:ext uri="{9D8B030D-6E8A-4147-A177-3AD203B41FA5}">
                      <a16:colId xmlns:a16="http://schemas.microsoft.com/office/drawing/2014/main" val="3871592113"/>
                    </a:ext>
                  </a:extLst>
                </a:gridCol>
                <a:gridCol w="748284">
                  <a:extLst>
                    <a:ext uri="{9D8B030D-6E8A-4147-A177-3AD203B41FA5}">
                      <a16:colId xmlns:a16="http://schemas.microsoft.com/office/drawing/2014/main" val="3711508027"/>
                    </a:ext>
                  </a:extLst>
                </a:gridCol>
                <a:gridCol w="748284">
                  <a:extLst>
                    <a:ext uri="{9D8B030D-6E8A-4147-A177-3AD203B41FA5}">
                      <a16:colId xmlns:a16="http://schemas.microsoft.com/office/drawing/2014/main" val="3126528374"/>
                    </a:ext>
                  </a:extLst>
                </a:gridCol>
                <a:gridCol w="748284">
                  <a:extLst>
                    <a:ext uri="{9D8B030D-6E8A-4147-A177-3AD203B41FA5}">
                      <a16:colId xmlns:a16="http://schemas.microsoft.com/office/drawing/2014/main" val="582288212"/>
                    </a:ext>
                  </a:extLst>
                </a:gridCol>
              </a:tblGrid>
              <a:tr h="169246">
                <a:tc>
                  <a:txBody>
                    <a:bodyPr/>
                    <a:lstStyle/>
                    <a:p>
                      <a:pPr algn="l" fontAlgn="b"/>
                      <a:endParaRPr lang="en-GB" sz="900" b="0" i="0" u="none" strike="noStrike">
                        <a:solidFill>
                          <a:srgbClr val="000000"/>
                        </a:solidFill>
                        <a:effectLst/>
                        <a:latin typeface="+mn-lt"/>
                      </a:endParaRPr>
                    </a:p>
                  </a:txBody>
                  <a:tcPr marL="4999" marR="4999" marT="4999" marB="0" anchor="b"/>
                </a:tc>
                <a:tc>
                  <a:txBody>
                    <a:bodyPr/>
                    <a:lstStyle/>
                    <a:p>
                      <a:pPr algn="ctr" fontAlgn="b"/>
                      <a:r>
                        <a:rPr lang="en-GB" sz="900" b="1" u="none" strike="noStrike">
                          <a:effectLst/>
                          <a:latin typeface="+mn-lt"/>
                        </a:rPr>
                        <a:t>2019-2020</a:t>
                      </a:r>
                      <a:endParaRPr lang="en-GB" sz="900" b="1" i="0" u="none" strike="noStrike">
                        <a:solidFill>
                          <a:srgbClr val="000000"/>
                        </a:solidFill>
                        <a:effectLst/>
                        <a:latin typeface="+mn-lt"/>
                      </a:endParaRPr>
                    </a:p>
                  </a:txBody>
                  <a:tcPr marL="4999" marR="4999" marT="4999" marB="0" anchor="b"/>
                </a:tc>
                <a:tc>
                  <a:txBody>
                    <a:bodyPr/>
                    <a:lstStyle/>
                    <a:p>
                      <a:pPr algn="ctr" fontAlgn="b"/>
                      <a:r>
                        <a:rPr lang="en-GB" sz="900" b="1" u="none" strike="noStrike">
                          <a:effectLst/>
                          <a:latin typeface="+mn-lt"/>
                        </a:rPr>
                        <a:t>2020-2021</a:t>
                      </a:r>
                      <a:endParaRPr lang="en-GB" sz="900" b="1" i="0" u="none" strike="noStrike">
                        <a:solidFill>
                          <a:srgbClr val="000000"/>
                        </a:solidFill>
                        <a:effectLst/>
                        <a:latin typeface="+mn-lt"/>
                      </a:endParaRPr>
                    </a:p>
                  </a:txBody>
                  <a:tcPr marL="4999" marR="4999" marT="4999" marB="0" anchor="b"/>
                </a:tc>
                <a:tc>
                  <a:txBody>
                    <a:bodyPr/>
                    <a:lstStyle/>
                    <a:p>
                      <a:pPr algn="ctr" fontAlgn="b"/>
                      <a:r>
                        <a:rPr lang="en-GB" sz="900" b="1" u="none" strike="noStrike">
                          <a:effectLst/>
                          <a:latin typeface="+mn-lt"/>
                        </a:rPr>
                        <a:t>2021-2022</a:t>
                      </a:r>
                      <a:endParaRPr lang="en-GB" sz="900" b="1" i="0" u="none" strike="noStrike">
                        <a:solidFill>
                          <a:srgbClr val="000000"/>
                        </a:solidFill>
                        <a:effectLst/>
                        <a:latin typeface="+mn-lt"/>
                      </a:endParaRPr>
                    </a:p>
                  </a:txBody>
                  <a:tcPr marL="4999" marR="4999" marT="4999" marB="0" anchor="b"/>
                </a:tc>
                <a:extLst>
                  <a:ext uri="{0D108BD9-81ED-4DB2-BD59-A6C34878D82A}">
                    <a16:rowId xmlns:a16="http://schemas.microsoft.com/office/drawing/2014/main" val="2035694833"/>
                  </a:ext>
                </a:extLst>
              </a:tr>
              <a:tr h="169246">
                <a:tc>
                  <a:txBody>
                    <a:bodyPr/>
                    <a:lstStyle/>
                    <a:p>
                      <a:pPr algn="l" fontAlgn="b"/>
                      <a:r>
                        <a:rPr lang="en-GB" sz="900" b="1" u="none" strike="noStrike">
                          <a:effectLst/>
                          <a:latin typeface="+mn-lt"/>
                        </a:rPr>
                        <a:t>Total Ablations</a:t>
                      </a:r>
                      <a:endParaRPr lang="en-GB" sz="900" b="1" i="0" u="none" strike="noStrike">
                        <a:solidFill>
                          <a:srgbClr val="000000"/>
                        </a:solidFill>
                        <a:effectLst/>
                        <a:latin typeface="+mn-lt"/>
                      </a:endParaRPr>
                    </a:p>
                  </a:txBody>
                  <a:tcPr marL="4999" marR="4999" marT="4999" marB="0" anchor="b"/>
                </a:tc>
                <a:tc>
                  <a:txBody>
                    <a:bodyPr/>
                    <a:lstStyle/>
                    <a:p>
                      <a:pPr algn="l" fontAlgn="b"/>
                      <a:r>
                        <a:rPr lang="en-GB" sz="900" u="none" strike="noStrike">
                          <a:effectLst/>
                          <a:latin typeface="+mn-lt"/>
                        </a:rPr>
                        <a:t> </a:t>
                      </a:r>
                      <a:endParaRPr lang="en-GB" sz="900" b="1" i="0" u="none" strike="noStrike">
                        <a:solidFill>
                          <a:srgbClr val="000000"/>
                        </a:solidFill>
                        <a:effectLst/>
                        <a:latin typeface="+mn-lt"/>
                      </a:endParaRPr>
                    </a:p>
                  </a:txBody>
                  <a:tcPr marL="4999" marR="4999" marT="4999" marB="0" anchor="b"/>
                </a:tc>
                <a:tc>
                  <a:txBody>
                    <a:bodyPr/>
                    <a:lstStyle/>
                    <a:p>
                      <a:pPr algn="l" fontAlgn="b"/>
                      <a:r>
                        <a:rPr lang="en-GB" sz="900" u="none" strike="noStrike">
                          <a:effectLst/>
                          <a:latin typeface="+mn-lt"/>
                        </a:rPr>
                        <a:t> </a:t>
                      </a:r>
                      <a:endParaRPr lang="en-GB" sz="900" b="1" i="0" u="none" strike="noStrike">
                        <a:solidFill>
                          <a:srgbClr val="000000"/>
                        </a:solidFill>
                        <a:effectLst/>
                        <a:latin typeface="+mn-lt"/>
                      </a:endParaRPr>
                    </a:p>
                  </a:txBody>
                  <a:tcPr marL="4999" marR="4999" marT="4999" marB="0" anchor="b"/>
                </a:tc>
                <a:tc>
                  <a:txBody>
                    <a:bodyPr/>
                    <a:lstStyle/>
                    <a:p>
                      <a:pPr algn="l" fontAlgn="b"/>
                      <a:r>
                        <a:rPr lang="en-GB" sz="900" u="none" strike="noStrike">
                          <a:effectLst/>
                          <a:latin typeface="+mn-lt"/>
                        </a:rPr>
                        <a:t> </a:t>
                      </a:r>
                      <a:endParaRPr lang="en-GB" sz="900" b="0" i="0" u="none" strike="noStrike">
                        <a:solidFill>
                          <a:srgbClr val="000000"/>
                        </a:solidFill>
                        <a:effectLst/>
                        <a:latin typeface="+mn-lt"/>
                      </a:endParaRPr>
                    </a:p>
                  </a:txBody>
                  <a:tcPr marL="4999" marR="4999" marT="4999" marB="0" anchor="b"/>
                </a:tc>
                <a:extLst>
                  <a:ext uri="{0D108BD9-81ED-4DB2-BD59-A6C34878D82A}">
                    <a16:rowId xmlns:a16="http://schemas.microsoft.com/office/drawing/2014/main" val="3657865721"/>
                  </a:ext>
                </a:extLst>
              </a:tr>
              <a:tr h="169246">
                <a:tc>
                  <a:txBody>
                    <a:bodyPr/>
                    <a:lstStyle/>
                    <a:p>
                      <a:pPr algn="l" fontAlgn="b"/>
                      <a:r>
                        <a:rPr lang="en-GB" sz="900" u="none" strike="noStrike">
                          <a:effectLst/>
                          <a:latin typeface="+mn-lt"/>
                        </a:rPr>
                        <a:t>Total number of operators performing an ablation</a:t>
                      </a:r>
                      <a:endParaRPr lang="en-GB" sz="900" b="0" i="0" u="none" strike="noStrike">
                        <a:solidFill>
                          <a:srgbClr val="000000"/>
                        </a:solidFill>
                        <a:effectLst/>
                        <a:latin typeface="+mn-lt"/>
                      </a:endParaRPr>
                    </a:p>
                  </a:txBody>
                  <a:tcPr marL="4999" marR="4999" marT="4999" marB="0" anchor="b"/>
                </a:tc>
                <a:tc>
                  <a:txBody>
                    <a:bodyPr/>
                    <a:lstStyle/>
                    <a:p>
                      <a:pPr algn="r" fontAlgn="b"/>
                      <a:r>
                        <a:rPr lang="en-GB" sz="900" u="none" strike="noStrike">
                          <a:effectLst/>
                          <a:latin typeface="+mn-lt"/>
                        </a:rPr>
                        <a:t>398</a:t>
                      </a:r>
                      <a:endParaRPr lang="en-GB" sz="900" b="0" i="0" u="none" strike="noStrike">
                        <a:solidFill>
                          <a:srgbClr val="000000"/>
                        </a:solidFill>
                        <a:effectLst/>
                        <a:latin typeface="+mn-lt"/>
                      </a:endParaRPr>
                    </a:p>
                  </a:txBody>
                  <a:tcPr marL="4999" marR="4999" marT="4999" marB="0" anchor="b"/>
                </a:tc>
                <a:tc>
                  <a:txBody>
                    <a:bodyPr/>
                    <a:lstStyle/>
                    <a:p>
                      <a:pPr algn="r" fontAlgn="b"/>
                      <a:r>
                        <a:rPr lang="en-GB" sz="900" u="none" strike="noStrike">
                          <a:effectLst/>
                          <a:latin typeface="+mn-lt"/>
                        </a:rPr>
                        <a:t>408</a:t>
                      </a:r>
                      <a:endParaRPr lang="en-GB" sz="900" b="0" i="0" u="none" strike="noStrike">
                        <a:solidFill>
                          <a:srgbClr val="000000"/>
                        </a:solidFill>
                        <a:effectLst/>
                        <a:latin typeface="+mn-lt"/>
                      </a:endParaRPr>
                    </a:p>
                  </a:txBody>
                  <a:tcPr marL="4999" marR="4999" marT="4999" marB="0" anchor="b"/>
                </a:tc>
                <a:tc>
                  <a:txBody>
                    <a:bodyPr/>
                    <a:lstStyle/>
                    <a:p>
                      <a:pPr algn="r" fontAlgn="b"/>
                      <a:r>
                        <a:rPr lang="en-GB" sz="900" u="none" strike="noStrike">
                          <a:effectLst/>
                          <a:latin typeface="+mn-lt"/>
                        </a:rPr>
                        <a:t>422</a:t>
                      </a:r>
                      <a:endParaRPr lang="en-GB" sz="900" b="0" i="0" u="none" strike="noStrike">
                        <a:solidFill>
                          <a:srgbClr val="000000"/>
                        </a:solidFill>
                        <a:effectLst/>
                        <a:latin typeface="+mn-lt"/>
                      </a:endParaRPr>
                    </a:p>
                  </a:txBody>
                  <a:tcPr marL="4999" marR="4999" marT="4999" marB="0" anchor="b"/>
                </a:tc>
                <a:extLst>
                  <a:ext uri="{0D108BD9-81ED-4DB2-BD59-A6C34878D82A}">
                    <a16:rowId xmlns:a16="http://schemas.microsoft.com/office/drawing/2014/main" val="3798532349"/>
                  </a:ext>
                </a:extLst>
              </a:tr>
              <a:tr h="169246">
                <a:tc>
                  <a:txBody>
                    <a:bodyPr/>
                    <a:lstStyle/>
                    <a:p>
                      <a:pPr algn="l" fontAlgn="b"/>
                      <a:r>
                        <a:rPr lang="en-GB" sz="900" u="none" strike="noStrike" dirty="0">
                          <a:effectLst/>
                          <a:latin typeface="+mn-lt"/>
                        </a:rPr>
                        <a:t>  Cardiologists</a:t>
                      </a:r>
                      <a:endParaRPr lang="en-GB" sz="900" b="0" i="0" u="none" strike="noStrike" dirty="0">
                        <a:solidFill>
                          <a:srgbClr val="000000"/>
                        </a:solidFill>
                        <a:effectLst/>
                        <a:latin typeface="+mn-lt"/>
                      </a:endParaRPr>
                    </a:p>
                  </a:txBody>
                  <a:tcPr marL="4999" marR="4999" marT="4999" marB="0" anchor="b"/>
                </a:tc>
                <a:tc>
                  <a:txBody>
                    <a:bodyPr/>
                    <a:lstStyle/>
                    <a:p>
                      <a:pPr algn="r" fontAlgn="b"/>
                      <a:r>
                        <a:rPr lang="en-GB" sz="900" u="none" strike="noStrike">
                          <a:effectLst/>
                          <a:latin typeface="+mn-lt"/>
                        </a:rPr>
                        <a:t>297</a:t>
                      </a:r>
                      <a:endParaRPr lang="en-GB" sz="900" b="0" i="0" u="none" strike="noStrike">
                        <a:solidFill>
                          <a:srgbClr val="000000"/>
                        </a:solidFill>
                        <a:effectLst/>
                        <a:latin typeface="+mn-lt"/>
                      </a:endParaRPr>
                    </a:p>
                  </a:txBody>
                  <a:tcPr marL="4999" marR="4999" marT="4999" marB="0" anchor="b"/>
                </a:tc>
                <a:tc>
                  <a:txBody>
                    <a:bodyPr/>
                    <a:lstStyle/>
                    <a:p>
                      <a:pPr algn="r" fontAlgn="b"/>
                      <a:r>
                        <a:rPr lang="en-GB" sz="900" u="none" strike="noStrike">
                          <a:effectLst/>
                          <a:latin typeface="+mn-lt"/>
                        </a:rPr>
                        <a:t>282</a:t>
                      </a:r>
                      <a:endParaRPr lang="en-GB" sz="900" b="0" i="0" u="none" strike="noStrike">
                        <a:solidFill>
                          <a:srgbClr val="000000"/>
                        </a:solidFill>
                        <a:effectLst/>
                        <a:latin typeface="+mn-lt"/>
                      </a:endParaRPr>
                    </a:p>
                  </a:txBody>
                  <a:tcPr marL="4999" marR="4999" marT="4999" marB="0" anchor="b"/>
                </a:tc>
                <a:tc>
                  <a:txBody>
                    <a:bodyPr/>
                    <a:lstStyle/>
                    <a:p>
                      <a:pPr algn="r" fontAlgn="b"/>
                      <a:r>
                        <a:rPr lang="en-GB" sz="900" u="none" strike="noStrike">
                          <a:effectLst/>
                          <a:latin typeface="+mn-lt"/>
                        </a:rPr>
                        <a:t>268</a:t>
                      </a:r>
                      <a:endParaRPr lang="en-GB" sz="900" b="0" i="0" u="none" strike="noStrike">
                        <a:solidFill>
                          <a:srgbClr val="000000"/>
                        </a:solidFill>
                        <a:effectLst/>
                        <a:latin typeface="+mn-lt"/>
                      </a:endParaRPr>
                    </a:p>
                  </a:txBody>
                  <a:tcPr marL="4999" marR="4999" marT="4999" marB="0" anchor="b"/>
                </a:tc>
                <a:extLst>
                  <a:ext uri="{0D108BD9-81ED-4DB2-BD59-A6C34878D82A}">
                    <a16:rowId xmlns:a16="http://schemas.microsoft.com/office/drawing/2014/main" val="326777245"/>
                  </a:ext>
                </a:extLst>
              </a:tr>
              <a:tr h="169246">
                <a:tc>
                  <a:txBody>
                    <a:bodyPr/>
                    <a:lstStyle/>
                    <a:p>
                      <a:pPr algn="l" fontAlgn="b"/>
                      <a:r>
                        <a:rPr lang="en-GB" sz="900" u="none" strike="noStrike" dirty="0">
                          <a:effectLst/>
                          <a:latin typeface="+mn-lt"/>
                        </a:rPr>
                        <a:t>  Paediatric Cardiologists</a:t>
                      </a:r>
                      <a:endParaRPr lang="en-GB" sz="900" b="0" i="0" u="none" strike="noStrike" dirty="0">
                        <a:solidFill>
                          <a:srgbClr val="000000"/>
                        </a:solidFill>
                        <a:effectLst/>
                        <a:latin typeface="+mn-lt"/>
                      </a:endParaRPr>
                    </a:p>
                  </a:txBody>
                  <a:tcPr marL="4999" marR="4999" marT="4999" marB="0" anchor="b"/>
                </a:tc>
                <a:tc>
                  <a:txBody>
                    <a:bodyPr/>
                    <a:lstStyle/>
                    <a:p>
                      <a:pPr algn="r" fontAlgn="b"/>
                      <a:r>
                        <a:rPr lang="en-GB" sz="900" u="none" strike="noStrike">
                          <a:effectLst/>
                          <a:latin typeface="+mn-lt"/>
                        </a:rPr>
                        <a:t>14</a:t>
                      </a:r>
                      <a:endParaRPr lang="en-GB" sz="900" b="0" i="0" u="none" strike="noStrike">
                        <a:solidFill>
                          <a:srgbClr val="000000"/>
                        </a:solidFill>
                        <a:effectLst/>
                        <a:latin typeface="+mn-lt"/>
                      </a:endParaRPr>
                    </a:p>
                  </a:txBody>
                  <a:tcPr marL="4999" marR="4999" marT="4999" marB="0" anchor="b"/>
                </a:tc>
                <a:tc>
                  <a:txBody>
                    <a:bodyPr/>
                    <a:lstStyle/>
                    <a:p>
                      <a:pPr algn="r" fontAlgn="b"/>
                      <a:r>
                        <a:rPr lang="en-GB" sz="900" u="none" strike="noStrike">
                          <a:effectLst/>
                          <a:latin typeface="+mn-lt"/>
                        </a:rPr>
                        <a:t>10</a:t>
                      </a:r>
                      <a:endParaRPr lang="en-GB" sz="900" b="0" i="0" u="none" strike="noStrike">
                        <a:solidFill>
                          <a:srgbClr val="000000"/>
                        </a:solidFill>
                        <a:effectLst/>
                        <a:latin typeface="+mn-lt"/>
                      </a:endParaRPr>
                    </a:p>
                  </a:txBody>
                  <a:tcPr marL="4999" marR="4999" marT="4999" marB="0" anchor="b"/>
                </a:tc>
                <a:tc>
                  <a:txBody>
                    <a:bodyPr/>
                    <a:lstStyle/>
                    <a:p>
                      <a:pPr algn="r" fontAlgn="b"/>
                      <a:r>
                        <a:rPr lang="en-GB" sz="900" u="none" strike="noStrike">
                          <a:effectLst/>
                          <a:latin typeface="+mn-lt"/>
                        </a:rPr>
                        <a:t>9</a:t>
                      </a:r>
                      <a:endParaRPr lang="en-GB" sz="900" b="0" i="0" u="none" strike="noStrike">
                        <a:solidFill>
                          <a:srgbClr val="000000"/>
                        </a:solidFill>
                        <a:effectLst/>
                        <a:latin typeface="+mn-lt"/>
                      </a:endParaRPr>
                    </a:p>
                  </a:txBody>
                  <a:tcPr marL="4999" marR="4999" marT="4999" marB="0" anchor="b"/>
                </a:tc>
                <a:extLst>
                  <a:ext uri="{0D108BD9-81ED-4DB2-BD59-A6C34878D82A}">
                    <a16:rowId xmlns:a16="http://schemas.microsoft.com/office/drawing/2014/main" val="4167938691"/>
                  </a:ext>
                </a:extLst>
              </a:tr>
              <a:tr h="169246">
                <a:tc>
                  <a:txBody>
                    <a:bodyPr/>
                    <a:lstStyle/>
                    <a:p>
                      <a:pPr algn="l" fontAlgn="b"/>
                      <a:r>
                        <a:rPr lang="en-GB" sz="900" u="none" strike="noStrike" dirty="0">
                          <a:effectLst/>
                          <a:latin typeface="+mn-lt"/>
                        </a:rPr>
                        <a:t>  Trainees</a:t>
                      </a:r>
                      <a:endParaRPr lang="en-GB" sz="900" b="0" i="0" u="none" strike="noStrike" dirty="0">
                        <a:solidFill>
                          <a:srgbClr val="000000"/>
                        </a:solidFill>
                        <a:effectLst/>
                        <a:latin typeface="+mn-lt"/>
                      </a:endParaRPr>
                    </a:p>
                  </a:txBody>
                  <a:tcPr marL="4999" marR="4999" marT="4999" marB="0" anchor="b"/>
                </a:tc>
                <a:tc>
                  <a:txBody>
                    <a:bodyPr/>
                    <a:lstStyle/>
                    <a:p>
                      <a:pPr algn="r" fontAlgn="b"/>
                      <a:r>
                        <a:rPr lang="en-GB" sz="900" u="none" strike="noStrike">
                          <a:effectLst/>
                          <a:latin typeface="+mn-lt"/>
                        </a:rPr>
                        <a:t>53</a:t>
                      </a:r>
                      <a:endParaRPr lang="en-GB" sz="900" b="0" i="0" u="none" strike="noStrike">
                        <a:solidFill>
                          <a:srgbClr val="000000"/>
                        </a:solidFill>
                        <a:effectLst/>
                        <a:latin typeface="+mn-lt"/>
                      </a:endParaRPr>
                    </a:p>
                  </a:txBody>
                  <a:tcPr marL="4999" marR="4999" marT="4999" marB="0" anchor="b"/>
                </a:tc>
                <a:tc>
                  <a:txBody>
                    <a:bodyPr/>
                    <a:lstStyle/>
                    <a:p>
                      <a:pPr algn="r" fontAlgn="b"/>
                      <a:r>
                        <a:rPr lang="en-GB" sz="900" u="none" strike="noStrike">
                          <a:effectLst/>
                          <a:latin typeface="+mn-lt"/>
                        </a:rPr>
                        <a:t>79</a:t>
                      </a:r>
                      <a:endParaRPr lang="en-GB" sz="900" b="0" i="0" u="none" strike="noStrike">
                        <a:solidFill>
                          <a:srgbClr val="000000"/>
                        </a:solidFill>
                        <a:effectLst/>
                        <a:latin typeface="+mn-lt"/>
                      </a:endParaRPr>
                    </a:p>
                  </a:txBody>
                  <a:tcPr marL="4999" marR="4999" marT="4999" marB="0" anchor="b"/>
                </a:tc>
                <a:tc>
                  <a:txBody>
                    <a:bodyPr/>
                    <a:lstStyle/>
                    <a:p>
                      <a:pPr algn="r" fontAlgn="b"/>
                      <a:r>
                        <a:rPr lang="en-GB" sz="900" u="none" strike="noStrike">
                          <a:effectLst/>
                          <a:latin typeface="+mn-lt"/>
                        </a:rPr>
                        <a:t>96</a:t>
                      </a:r>
                      <a:endParaRPr lang="en-GB" sz="900" b="0" i="0" u="none" strike="noStrike">
                        <a:solidFill>
                          <a:srgbClr val="000000"/>
                        </a:solidFill>
                        <a:effectLst/>
                        <a:latin typeface="+mn-lt"/>
                      </a:endParaRPr>
                    </a:p>
                  </a:txBody>
                  <a:tcPr marL="4999" marR="4999" marT="4999" marB="0" anchor="b"/>
                </a:tc>
                <a:extLst>
                  <a:ext uri="{0D108BD9-81ED-4DB2-BD59-A6C34878D82A}">
                    <a16:rowId xmlns:a16="http://schemas.microsoft.com/office/drawing/2014/main" val="1907131971"/>
                  </a:ext>
                </a:extLst>
              </a:tr>
              <a:tr h="169246">
                <a:tc>
                  <a:txBody>
                    <a:bodyPr/>
                    <a:lstStyle/>
                    <a:p>
                      <a:pPr algn="l" fontAlgn="b"/>
                      <a:r>
                        <a:rPr lang="en-GB" sz="900" u="none" strike="noStrike">
                          <a:effectLst/>
                          <a:latin typeface="+mn-lt"/>
                        </a:rPr>
                        <a:t>  Not cardiologists</a:t>
                      </a:r>
                      <a:endParaRPr lang="en-GB" sz="900" b="0" i="0" u="none" strike="noStrike">
                        <a:solidFill>
                          <a:srgbClr val="000000"/>
                        </a:solidFill>
                        <a:effectLst/>
                        <a:latin typeface="+mn-lt"/>
                      </a:endParaRPr>
                    </a:p>
                  </a:txBody>
                  <a:tcPr marL="4999" marR="4999" marT="4999" marB="0" anchor="b"/>
                </a:tc>
                <a:tc>
                  <a:txBody>
                    <a:bodyPr/>
                    <a:lstStyle/>
                    <a:p>
                      <a:pPr algn="r" fontAlgn="b"/>
                      <a:r>
                        <a:rPr lang="en-GB" sz="900" u="none" strike="noStrike">
                          <a:effectLst/>
                          <a:latin typeface="+mn-lt"/>
                        </a:rPr>
                        <a:t>5</a:t>
                      </a:r>
                      <a:endParaRPr lang="en-GB" sz="900" b="0" i="0" u="none" strike="noStrike">
                        <a:solidFill>
                          <a:srgbClr val="000000"/>
                        </a:solidFill>
                        <a:effectLst/>
                        <a:latin typeface="+mn-lt"/>
                      </a:endParaRPr>
                    </a:p>
                  </a:txBody>
                  <a:tcPr marL="4999" marR="4999" marT="4999" marB="0" anchor="b"/>
                </a:tc>
                <a:tc>
                  <a:txBody>
                    <a:bodyPr/>
                    <a:lstStyle/>
                    <a:p>
                      <a:pPr algn="r" fontAlgn="b"/>
                      <a:r>
                        <a:rPr lang="en-GB" sz="900" u="none" strike="noStrike">
                          <a:effectLst/>
                          <a:latin typeface="+mn-lt"/>
                        </a:rPr>
                        <a:t>2</a:t>
                      </a:r>
                      <a:endParaRPr lang="en-GB" sz="900" b="0" i="0" u="none" strike="noStrike">
                        <a:solidFill>
                          <a:srgbClr val="000000"/>
                        </a:solidFill>
                        <a:effectLst/>
                        <a:latin typeface="+mn-lt"/>
                      </a:endParaRPr>
                    </a:p>
                  </a:txBody>
                  <a:tcPr marL="4999" marR="4999" marT="4999" marB="0" anchor="b"/>
                </a:tc>
                <a:tc>
                  <a:txBody>
                    <a:bodyPr/>
                    <a:lstStyle/>
                    <a:p>
                      <a:pPr algn="r" fontAlgn="b"/>
                      <a:r>
                        <a:rPr lang="en-GB" sz="900" u="none" strike="noStrike">
                          <a:effectLst/>
                          <a:latin typeface="+mn-lt"/>
                        </a:rPr>
                        <a:t>5</a:t>
                      </a:r>
                      <a:endParaRPr lang="en-GB" sz="900" b="0" i="0" u="none" strike="noStrike">
                        <a:solidFill>
                          <a:srgbClr val="000000"/>
                        </a:solidFill>
                        <a:effectLst/>
                        <a:latin typeface="+mn-lt"/>
                      </a:endParaRPr>
                    </a:p>
                  </a:txBody>
                  <a:tcPr marL="4999" marR="4999" marT="4999" marB="0" anchor="b"/>
                </a:tc>
                <a:extLst>
                  <a:ext uri="{0D108BD9-81ED-4DB2-BD59-A6C34878D82A}">
                    <a16:rowId xmlns:a16="http://schemas.microsoft.com/office/drawing/2014/main" val="1215365726"/>
                  </a:ext>
                </a:extLst>
              </a:tr>
              <a:tr h="169246">
                <a:tc>
                  <a:txBody>
                    <a:bodyPr/>
                    <a:lstStyle/>
                    <a:p>
                      <a:pPr algn="l" fontAlgn="b"/>
                      <a:r>
                        <a:rPr lang="en-GB" sz="900" u="none" strike="noStrike">
                          <a:effectLst/>
                          <a:latin typeface="+mn-lt"/>
                        </a:rPr>
                        <a:t>  Unknown</a:t>
                      </a:r>
                      <a:endParaRPr lang="en-GB" sz="900" b="0" i="0" u="none" strike="noStrike">
                        <a:solidFill>
                          <a:srgbClr val="000000"/>
                        </a:solidFill>
                        <a:effectLst/>
                        <a:latin typeface="+mn-lt"/>
                      </a:endParaRPr>
                    </a:p>
                  </a:txBody>
                  <a:tcPr marL="4999" marR="4999" marT="4999" marB="0" anchor="b"/>
                </a:tc>
                <a:tc>
                  <a:txBody>
                    <a:bodyPr/>
                    <a:lstStyle/>
                    <a:p>
                      <a:pPr algn="r" fontAlgn="b"/>
                      <a:r>
                        <a:rPr lang="en-GB" sz="900" u="none" strike="noStrike">
                          <a:effectLst/>
                          <a:latin typeface="+mn-lt"/>
                        </a:rPr>
                        <a:t>29</a:t>
                      </a:r>
                      <a:endParaRPr lang="en-GB" sz="900" b="0" i="0" u="none" strike="noStrike">
                        <a:solidFill>
                          <a:srgbClr val="000000"/>
                        </a:solidFill>
                        <a:effectLst/>
                        <a:latin typeface="+mn-lt"/>
                      </a:endParaRPr>
                    </a:p>
                  </a:txBody>
                  <a:tcPr marL="4999" marR="4999" marT="4999" marB="0" anchor="b"/>
                </a:tc>
                <a:tc>
                  <a:txBody>
                    <a:bodyPr/>
                    <a:lstStyle/>
                    <a:p>
                      <a:pPr algn="r" fontAlgn="b"/>
                      <a:r>
                        <a:rPr lang="en-GB" sz="900" u="none" strike="noStrike">
                          <a:effectLst/>
                          <a:latin typeface="+mn-lt"/>
                        </a:rPr>
                        <a:t>35</a:t>
                      </a:r>
                      <a:endParaRPr lang="en-GB" sz="900" b="0" i="0" u="none" strike="noStrike">
                        <a:solidFill>
                          <a:srgbClr val="000000"/>
                        </a:solidFill>
                        <a:effectLst/>
                        <a:latin typeface="+mn-lt"/>
                      </a:endParaRPr>
                    </a:p>
                  </a:txBody>
                  <a:tcPr marL="4999" marR="4999" marT="4999" marB="0" anchor="b"/>
                </a:tc>
                <a:tc>
                  <a:txBody>
                    <a:bodyPr/>
                    <a:lstStyle/>
                    <a:p>
                      <a:pPr algn="r" fontAlgn="b"/>
                      <a:r>
                        <a:rPr lang="en-GB" sz="900" u="none" strike="noStrike">
                          <a:effectLst/>
                          <a:latin typeface="+mn-lt"/>
                        </a:rPr>
                        <a:t>44</a:t>
                      </a:r>
                      <a:endParaRPr lang="en-GB" sz="900" b="0" i="0" u="none" strike="noStrike">
                        <a:solidFill>
                          <a:srgbClr val="000000"/>
                        </a:solidFill>
                        <a:effectLst/>
                        <a:latin typeface="+mn-lt"/>
                      </a:endParaRPr>
                    </a:p>
                  </a:txBody>
                  <a:tcPr marL="4999" marR="4999" marT="4999" marB="0" anchor="b"/>
                </a:tc>
                <a:extLst>
                  <a:ext uri="{0D108BD9-81ED-4DB2-BD59-A6C34878D82A}">
                    <a16:rowId xmlns:a16="http://schemas.microsoft.com/office/drawing/2014/main" val="2871637312"/>
                  </a:ext>
                </a:extLst>
              </a:tr>
              <a:tr h="169246">
                <a:tc>
                  <a:txBody>
                    <a:bodyPr/>
                    <a:lstStyle/>
                    <a:p>
                      <a:pPr algn="l" fontAlgn="b"/>
                      <a:r>
                        <a:rPr lang="en-GB" sz="900" u="none" strike="noStrike">
                          <a:effectLst/>
                          <a:latin typeface="+mn-lt"/>
                        </a:rPr>
                        <a:t> </a:t>
                      </a:r>
                      <a:endParaRPr lang="en-GB" sz="900" b="0" i="0" u="none" strike="noStrike">
                        <a:solidFill>
                          <a:srgbClr val="000000"/>
                        </a:solidFill>
                        <a:effectLst/>
                        <a:latin typeface="+mn-lt"/>
                      </a:endParaRPr>
                    </a:p>
                  </a:txBody>
                  <a:tcPr marL="4999" marR="4999" marT="4999" marB="0" anchor="b"/>
                </a:tc>
                <a:tc>
                  <a:txBody>
                    <a:bodyPr/>
                    <a:lstStyle/>
                    <a:p>
                      <a:pPr algn="l" fontAlgn="b"/>
                      <a:r>
                        <a:rPr lang="en-GB" sz="900" u="none" strike="noStrike">
                          <a:effectLst/>
                          <a:latin typeface="+mn-lt"/>
                        </a:rPr>
                        <a:t> </a:t>
                      </a:r>
                      <a:endParaRPr lang="en-GB" sz="900" b="0" i="0" u="none" strike="noStrike">
                        <a:solidFill>
                          <a:srgbClr val="000000"/>
                        </a:solidFill>
                        <a:effectLst/>
                        <a:latin typeface="+mn-lt"/>
                      </a:endParaRPr>
                    </a:p>
                  </a:txBody>
                  <a:tcPr marL="4999" marR="4999" marT="4999" marB="0" anchor="b"/>
                </a:tc>
                <a:tc>
                  <a:txBody>
                    <a:bodyPr/>
                    <a:lstStyle/>
                    <a:p>
                      <a:pPr algn="l" fontAlgn="b"/>
                      <a:r>
                        <a:rPr lang="en-GB" sz="900" u="none" strike="noStrike">
                          <a:effectLst/>
                          <a:latin typeface="+mn-lt"/>
                        </a:rPr>
                        <a:t> </a:t>
                      </a:r>
                      <a:endParaRPr lang="en-GB" sz="900" b="0" i="0" u="none" strike="noStrike">
                        <a:solidFill>
                          <a:srgbClr val="000000"/>
                        </a:solidFill>
                        <a:effectLst/>
                        <a:latin typeface="+mn-lt"/>
                      </a:endParaRPr>
                    </a:p>
                  </a:txBody>
                  <a:tcPr marL="4999" marR="4999" marT="4999" marB="0" anchor="b"/>
                </a:tc>
                <a:tc>
                  <a:txBody>
                    <a:bodyPr/>
                    <a:lstStyle/>
                    <a:p>
                      <a:pPr algn="l" fontAlgn="b"/>
                      <a:r>
                        <a:rPr lang="en-GB" sz="900" u="none" strike="noStrike">
                          <a:effectLst/>
                          <a:latin typeface="+mn-lt"/>
                        </a:rPr>
                        <a:t> </a:t>
                      </a:r>
                      <a:endParaRPr lang="en-GB" sz="900" b="0" i="0" u="none" strike="noStrike">
                        <a:solidFill>
                          <a:srgbClr val="000000"/>
                        </a:solidFill>
                        <a:effectLst/>
                        <a:latin typeface="+mn-lt"/>
                      </a:endParaRPr>
                    </a:p>
                  </a:txBody>
                  <a:tcPr marL="4999" marR="4999" marT="4999" marB="0" anchor="b"/>
                </a:tc>
                <a:extLst>
                  <a:ext uri="{0D108BD9-81ED-4DB2-BD59-A6C34878D82A}">
                    <a16:rowId xmlns:a16="http://schemas.microsoft.com/office/drawing/2014/main" val="3307209925"/>
                  </a:ext>
                </a:extLst>
              </a:tr>
              <a:tr h="169246">
                <a:tc>
                  <a:txBody>
                    <a:bodyPr/>
                    <a:lstStyle/>
                    <a:p>
                      <a:pPr algn="l" fontAlgn="b"/>
                      <a:r>
                        <a:rPr lang="en-GB" sz="900" u="none" strike="noStrike">
                          <a:effectLst/>
                          <a:latin typeface="+mn-lt"/>
                        </a:rPr>
                        <a:t>QS 9 – Operators performing at least 50 ablations per year</a:t>
                      </a:r>
                      <a:endParaRPr lang="en-GB" sz="900" b="0" i="0" u="none" strike="noStrike">
                        <a:solidFill>
                          <a:srgbClr val="000000"/>
                        </a:solidFill>
                        <a:effectLst/>
                        <a:latin typeface="+mn-lt"/>
                      </a:endParaRPr>
                    </a:p>
                  </a:txBody>
                  <a:tcPr marL="4999" marR="4999" marT="4999" marB="0" anchor="b"/>
                </a:tc>
                <a:tc>
                  <a:txBody>
                    <a:bodyPr/>
                    <a:lstStyle/>
                    <a:p>
                      <a:pPr algn="r" fontAlgn="b"/>
                      <a:r>
                        <a:rPr lang="en-GB" sz="900" u="none" strike="noStrike">
                          <a:effectLst/>
                          <a:latin typeface="+mn-lt"/>
                        </a:rPr>
                        <a:t>201</a:t>
                      </a:r>
                      <a:endParaRPr lang="en-GB" sz="900" b="0" i="0" u="none" strike="noStrike">
                        <a:solidFill>
                          <a:srgbClr val="000000"/>
                        </a:solidFill>
                        <a:effectLst/>
                        <a:latin typeface="+mn-lt"/>
                      </a:endParaRPr>
                    </a:p>
                  </a:txBody>
                  <a:tcPr marL="4999" marR="4999" marT="4999" marB="0" anchor="b"/>
                </a:tc>
                <a:tc>
                  <a:txBody>
                    <a:bodyPr/>
                    <a:lstStyle/>
                    <a:p>
                      <a:pPr algn="r" fontAlgn="b"/>
                      <a:r>
                        <a:rPr lang="en-GB" sz="900" u="none" strike="noStrike">
                          <a:effectLst/>
                          <a:latin typeface="+mn-lt"/>
                        </a:rPr>
                        <a:t>177</a:t>
                      </a:r>
                      <a:endParaRPr lang="en-GB" sz="900" b="0" i="0" u="none" strike="noStrike">
                        <a:solidFill>
                          <a:srgbClr val="000000"/>
                        </a:solidFill>
                        <a:effectLst/>
                        <a:latin typeface="+mn-lt"/>
                      </a:endParaRPr>
                    </a:p>
                  </a:txBody>
                  <a:tcPr marL="4999" marR="4999" marT="4999" marB="0" anchor="b"/>
                </a:tc>
                <a:tc>
                  <a:txBody>
                    <a:bodyPr/>
                    <a:lstStyle/>
                    <a:p>
                      <a:pPr algn="r" fontAlgn="b"/>
                      <a:r>
                        <a:rPr lang="en-GB" sz="900" u="none" strike="noStrike">
                          <a:effectLst/>
                          <a:latin typeface="+mn-lt"/>
                        </a:rPr>
                        <a:t>212</a:t>
                      </a:r>
                      <a:endParaRPr lang="en-GB" sz="900" b="0" i="0" u="none" strike="noStrike">
                        <a:solidFill>
                          <a:srgbClr val="000000"/>
                        </a:solidFill>
                        <a:effectLst/>
                        <a:latin typeface="+mn-lt"/>
                      </a:endParaRPr>
                    </a:p>
                  </a:txBody>
                  <a:tcPr marL="4999" marR="4999" marT="4999" marB="0" anchor="b"/>
                </a:tc>
                <a:extLst>
                  <a:ext uri="{0D108BD9-81ED-4DB2-BD59-A6C34878D82A}">
                    <a16:rowId xmlns:a16="http://schemas.microsoft.com/office/drawing/2014/main" val="500987676"/>
                  </a:ext>
                </a:extLst>
              </a:tr>
              <a:tr h="169246">
                <a:tc>
                  <a:txBody>
                    <a:bodyPr/>
                    <a:lstStyle/>
                    <a:p>
                      <a:pPr algn="l" fontAlgn="b"/>
                      <a:r>
                        <a:rPr lang="en-GB" sz="900" u="none" strike="noStrike">
                          <a:effectLst/>
                          <a:latin typeface="+mn-lt"/>
                        </a:rPr>
                        <a:t>QS 9 – Trainees performing at least 50 ablations per year</a:t>
                      </a:r>
                      <a:endParaRPr lang="en-GB" sz="900" b="0" i="0" u="none" strike="noStrike">
                        <a:solidFill>
                          <a:srgbClr val="000000"/>
                        </a:solidFill>
                        <a:effectLst/>
                        <a:latin typeface="+mn-lt"/>
                      </a:endParaRPr>
                    </a:p>
                  </a:txBody>
                  <a:tcPr marL="4999" marR="4999" marT="4999" marB="0" anchor="b"/>
                </a:tc>
                <a:tc>
                  <a:txBody>
                    <a:bodyPr/>
                    <a:lstStyle/>
                    <a:p>
                      <a:pPr algn="r" fontAlgn="b"/>
                      <a:r>
                        <a:rPr lang="en-GB" sz="900" u="none" strike="noStrike">
                          <a:effectLst/>
                          <a:latin typeface="+mn-lt"/>
                        </a:rPr>
                        <a:t>2</a:t>
                      </a:r>
                      <a:endParaRPr lang="en-GB" sz="900" b="0" i="0" u="none" strike="noStrike">
                        <a:solidFill>
                          <a:srgbClr val="000000"/>
                        </a:solidFill>
                        <a:effectLst/>
                        <a:latin typeface="+mn-lt"/>
                      </a:endParaRPr>
                    </a:p>
                  </a:txBody>
                  <a:tcPr marL="4999" marR="4999" marT="4999" marB="0" anchor="b"/>
                </a:tc>
                <a:tc>
                  <a:txBody>
                    <a:bodyPr/>
                    <a:lstStyle/>
                    <a:p>
                      <a:pPr algn="r" fontAlgn="b"/>
                      <a:r>
                        <a:rPr lang="en-GB" sz="900" u="none" strike="noStrike">
                          <a:effectLst/>
                          <a:latin typeface="+mn-lt"/>
                        </a:rPr>
                        <a:t>3</a:t>
                      </a:r>
                      <a:endParaRPr lang="en-GB" sz="900" b="0" i="0" u="none" strike="noStrike">
                        <a:solidFill>
                          <a:srgbClr val="000000"/>
                        </a:solidFill>
                        <a:effectLst/>
                        <a:latin typeface="+mn-lt"/>
                      </a:endParaRPr>
                    </a:p>
                  </a:txBody>
                  <a:tcPr marL="4999" marR="4999" marT="4999" marB="0" anchor="b"/>
                </a:tc>
                <a:tc>
                  <a:txBody>
                    <a:bodyPr/>
                    <a:lstStyle/>
                    <a:p>
                      <a:pPr algn="r" fontAlgn="b"/>
                      <a:r>
                        <a:rPr lang="en-GB" sz="900" u="none" strike="noStrike">
                          <a:effectLst/>
                          <a:latin typeface="+mn-lt"/>
                        </a:rPr>
                        <a:t>14</a:t>
                      </a:r>
                      <a:endParaRPr lang="en-GB" sz="900" b="0" i="0" u="none" strike="noStrike">
                        <a:solidFill>
                          <a:srgbClr val="000000"/>
                        </a:solidFill>
                        <a:effectLst/>
                        <a:latin typeface="+mn-lt"/>
                      </a:endParaRPr>
                    </a:p>
                  </a:txBody>
                  <a:tcPr marL="4999" marR="4999" marT="4999" marB="0" anchor="b"/>
                </a:tc>
                <a:extLst>
                  <a:ext uri="{0D108BD9-81ED-4DB2-BD59-A6C34878D82A}">
                    <a16:rowId xmlns:a16="http://schemas.microsoft.com/office/drawing/2014/main" val="2386275899"/>
                  </a:ext>
                </a:extLst>
              </a:tr>
              <a:tr h="169246">
                <a:tc>
                  <a:txBody>
                    <a:bodyPr/>
                    <a:lstStyle/>
                    <a:p>
                      <a:pPr algn="l" fontAlgn="b"/>
                      <a:r>
                        <a:rPr lang="en-GB" sz="900" u="none" strike="noStrike">
                          <a:effectLst/>
                          <a:latin typeface="+mn-lt"/>
                        </a:rPr>
                        <a:t> </a:t>
                      </a:r>
                      <a:endParaRPr lang="en-GB" sz="900" b="0" i="0" u="none" strike="noStrike">
                        <a:solidFill>
                          <a:srgbClr val="000000"/>
                        </a:solidFill>
                        <a:effectLst/>
                        <a:latin typeface="+mn-lt"/>
                      </a:endParaRPr>
                    </a:p>
                  </a:txBody>
                  <a:tcPr marL="4999" marR="4999" marT="4999" marB="0" anchor="b"/>
                </a:tc>
                <a:tc>
                  <a:txBody>
                    <a:bodyPr/>
                    <a:lstStyle/>
                    <a:p>
                      <a:pPr algn="l" fontAlgn="b"/>
                      <a:r>
                        <a:rPr lang="en-GB" sz="900" u="none" strike="noStrike">
                          <a:effectLst/>
                          <a:latin typeface="+mn-lt"/>
                        </a:rPr>
                        <a:t> </a:t>
                      </a:r>
                      <a:endParaRPr lang="en-GB" sz="900" b="0" i="0" u="none" strike="noStrike">
                        <a:solidFill>
                          <a:srgbClr val="000000"/>
                        </a:solidFill>
                        <a:effectLst/>
                        <a:latin typeface="+mn-lt"/>
                      </a:endParaRPr>
                    </a:p>
                  </a:txBody>
                  <a:tcPr marL="4999" marR="4999" marT="4999" marB="0" anchor="b"/>
                </a:tc>
                <a:tc>
                  <a:txBody>
                    <a:bodyPr/>
                    <a:lstStyle/>
                    <a:p>
                      <a:pPr algn="l" fontAlgn="b"/>
                      <a:r>
                        <a:rPr lang="en-GB" sz="900" u="none" strike="noStrike">
                          <a:effectLst/>
                          <a:latin typeface="+mn-lt"/>
                        </a:rPr>
                        <a:t> </a:t>
                      </a:r>
                      <a:endParaRPr lang="en-GB" sz="900" b="0" i="0" u="none" strike="noStrike">
                        <a:solidFill>
                          <a:srgbClr val="000000"/>
                        </a:solidFill>
                        <a:effectLst/>
                        <a:latin typeface="+mn-lt"/>
                      </a:endParaRPr>
                    </a:p>
                  </a:txBody>
                  <a:tcPr marL="4999" marR="4999" marT="4999" marB="0" anchor="b"/>
                </a:tc>
                <a:tc>
                  <a:txBody>
                    <a:bodyPr/>
                    <a:lstStyle/>
                    <a:p>
                      <a:pPr algn="l" fontAlgn="b"/>
                      <a:r>
                        <a:rPr lang="en-GB" sz="900" u="none" strike="noStrike">
                          <a:effectLst/>
                          <a:latin typeface="+mn-lt"/>
                        </a:rPr>
                        <a:t> </a:t>
                      </a:r>
                      <a:endParaRPr lang="en-GB" sz="900" b="0" i="0" u="none" strike="noStrike">
                        <a:solidFill>
                          <a:srgbClr val="000000"/>
                        </a:solidFill>
                        <a:effectLst/>
                        <a:latin typeface="+mn-lt"/>
                      </a:endParaRPr>
                    </a:p>
                  </a:txBody>
                  <a:tcPr marL="4999" marR="4999" marT="4999" marB="0" anchor="b"/>
                </a:tc>
                <a:extLst>
                  <a:ext uri="{0D108BD9-81ED-4DB2-BD59-A6C34878D82A}">
                    <a16:rowId xmlns:a16="http://schemas.microsoft.com/office/drawing/2014/main" val="4288353625"/>
                  </a:ext>
                </a:extLst>
              </a:tr>
              <a:tr h="169246">
                <a:tc>
                  <a:txBody>
                    <a:bodyPr/>
                    <a:lstStyle/>
                    <a:p>
                      <a:pPr algn="l" fontAlgn="b"/>
                      <a:r>
                        <a:rPr lang="en-GB" sz="900" b="1" u="none" strike="noStrike">
                          <a:effectLst/>
                          <a:latin typeface="+mn-lt"/>
                        </a:rPr>
                        <a:t>Simple Ablation</a:t>
                      </a:r>
                      <a:endParaRPr lang="en-GB" sz="900" b="1" i="0" u="none" strike="noStrike">
                        <a:solidFill>
                          <a:srgbClr val="000000"/>
                        </a:solidFill>
                        <a:effectLst/>
                        <a:latin typeface="+mn-lt"/>
                      </a:endParaRPr>
                    </a:p>
                  </a:txBody>
                  <a:tcPr marL="4999" marR="4999" marT="4999" marB="0" anchor="b"/>
                </a:tc>
                <a:tc>
                  <a:txBody>
                    <a:bodyPr/>
                    <a:lstStyle/>
                    <a:p>
                      <a:pPr algn="l" fontAlgn="b"/>
                      <a:r>
                        <a:rPr lang="en-GB" sz="900" u="none" strike="noStrike">
                          <a:effectLst/>
                          <a:latin typeface="+mn-lt"/>
                        </a:rPr>
                        <a:t> </a:t>
                      </a:r>
                      <a:endParaRPr lang="en-GB" sz="900" b="1" i="0" u="none" strike="noStrike">
                        <a:solidFill>
                          <a:srgbClr val="000000"/>
                        </a:solidFill>
                        <a:effectLst/>
                        <a:latin typeface="+mn-lt"/>
                      </a:endParaRPr>
                    </a:p>
                  </a:txBody>
                  <a:tcPr marL="4999" marR="4999" marT="4999" marB="0" anchor="b"/>
                </a:tc>
                <a:tc>
                  <a:txBody>
                    <a:bodyPr/>
                    <a:lstStyle/>
                    <a:p>
                      <a:pPr algn="l" fontAlgn="b"/>
                      <a:r>
                        <a:rPr lang="en-GB" sz="900" u="none" strike="noStrike">
                          <a:effectLst/>
                          <a:latin typeface="+mn-lt"/>
                        </a:rPr>
                        <a:t> </a:t>
                      </a:r>
                      <a:endParaRPr lang="en-GB" sz="900" b="1" i="0" u="none" strike="noStrike">
                        <a:solidFill>
                          <a:srgbClr val="000000"/>
                        </a:solidFill>
                        <a:effectLst/>
                        <a:latin typeface="+mn-lt"/>
                      </a:endParaRPr>
                    </a:p>
                  </a:txBody>
                  <a:tcPr marL="4999" marR="4999" marT="4999" marB="0" anchor="b"/>
                </a:tc>
                <a:tc>
                  <a:txBody>
                    <a:bodyPr/>
                    <a:lstStyle/>
                    <a:p>
                      <a:pPr algn="l" fontAlgn="b"/>
                      <a:r>
                        <a:rPr lang="en-GB" sz="900" u="none" strike="noStrike">
                          <a:effectLst/>
                          <a:latin typeface="+mn-lt"/>
                        </a:rPr>
                        <a:t> </a:t>
                      </a:r>
                      <a:endParaRPr lang="en-GB" sz="900" b="0" i="0" u="none" strike="noStrike">
                        <a:solidFill>
                          <a:srgbClr val="000000"/>
                        </a:solidFill>
                        <a:effectLst/>
                        <a:latin typeface="+mn-lt"/>
                      </a:endParaRPr>
                    </a:p>
                  </a:txBody>
                  <a:tcPr marL="4999" marR="4999" marT="4999" marB="0" anchor="b"/>
                </a:tc>
                <a:extLst>
                  <a:ext uri="{0D108BD9-81ED-4DB2-BD59-A6C34878D82A}">
                    <a16:rowId xmlns:a16="http://schemas.microsoft.com/office/drawing/2014/main" val="2869742555"/>
                  </a:ext>
                </a:extLst>
              </a:tr>
              <a:tr h="169246">
                <a:tc>
                  <a:txBody>
                    <a:bodyPr/>
                    <a:lstStyle/>
                    <a:p>
                      <a:pPr algn="l" fontAlgn="b"/>
                      <a:r>
                        <a:rPr lang="en-GB" sz="900" u="none" strike="noStrike">
                          <a:effectLst/>
                          <a:latin typeface="+mn-lt"/>
                        </a:rPr>
                        <a:t>Total number of operators performing simple ablation</a:t>
                      </a:r>
                      <a:endParaRPr lang="en-GB" sz="900" b="0" i="0" u="none" strike="noStrike">
                        <a:solidFill>
                          <a:srgbClr val="000000"/>
                        </a:solidFill>
                        <a:effectLst/>
                        <a:latin typeface="+mn-lt"/>
                      </a:endParaRPr>
                    </a:p>
                  </a:txBody>
                  <a:tcPr marL="4999" marR="4999" marT="4999" marB="0" anchor="b"/>
                </a:tc>
                <a:tc>
                  <a:txBody>
                    <a:bodyPr/>
                    <a:lstStyle/>
                    <a:p>
                      <a:pPr algn="r" fontAlgn="b"/>
                      <a:r>
                        <a:rPr lang="en-GB" sz="900" u="none" strike="noStrike">
                          <a:effectLst/>
                          <a:latin typeface="+mn-lt"/>
                        </a:rPr>
                        <a:t>371</a:t>
                      </a:r>
                      <a:endParaRPr lang="en-GB" sz="900" b="0" i="0" u="none" strike="noStrike">
                        <a:solidFill>
                          <a:srgbClr val="000000"/>
                        </a:solidFill>
                        <a:effectLst/>
                        <a:latin typeface="+mn-lt"/>
                      </a:endParaRPr>
                    </a:p>
                  </a:txBody>
                  <a:tcPr marL="4999" marR="4999" marT="4999" marB="0" anchor="b"/>
                </a:tc>
                <a:tc>
                  <a:txBody>
                    <a:bodyPr/>
                    <a:lstStyle/>
                    <a:p>
                      <a:pPr algn="r" fontAlgn="b"/>
                      <a:r>
                        <a:rPr lang="en-GB" sz="900" u="none" strike="noStrike">
                          <a:effectLst/>
                          <a:latin typeface="+mn-lt"/>
                        </a:rPr>
                        <a:t>381</a:t>
                      </a:r>
                      <a:endParaRPr lang="en-GB" sz="900" b="0" i="0" u="none" strike="noStrike">
                        <a:solidFill>
                          <a:srgbClr val="000000"/>
                        </a:solidFill>
                        <a:effectLst/>
                        <a:latin typeface="+mn-lt"/>
                      </a:endParaRPr>
                    </a:p>
                  </a:txBody>
                  <a:tcPr marL="4999" marR="4999" marT="4999" marB="0" anchor="b"/>
                </a:tc>
                <a:tc>
                  <a:txBody>
                    <a:bodyPr/>
                    <a:lstStyle/>
                    <a:p>
                      <a:pPr algn="r" fontAlgn="b"/>
                      <a:r>
                        <a:rPr lang="en-GB" sz="900" u="none" strike="noStrike">
                          <a:effectLst/>
                          <a:latin typeface="+mn-lt"/>
                        </a:rPr>
                        <a:t>397</a:t>
                      </a:r>
                      <a:endParaRPr lang="en-GB" sz="900" b="0" i="0" u="none" strike="noStrike">
                        <a:solidFill>
                          <a:srgbClr val="000000"/>
                        </a:solidFill>
                        <a:effectLst/>
                        <a:latin typeface="+mn-lt"/>
                      </a:endParaRPr>
                    </a:p>
                  </a:txBody>
                  <a:tcPr marL="4999" marR="4999" marT="4999" marB="0" anchor="b"/>
                </a:tc>
                <a:extLst>
                  <a:ext uri="{0D108BD9-81ED-4DB2-BD59-A6C34878D82A}">
                    <a16:rowId xmlns:a16="http://schemas.microsoft.com/office/drawing/2014/main" val="1257171867"/>
                  </a:ext>
                </a:extLst>
              </a:tr>
              <a:tr h="169246">
                <a:tc>
                  <a:txBody>
                    <a:bodyPr/>
                    <a:lstStyle/>
                    <a:p>
                      <a:pPr algn="l" fontAlgn="b"/>
                      <a:r>
                        <a:rPr lang="en-GB" sz="900" u="none" strike="noStrike" dirty="0">
                          <a:effectLst/>
                          <a:latin typeface="+mn-lt"/>
                        </a:rPr>
                        <a:t>  Cardiologists</a:t>
                      </a:r>
                      <a:endParaRPr lang="en-GB" sz="900" b="0" i="0" u="none" strike="noStrike" dirty="0">
                        <a:solidFill>
                          <a:srgbClr val="000000"/>
                        </a:solidFill>
                        <a:effectLst/>
                        <a:latin typeface="+mn-lt"/>
                      </a:endParaRPr>
                    </a:p>
                  </a:txBody>
                  <a:tcPr marL="4999" marR="4999" marT="4999" marB="0" anchor="b"/>
                </a:tc>
                <a:tc>
                  <a:txBody>
                    <a:bodyPr/>
                    <a:lstStyle/>
                    <a:p>
                      <a:pPr algn="r" fontAlgn="b"/>
                      <a:r>
                        <a:rPr lang="en-GB" sz="900" u="none" strike="noStrike">
                          <a:effectLst/>
                          <a:latin typeface="+mn-lt"/>
                        </a:rPr>
                        <a:t>281</a:t>
                      </a:r>
                      <a:endParaRPr lang="en-GB" sz="900" b="0" i="0" u="none" strike="noStrike">
                        <a:solidFill>
                          <a:srgbClr val="000000"/>
                        </a:solidFill>
                        <a:effectLst/>
                        <a:latin typeface="+mn-lt"/>
                      </a:endParaRPr>
                    </a:p>
                  </a:txBody>
                  <a:tcPr marL="4999" marR="4999" marT="4999" marB="0" anchor="b"/>
                </a:tc>
                <a:tc>
                  <a:txBody>
                    <a:bodyPr/>
                    <a:lstStyle/>
                    <a:p>
                      <a:pPr algn="r" fontAlgn="b"/>
                      <a:r>
                        <a:rPr lang="en-GB" sz="900" u="none" strike="noStrike">
                          <a:effectLst/>
                          <a:latin typeface="+mn-lt"/>
                        </a:rPr>
                        <a:t>270</a:t>
                      </a:r>
                      <a:endParaRPr lang="en-GB" sz="900" b="0" i="0" u="none" strike="noStrike">
                        <a:solidFill>
                          <a:srgbClr val="000000"/>
                        </a:solidFill>
                        <a:effectLst/>
                        <a:latin typeface="+mn-lt"/>
                      </a:endParaRPr>
                    </a:p>
                  </a:txBody>
                  <a:tcPr marL="4999" marR="4999" marT="4999" marB="0" anchor="b"/>
                </a:tc>
                <a:tc>
                  <a:txBody>
                    <a:bodyPr/>
                    <a:lstStyle/>
                    <a:p>
                      <a:pPr algn="r" fontAlgn="b"/>
                      <a:r>
                        <a:rPr lang="en-GB" sz="900" u="none" strike="noStrike">
                          <a:effectLst/>
                          <a:latin typeface="+mn-lt"/>
                        </a:rPr>
                        <a:t>260</a:t>
                      </a:r>
                      <a:endParaRPr lang="en-GB" sz="900" b="0" i="0" u="none" strike="noStrike">
                        <a:solidFill>
                          <a:srgbClr val="000000"/>
                        </a:solidFill>
                        <a:effectLst/>
                        <a:latin typeface="+mn-lt"/>
                      </a:endParaRPr>
                    </a:p>
                  </a:txBody>
                  <a:tcPr marL="4999" marR="4999" marT="4999" marB="0" anchor="b"/>
                </a:tc>
                <a:extLst>
                  <a:ext uri="{0D108BD9-81ED-4DB2-BD59-A6C34878D82A}">
                    <a16:rowId xmlns:a16="http://schemas.microsoft.com/office/drawing/2014/main" val="1660095723"/>
                  </a:ext>
                </a:extLst>
              </a:tr>
              <a:tr h="169246">
                <a:tc>
                  <a:txBody>
                    <a:bodyPr/>
                    <a:lstStyle/>
                    <a:p>
                      <a:pPr algn="l" fontAlgn="b"/>
                      <a:r>
                        <a:rPr lang="en-GB" sz="900" u="none" strike="noStrike" dirty="0">
                          <a:effectLst/>
                          <a:latin typeface="+mn-lt"/>
                        </a:rPr>
                        <a:t>  Paediatric Cardiologists</a:t>
                      </a:r>
                      <a:endParaRPr lang="en-GB" sz="900" b="0" i="0" u="none" strike="noStrike" dirty="0">
                        <a:solidFill>
                          <a:srgbClr val="000000"/>
                        </a:solidFill>
                        <a:effectLst/>
                        <a:latin typeface="+mn-lt"/>
                      </a:endParaRPr>
                    </a:p>
                  </a:txBody>
                  <a:tcPr marL="4999" marR="4999" marT="4999" marB="0" anchor="b"/>
                </a:tc>
                <a:tc>
                  <a:txBody>
                    <a:bodyPr/>
                    <a:lstStyle/>
                    <a:p>
                      <a:pPr algn="r" fontAlgn="b"/>
                      <a:r>
                        <a:rPr lang="en-GB" sz="900" u="none" strike="noStrike">
                          <a:effectLst/>
                          <a:latin typeface="+mn-lt"/>
                        </a:rPr>
                        <a:t>13</a:t>
                      </a:r>
                      <a:endParaRPr lang="en-GB" sz="900" b="0" i="0" u="none" strike="noStrike">
                        <a:solidFill>
                          <a:srgbClr val="000000"/>
                        </a:solidFill>
                        <a:effectLst/>
                        <a:latin typeface="+mn-lt"/>
                      </a:endParaRPr>
                    </a:p>
                  </a:txBody>
                  <a:tcPr marL="4999" marR="4999" marT="4999" marB="0" anchor="b"/>
                </a:tc>
                <a:tc>
                  <a:txBody>
                    <a:bodyPr/>
                    <a:lstStyle/>
                    <a:p>
                      <a:pPr algn="r" fontAlgn="b"/>
                      <a:r>
                        <a:rPr lang="en-GB" sz="900" u="none" strike="noStrike">
                          <a:effectLst/>
                          <a:latin typeface="+mn-lt"/>
                        </a:rPr>
                        <a:t>9</a:t>
                      </a:r>
                      <a:endParaRPr lang="en-GB" sz="900" b="0" i="0" u="none" strike="noStrike">
                        <a:solidFill>
                          <a:srgbClr val="000000"/>
                        </a:solidFill>
                        <a:effectLst/>
                        <a:latin typeface="+mn-lt"/>
                      </a:endParaRPr>
                    </a:p>
                  </a:txBody>
                  <a:tcPr marL="4999" marR="4999" marT="4999" marB="0" anchor="b"/>
                </a:tc>
                <a:tc>
                  <a:txBody>
                    <a:bodyPr/>
                    <a:lstStyle/>
                    <a:p>
                      <a:pPr algn="r" fontAlgn="b"/>
                      <a:r>
                        <a:rPr lang="en-GB" sz="900" u="none" strike="noStrike">
                          <a:effectLst/>
                          <a:latin typeface="+mn-lt"/>
                        </a:rPr>
                        <a:t>9</a:t>
                      </a:r>
                      <a:endParaRPr lang="en-GB" sz="900" b="0" i="0" u="none" strike="noStrike">
                        <a:solidFill>
                          <a:srgbClr val="000000"/>
                        </a:solidFill>
                        <a:effectLst/>
                        <a:latin typeface="+mn-lt"/>
                      </a:endParaRPr>
                    </a:p>
                  </a:txBody>
                  <a:tcPr marL="4999" marR="4999" marT="4999" marB="0" anchor="b"/>
                </a:tc>
                <a:extLst>
                  <a:ext uri="{0D108BD9-81ED-4DB2-BD59-A6C34878D82A}">
                    <a16:rowId xmlns:a16="http://schemas.microsoft.com/office/drawing/2014/main" val="3595587278"/>
                  </a:ext>
                </a:extLst>
              </a:tr>
              <a:tr h="169246">
                <a:tc>
                  <a:txBody>
                    <a:bodyPr/>
                    <a:lstStyle/>
                    <a:p>
                      <a:pPr algn="l" fontAlgn="b"/>
                      <a:r>
                        <a:rPr lang="en-GB" sz="900" u="none" strike="noStrike" dirty="0">
                          <a:effectLst/>
                          <a:latin typeface="+mn-lt"/>
                        </a:rPr>
                        <a:t>  Trainees</a:t>
                      </a:r>
                      <a:endParaRPr lang="en-GB" sz="900" b="0" i="0" u="none" strike="noStrike" dirty="0">
                        <a:solidFill>
                          <a:srgbClr val="000000"/>
                        </a:solidFill>
                        <a:effectLst/>
                        <a:latin typeface="+mn-lt"/>
                      </a:endParaRPr>
                    </a:p>
                  </a:txBody>
                  <a:tcPr marL="4999" marR="4999" marT="4999" marB="0" anchor="b"/>
                </a:tc>
                <a:tc>
                  <a:txBody>
                    <a:bodyPr/>
                    <a:lstStyle/>
                    <a:p>
                      <a:pPr algn="r" fontAlgn="b"/>
                      <a:r>
                        <a:rPr lang="en-GB" sz="900" u="none" strike="noStrike">
                          <a:effectLst/>
                          <a:latin typeface="+mn-lt"/>
                        </a:rPr>
                        <a:t>46</a:t>
                      </a:r>
                      <a:endParaRPr lang="en-GB" sz="900" b="0" i="0" u="none" strike="noStrike">
                        <a:solidFill>
                          <a:srgbClr val="000000"/>
                        </a:solidFill>
                        <a:effectLst/>
                        <a:latin typeface="+mn-lt"/>
                      </a:endParaRPr>
                    </a:p>
                  </a:txBody>
                  <a:tcPr marL="4999" marR="4999" marT="4999" marB="0" anchor="b"/>
                </a:tc>
                <a:tc>
                  <a:txBody>
                    <a:bodyPr/>
                    <a:lstStyle/>
                    <a:p>
                      <a:pPr algn="r" fontAlgn="b"/>
                      <a:r>
                        <a:rPr lang="en-GB" sz="900" u="none" strike="noStrike">
                          <a:effectLst/>
                          <a:latin typeface="+mn-lt"/>
                        </a:rPr>
                        <a:t>74</a:t>
                      </a:r>
                      <a:endParaRPr lang="en-GB" sz="900" b="0" i="0" u="none" strike="noStrike">
                        <a:solidFill>
                          <a:srgbClr val="000000"/>
                        </a:solidFill>
                        <a:effectLst/>
                        <a:latin typeface="+mn-lt"/>
                      </a:endParaRPr>
                    </a:p>
                  </a:txBody>
                  <a:tcPr marL="4999" marR="4999" marT="4999" marB="0" anchor="b"/>
                </a:tc>
                <a:tc>
                  <a:txBody>
                    <a:bodyPr/>
                    <a:lstStyle/>
                    <a:p>
                      <a:pPr algn="r" fontAlgn="b"/>
                      <a:r>
                        <a:rPr lang="en-GB" sz="900" u="none" strike="noStrike">
                          <a:effectLst/>
                          <a:latin typeface="+mn-lt"/>
                        </a:rPr>
                        <a:t>90</a:t>
                      </a:r>
                      <a:endParaRPr lang="en-GB" sz="900" b="0" i="0" u="none" strike="noStrike">
                        <a:solidFill>
                          <a:srgbClr val="000000"/>
                        </a:solidFill>
                        <a:effectLst/>
                        <a:latin typeface="+mn-lt"/>
                      </a:endParaRPr>
                    </a:p>
                  </a:txBody>
                  <a:tcPr marL="4999" marR="4999" marT="4999" marB="0" anchor="b"/>
                </a:tc>
                <a:extLst>
                  <a:ext uri="{0D108BD9-81ED-4DB2-BD59-A6C34878D82A}">
                    <a16:rowId xmlns:a16="http://schemas.microsoft.com/office/drawing/2014/main" val="904419418"/>
                  </a:ext>
                </a:extLst>
              </a:tr>
              <a:tr h="169246">
                <a:tc>
                  <a:txBody>
                    <a:bodyPr/>
                    <a:lstStyle/>
                    <a:p>
                      <a:pPr algn="l" fontAlgn="b"/>
                      <a:r>
                        <a:rPr lang="en-GB" sz="900" u="none" strike="noStrike">
                          <a:effectLst/>
                          <a:latin typeface="+mn-lt"/>
                        </a:rPr>
                        <a:t>  Not cardiologists</a:t>
                      </a:r>
                      <a:endParaRPr lang="en-GB" sz="900" b="0" i="0" u="none" strike="noStrike">
                        <a:solidFill>
                          <a:srgbClr val="000000"/>
                        </a:solidFill>
                        <a:effectLst/>
                        <a:latin typeface="+mn-lt"/>
                      </a:endParaRPr>
                    </a:p>
                  </a:txBody>
                  <a:tcPr marL="4999" marR="4999" marT="4999" marB="0" anchor="b"/>
                </a:tc>
                <a:tc>
                  <a:txBody>
                    <a:bodyPr/>
                    <a:lstStyle/>
                    <a:p>
                      <a:pPr algn="r" fontAlgn="b"/>
                      <a:r>
                        <a:rPr lang="en-GB" sz="900" u="none" strike="noStrike">
                          <a:effectLst/>
                          <a:latin typeface="+mn-lt"/>
                        </a:rPr>
                        <a:t>3</a:t>
                      </a:r>
                      <a:endParaRPr lang="en-GB" sz="900" b="0" i="0" u="none" strike="noStrike">
                        <a:solidFill>
                          <a:srgbClr val="000000"/>
                        </a:solidFill>
                        <a:effectLst/>
                        <a:latin typeface="+mn-lt"/>
                      </a:endParaRPr>
                    </a:p>
                  </a:txBody>
                  <a:tcPr marL="4999" marR="4999" marT="4999" marB="0" anchor="b"/>
                </a:tc>
                <a:tc>
                  <a:txBody>
                    <a:bodyPr/>
                    <a:lstStyle/>
                    <a:p>
                      <a:pPr algn="r" fontAlgn="b"/>
                      <a:r>
                        <a:rPr lang="en-GB" sz="900" u="none" strike="noStrike">
                          <a:effectLst/>
                          <a:latin typeface="+mn-lt"/>
                        </a:rPr>
                        <a:t>0</a:t>
                      </a:r>
                      <a:endParaRPr lang="en-GB" sz="900" b="0" i="0" u="none" strike="noStrike">
                        <a:solidFill>
                          <a:srgbClr val="000000"/>
                        </a:solidFill>
                        <a:effectLst/>
                        <a:latin typeface="+mn-lt"/>
                      </a:endParaRPr>
                    </a:p>
                  </a:txBody>
                  <a:tcPr marL="4999" marR="4999" marT="4999" marB="0" anchor="b"/>
                </a:tc>
                <a:tc>
                  <a:txBody>
                    <a:bodyPr/>
                    <a:lstStyle/>
                    <a:p>
                      <a:pPr algn="r" fontAlgn="b"/>
                      <a:r>
                        <a:rPr lang="en-GB" sz="900" u="none" strike="noStrike">
                          <a:effectLst/>
                          <a:latin typeface="+mn-lt"/>
                        </a:rPr>
                        <a:t>2</a:t>
                      </a:r>
                      <a:endParaRPr lang="en-GB" sz="900" b="0" i="0" u="none" strike="noStrike">
                        <a:solidFill>
                          <a:srgbClr val="000000"/>
                        </a:solidFill>
                        <a:effectLst/>
                        <a:latin typeface="+mn-lt"/>
                      </a:endParaRPr>
                    </a:p>
                  </a:txBody>
                  <a:tcPr marL="4999" marR="4999" marT="4999" marB="0" anchor="b"/>
                </a:tc>
                <a:extLst>
                  <a:ext uri="{0D108BD9-81ED-4DB2-BD59-A6C34878D82A}">
                    <a16:rowId xmlns:a16="http://schemas.microsoft.com/office/drawing/2014/main" val="3978670844"/>
                  </a:ext>
                </a:extLst>
              </a:tr>
              <a:tr h="169246">
                <a:tc>
                  <a:txBody>
                    <a:bodyPr/>
                    <a:lstStyle/>
                    <a:p>
                      <a:pPr algn="l" fontAlgn="b"/>
                      <a:r>
                        <a:rPr lang="en-GB" sz="900" u="none" strike="noStrike">
                          <a:effectLst/>
                          <a:latin typeface="+mn-lt"/>
                        </a:rPr>
                        <a:t>  Unknown</a:t>
                      </a:r>
                      <a:endParaRPr lang="en-GB" sz="900" b="0" i="0" u="none" strike="noStrike">
                        <a:solidFill>
                          <a:srgbClr val="000000"/>
                        </a:solidFill>
                        <a:effectLst/>
                        <a:latin typeface="+mn-lt"/>
                      </a:endParaRPr>
                    </a:p>
                  </a:txBody>
                  <a:tcPr marL="4999" marR="4999" marT="4999" marB="0" anchor="b"/>
                </a:tc>
                <a:tc>
                  <a:txBody>
                    <a:bodyPr/>
                    <a:lstStyle/>
                    <a:p>
                      <a:pPr algn="r" fontAlgn="b"/>
                      <a:r>
                        <a:rPr lang="en-GB" sz="900" u="none" strike="noStrike">
                          <a:effectLst/>
                          <a:latin typeface="+mn-lt"/>
                        </a:rPr>
                        <a:t>28</a:t>
                      </a:r>
                      <a:endParaRPr lang="en-GB" sz="900" b="0" i="0" u="none" strike="noStrike">
                        <a:solidFill>
                          <a:srgbClr val="000000"/>
                        </a:solidFill>
                        <a:effectLst/>
                        <a:latin typeface="+mn-lt"/>
                      </a:endParaRPr>
                    </a:p>
                  </a:txBody>
                  <a:tcPr marL="4999" marR="4999" marT="4999" marB="0" anchor="b"/>
                </a:tc>
                <a:tc>
                  <a:txBody>
                    <a:bodyPr/>
                    <a:lstStyle/>
                    <a:p>
                      <a:pPr algn="r" fontAlgn="b"/>
                      <a:r>
                        <a:rPr lang="en-GB" sz="900" u="none" strike="noStrike">
                          <a:effectLst/>
                          <a:latin typeface="+mn-lt"/>
                        </a:rPr>
                        <a:t>28</a:t>
                      </a:r>
                      <a:endParaRPr lang="en-GB" sz="900" b="0" i="0" u="none" strike="noStrike">
                        <a:solidFill>
                          <a:srgbClr val="000000"/>
                        </a:solidFill>
                        <a:effectLst/>
                        <a:latin typeface="+mn-lt"/>
                      </a:endParaRPr>
                    </a:p>
                  </a:txBody>
                  <a:tcPr marL="4999" marR="4999" marT="4999" marB="0" anchor="b"/>
                </a:tc>
                <a:tc>
                  <a:txBody>
                    <a:bodyPr/>
                    <a:lstStyle/>
                    <a:p>
                      <a:pPr algn="r" fontAlgn="b"/>
                      <a:r>
                        <a:rPr lang="en-GB" sz="900" u="none" strike="noStrike">
                          <a:effectLst/>
                          <a:latin typeface="+mn-lt"/>
                        </a:rPr>
                        <a:t>36</a:t>
                      </a:r>
                      <a:endParaRPr lang="en-GB" sz="900" b="0" i="0" u="none" strike="noStrike">
                        <a:solidFill>
                          <a:srgbClr val="000000"/>
                        </a:solidFill>
                        <a:effectLst/>
                        <a:latin typeface="+mn-lt"/>
                      </a:endParaRPr>
                    </a:p>
                  </a:txBody>
                  <a:tcPr marL="4999" marR="4999" marT="4999" marB="0" anchor="b"/>
                </a:tc>
                <a:extLst>
                  <a:ext uri="{0D108BD9-81ED-4DB2-BD59-A6C34878D82A}">
                    <a16:rowId xmlns:a16="http://schemas.microsoft.com/office/drawing/2014/main" val="1762276033"/>
                  </a:ext>
                </a:extLst>
              </a:tr>
              <a:tr h="169246">
                <a:tc>
                  <a:txBody>
                    <a:bodyPr/>
                    <a:lstStyle/>
                    <a:p>
                      <a:pPr algn="l" fontAlgn="b"/>
                      <a:r>
                        <a:rPr lang="en-GB" sz="900" u="none" strike="noStrike">
                          <a:effectLst/>
                          <a:latin typeface="+mn-lt"/>
                        </a:rPr>
                        <a:t> </a:t>
                      </a:r>
                      <a:endParaRPr lang="en-GB" sz="900" b="0" i="0" u="none" strike="noStrike">
                        <a:solidFill>
                          <a:srgbClr val="000000"/>
                        </a:solidFill>
                        <a:effectLst/>
                        <a:latin typeface="+mn-lt"/>
                      </a:endParaRPr>
                    </a:p>
                  </a:txBody>
                  <a:tcPr marL="4999" marR="4999" marT="4999" marB="0" anchor="b"/>
                </a:tc>
                <a:tc>
                  <a:txBody>
                    <a:bodyPr/>
                    <a:lstStyle/>
                    <a:p>
                      <a:pPr algn="l" fontAlgn="b"/>
                      <a:r>
                        <a:rPr lang="en-GB" sz="900" u="none" strike="noStrike">
                          <a:effectLst/>
                          <a:latin typeface="+mn-lt"/>
                        </a:rPr>
                        <a:t> </a:t>
                      </a:r>
                      <a:endParaRPr lang="en-GB" sz="900" b="0" i="0" u="none" strike="noStrike">
                        <a:solidFill>
                          <a:srgbClr val="000000"/>
                        </a:solidFill>
                        <a:effectLst/>
                        <a:latin typeface="+mn-lt"/>
                      </a:endParaRPr>
                    </a:p>
                  </a:txBody>
                  <a:tcPr marL="4999" marR="4999" marT="4999" marB="0" anchor="b"/>
                </a:tc>
                <a:tc>
                  <a:txBody>
                    <a:bodyPr/>
                    <a:lstStyle/>
                    <a:p>
                      <a:pPr algn="l" fontAlgn="b"/>
                      <a:r>
                        <a:rPr lang="en-GB" sz="900" u="none" strike="noStrike">
                          <a:effectLst/>
                          <a:latin typeface="+mn-lt"/>
                        </a:rPr>
                        <a:t> </a:t>
                      </a:r>
                      <a:endParaRPr lang="en-GB" sz="900" b="0" i="0" u="none" strike="noStrike">
                        <a:solidFill>
                          <a:srgbClr val="000000"/>
                        </a:solidFill>
                        <a:effectLst/>
                        <a:latin typeface="+mn-lt"/>
                      </a:endParaRPr>
                    </a:p>
                  </a:txBody>
                  <a:tcPr marL="4999" marR="4999" marT="4999" marB="0" anchor="b"/>
                </a:tc>
                <a:tc>
                  <a:txBody>
                    <a:bodyPr/>
                    <a:lstStyle/>
                    <a:p>
                      <a:pPr algn="l" fontAlgn="b"/>
                      <a:r>
                        <a:rPr lang="en-GB" sz="900" u="none" strike="noStrike">
                          <a:effectLst/>
                          <a:latin typeface="+mn-lt"/>
                        </a:rPr>
                        <a:t> </a:t>
                      </a:r>
                      <a:endParaRPr lang="en-GB" sz="900" b="0" i="0" u="none" strike="noStrike">
                        <a:solidFill>
                          <a:srgbClr val="000000"/>
                        </a:solidFill>
                        <a:effectLst/>
                        <a:latin typeface="+mn-lt"/>
                      </a:endParaRPr>
                    </a:p>
                  </a:txBody>
                  <a:tcPr marL="4999" marR="4999" marT="4999" marB="0" anchor="b"/>
                </a:tc>
                <a:extLst>
                  <a:ext uri="{0D108BD9-81ED-4DB2-BD59-A6C34878D82A}">
                    <a16:rowId xmlns:a16="http://schemas.microsoft.com/office/drawing/2014/main" val="702509397"/>
                  </a:ext>
                </a:extLst>
              </a:tr>
              <a:tr h="169246">
                <a:tc>
                  <a:txBody>
                    <a:bodyPr/>
                    <a:lstStyle/>
                    <a:p>
                      <a:pPr algn="l" fontAlgn="b"/>
                      <a:r>
                        <a:rPr lang="en-GB" sz="900" u="none" strike="noStrike">
                          <a:effectLst/>
                          <a:latin typeface="+mn-lt"/>
                        </a:rPr>
                        <a:t>QS 10 – Operators performing at least 25 simple ablations per year</a:t>
                      </a:r>
                      <a:endParaRPr lang="en-GB" sz="900" b="0" i="0" u="none" strike="noStrike">
                        <a:solidFill>
                          <a:srgbClr val="000000"/>
                        </a:solidFill>
                        <a:effectLst/>
                        <a:latin typeface="+mn-lt"/>
                      </a:endParaRPr>
                    </a:p>
                  </a:txBody>
                  <a:tcPr marL="4999" marR="4999" marT="4999" marB="0" anchor="b"/>
                </a:tc>
                <a:tc>
                  <a:txBody>
                    <a:bodyPr/>
                    <a:lstStyle/>
                    <a:p>
                      <a:pPr algn="r" fontAlgn="b"/>
                      <a:r>
                        <a:rPr lang="en-GB" sz="900" u="none" strike="noStrike">
                          <a:effectLst/>
                          <a:latin typeface="+mn-lt"/>
                        </a:rPr>
                        <a:t>178</a:t>
                      </a:r>
                      <a:endParaRPr lang="en-GB" sz="900" b="0" i="0" u="none" strike="noStrike">
                        <a:solidFill>
                          <a:srgbClr val="000000"/>
                        </a:solidFill>
                        <a:effectLst/>
                        <a:latin typeface="+mn-lt"/>
                      </a:endParaRPr>
                    </a:p>
                  </a:txBody>
                  <a:tcPr marL="4999" marR="4999" marT="4999" marB="0" anchor="b"/>
                </a:tc>
                <a:tc>
                  <a:txBody>
                    <a:bodyPr/>
                    <a:lstStyle/>
                    <a:p>
                      <a:pPr algn="r" fontAlgn="b"/>
                      <a:r>
                        <a:rPr lang="en-GB" sz="900" u="none" strike="noStrike">
                          <a:effectLst/>
                          <a:latin typeface="+mn-lt"/>
                        </a:rPr>
                        <a:t>157</a:t>
                      </a:r>
                      <a:endParaRPr lang="en-GB" sz="900" b="0" i="0" u="none" strike="noStrike">
                        <a:solidFill>
                          <a:srgbClr val="000000"/>
                        </a:solidFill>
                        <a:effectLst/>
                        <a:latin typeface="+mn-lt"/>
                      </a:endParaRPr>
                    </a:p>
                  </a:txBody>
                  <a:tcPr marL="4999" marR="4999" marT="4999" marB="0" anchor="b"/>
                </a:tc>
                <a:tc>
                  <a:txBody>
                    <a:bodyPr/>
                    <a:lstStyle/>
                    <a:p>
                      <a:pPr algn="r" fontAlgn="b"/>
                      <a:r>
                        <a:rPr lang="en-GB" sz="900" u="none" strike="noStrike">
                          <a:effectLst/>
                          <a:latin typeface="+mn-lt"/>
                        </a:rPr>
                        <a:t>178</a:t>
                      </a:r>
                      <a:endParaRPr lang="en-GB" sz="900" b="0" i="0" u="none" strike="noStrike">
                        <a:solidFill>
                          <a:srgbClr val="000000"/>
                        </a:solidFill>
                        <a:effectLst/>
                        <a:latin typeface="+mn-lt"/>
                      </a:endParaRPr>
                    </a:p>
                  </a:txBody>
                  <a:tcPr marL="4999" marR="4999" marT="4999" marB="0" anchor="b"/>
                </a:tc>
                <a:extLst>
                  <a:ext uri="{0D108BD9-81ED-4DB2-BD59-A6C34878D82A}">
                    <a16:rowId xmlns:a16="http://schemas.microsoft.com/office/drawing/2014/main" val="2619642395"/>
                  </a:ext>
                </a:extLst>
              </a:tr>
              <a:tr h="169246">
                <a:tc>
                  <a:txBody>
                    <a:bodyPr/>
                    <a:lstStyle/>
                    <a:p>
                      <a:pPr algn="l" fontAlgn="b"/>
                      <a:r>
                        <a:rPr lang="en-GB" sz="900" u="none" strike="noStrike">
                          <a:effectLst/>
                          <a:latin typeface="+mn-lt"/>
                        </a:rPr>
                        <a:t>QS 10 – Trainees performing at least 25 simple ablations per year</a:t>
                      </a:r>
                      <a:endParaRPr lang="en-GB" sz="900" b="0" i="0" u="none" strike="noStrike">
                        <a:solidFill>
                          <a:srgbClr val="000000"/>
                        </a:solidFill>
                        <a:effectLst/>
                        <a:latin typeface="+mn-lt"/>
                      </a:endParaRPr>
                    </a:p>
                  </a:txBody>
                  <a:tcPr marL="4999" marR="4999" marT="4999" marB="0" anchor="b"/>
                </a:tc>
                <a:tc>
                  <a:txBody>
                    <a:bodyPr/>
                    <a:lstStyle/>
                    <a:p>
                      <a:pPr algn="r" fontAlgn="b"/>
                      <a:r>
                        <a:rPr lang="en-GB" sz="900" u="none" strike="noStrike">
                          <a:effectLst/>
                          <a:latin typeface="+mn-lt"/>
                        </a:rPr>
                        <a:t>1</a:t>
                      </a:r>
                      <a:endParaRPr lang="en-GB" sz="900" b="0" i="0" u="none" strike="noStrike">
                        <a:solidFill>
                          <a:srgbClr val="000000"/>
                        </a:solidFill>
                        <a:effectLst/>
                        <a:latin typeface="+mn-lt"/>
                      </a:endParaRPr>
                    </a:p>
                  </a:txBody>
                  <a:tcPr marL="4999" marR="4999" marT="4999" marB="0" anchor="b"/>
                </a:tc>
                <a:tc>
                  <a:txBody>
                    <a:bodyPr/>
                    <a:lstStyle/>
                    <a:p>
                      <a:pPr algn="r" fontAlgn="b"/>
                      <a:r>
                        <a:rPr lang="en-GB" sz="900" u="none" strike="noStrike">
                          <a:effectLst/>
                          <a:latin typeface="+mn-lt"/>
                        </a:rPr>
                        <a:t>3</a:t>
                      </a:r>
                      <a:endParaRPr lang="en-GB" sz="900" b="0" i="0" u="none" strike="noStrike">
                        <a:solidFill>
                          <a:srgbClr val="000000"/>
                        </a:solidFill>
                        <a:effectLst/>
                        <a:latin typeface="+mn-lt"/>
                      </a:endParaRPr>
                    </a:p>
                  </a:txBody>
                  <a:tcPr marL="4999" marR="4999" marT="4999" marB="0" anchor="b"/>
                </a:tc>
                <a:tc>
                  <a:txBody>
                    <a:bodyPr/>
                    <a:lstStyle/>
                    <a:p>
                      <a:pPr algn="r" fontAlgn="b"/>
                      <a:r>
                        <a:rPr lang="en-GB" sz="900" u="none" strike="noStrike">
                          <a:effectLst/>
                          <a:latin typeface="+mn-lt"/>
                        </a:rPr>
                        <a:t>11</a:t>
                      </a:r>
                      <a:endParaRPr lang="en-GB" sz="900" b="0" i="0" u="none" strike="noStrike">
                        <a:solidFill>
                          <a:srgbClr val="000000"/>
                        </a:solidFill>
                        <a:effectLst/>
                        <a:latin typeface="+mn-lt"/>
                      </a:endParaRPr>
                    </a:p>
                  </a:txBody>
                  <a:tcPr marL="4999" marR="4999" marT="4999" marB="0" anchor="b"/>
                </a:tc>
                <a:extLst>
                  <a:ext uri="{0D108BD9-81ED-4DB2-BD59-A6C34878D82A}">
                    <a16:rowId xmlns:a16="http://schemas.microsoft.com/office/drawing/2014/main" val="1408549138"/>
                  </a:ext>
                </a:extLst>
              </a:tr>
              <a:tr h="169246">
                <a:tc>
                  <a:txBody>
                    <a:bodyPr/>
                    <a:lstStyle/>
                    <a:p>
                      <a:pPr algn="l" fontAlgn="b"/>
                      <a:r>
                        <a:rPr lang="en-GB" sz="900" u="none" strike="noStrike">
                          <a:effectLst/>
                          <a:latin typeface="+mn-lt"/>
                        </a:rPr>
                        <a:t> </a:t>
                      </a:r>
                      <a:endParaRPr lang="en-GB" sz="900" b="0" i="0" u="none" strike="noStrike">
                        <a:solidFill>
                          <a:srgbClr val="000000"/>
                        </a:solidFill>
                        <a:effectLst/>
                        <a:latin typeface="+mn-lt"/>
                      </a:endParaRPr>
                    </a:p>
                  </a:txBody>
                  <a:tcPr marL="4999" marR="4999" marT="4999" marB="0" anchor="b"/>
                </a:tc>
                <a:tc>
                  <a:txBody>
                    <a:bodyPr/>
                    <a:lstStyle/>
                    <a:p>
                      <a:pPr algn="l" fontAlgn="b"/>
                      <a:r>
                        <a:rPr lang="en-GB" sz="900" u="none" strike="noStrike">
                          <a:effectLst/>
                          <a:latin typeface="+mn-lt"/>
                        </a:rPr>
                        <a:t> </a:t>
                      </a:r>
                      <a:endParaRPr lang="en-GB" sz="900" b="0" i="0" u="none" strike="noStrike">
                        <a:solidFill>
                          <a:srgbClr val="000000"/>
                        </a:solidFill>
                        <a:effectLst/>
                        <a:latin typeface="+mn-lt"/>
                      </a:endParaRPr>
                    </a:p>
                  </a:txBody>
                  <a:tcPr marL="4999" marR="4999" marT="4999" marB="0" anchor="b"/>
                </a:tc>
                <a:tc>
                  <a:txBody>
                    <a:bodyPr/>
                    <a:lstStyle/>
                    <a:p>
                      <a:pPr algn="l" fontAlgn="b"/>
                      <a:r>
                        <a:rPr lang="en-GB" sz="900" u="none" strike="noStrike">
                          <a:effectLst/>
                          <a:latin typeface="+mn-lt"/>
                        </a:rPr>
                        <a:t> </a:t>
                      </a:r>
                      <a:endParaRPr lang="en-GB" sz="900" b="1" i="0" u="none" strike="noStrike">
                        <a:solidFill>
                          <a:srgbClr val="000000"/>
                        </a:solidFill>
                        <a:effectLst/>
                        <a:latin typeface="+mn-lt"/>
                      </a:endParaRPr>
                    </a:p>
                  </a:txBody>
                  <a:tcPr marL="4999" marR="4999" marT="4999" marB="0" anchor="b"/>
                </a:tc>
                <a:tc>
                  <a:txBody>
                    <a:bodyPr/>
                    <a:lstStyle/>
                    <a:p>
                      <a:pPr algn="l" fontAlgn="b"/>
                      <a:r>
                        <a:rPr lang="en-GB" sz="900" u="none" strike="noStrike">
                          <a:effectLst/>
                          <a:latin typeface="+mn-lt"/>
                        </a:rPr>
                        <a:t> </a:t>
                      </a:r>
                      <a:endParaRPr lang="en-GB" sz="900" b="0" i="0" u="none" strike="noStrike">
                        <a:solidFill>
                          <a:srgbClr val="000000"/>
                        </a:solidFill>
                        <a:effectLst/>
                        <a:latin typeface="+mn-lt"/>
                      </a:endParaRPr>
                    </a:p>
                  </a:txBody>
                  <a:tcPr marL="4999" marR="4999" marT="4999" marB="0" anchor="b"/>
                </a:tc>
                <a:extLst>
                  <a:ext uri="{0D108BD9-81ED-4DB2-BD59-A6C34878D82A}">
                    <a16:rowId xmlns:a16="http://schemas.microsoft.com/office/drawing/2014/main" val="3150818339"/>
                  </a:ext>
                </a:extLst>
              </a:tr>
              <a:tr h="169246">
                <a:tc>
                  <a:txBody>
                    <a:bodyPr/>
                    <a:lstStyle/>
                    <a:p>
                      <a:pPr algn="l" fontAlgn="b"/>
                      <a:r>
                        <a:rPr lang="en-GB" sz="900" b="1" u="none" strike="noStrike">
                          <a:effectLst/>
                          <a:latin typeface="+mn-lt"/>
                        </a:rPr>
                        <a:t>Complex Ablation</a:t>
                      </a:r>
                      <a:endParaRPr lang="en-GB" sz="900" b="1" i="0" u="none" strike="noStrike">
                        <a:solidFill>
                          <a:srgbClr val="000000"/>
                        </a:solidFill>
                        <a:effectLst/>
                        <a:latin typeface="+mn-lt"/>
                      </a:endParaRPr>
                    </a:p>
                  </a:txBody>
                  <a:tcPr marL="4999" marR="4999" marT="4999" marB="0" anchor="b"/>
                </a:tc>
                <a:tc>
                  <a:txBody>
                    <a:bodyPr/>
                    <a:lstStyle/>
                    <a:p>
                      <a:pPr algn="l" fontAlgn="b"/>
                      <a:r>
                        <a:rPr lang="en-GB" sz="900" u="none" strike="noStrike">
                          <a:effectLst/>
                          <a:latin typeface="+mn-lt"/>
                        </a:rPr>
                        <a:t> </a:t>
                      </a:r>
                      <a:endParaRPr lang="en-GB" sz="900" b="1" i="0" u="none" strike="noStrike">
                        <a:solidFill>
                          <a:srgbClr val="000000"/>
                        </a:solidFill>
                        <a:effectLst/>
                        <a:latin typeface="+mn-lt"/>
                      </a:endParaRPr>
                    </a:p>
                  </a:txBody>
                  <a:tcPr marL="4999" marR="4999" marT="4999" marB="0" anchor="b"/>
                </a:tc>
                <a:tc>
                  <a:txBody>
                    <a:bodyPr/>
                    <a:lstStyle/>
                    <a:p>
                      <a:pPr algn="l" fontAlgn="b"/>
                      <a:r>
                        <a:rPr lang="en-GB" sz="900" u="none" strike="noStrike">
                          <a:effectLst/>
                          <a:latin typeface="+mn-lt"/>
                        </a:rPr>
                        <a:t> </a:t>
                      </a:r>
                      <a:endParaRPr lang="en-GB" sz="900" b="0" i="0" u="none" strike="noStrike">
                        <a:solidFill>
                          <a:srgbClr val="000000"/>
                        </a:solidFill>
                        <a:effectLst/>
                        <a:latin typeface="+mn-lt"/>
                      </a:endParaRPr>
                    </a:p>
                  </a:txBody>
                  <a:tcPr marL="4999" marR="4999" marT="4999" marB="0" anchor="b"/>
                </a:tc>
                <a:tc>
                  <a:txBody>
                    <a:bodyPr/>
                    <a:lstStyle/>
                    <a:p>
                      <a:pPr algn="l" fontAlgn="b"/>
                      <a:r>
                        <a:rPr lang="en-GB" sz="900" u="none" strike="noStrike">
                          <a:effectLst/>
                          <a:latin typeface="+mn-lt"/>
                        </a:rPr>
                        <a:t> </a:t>
                      </a:r>
                      <a:endParaRPr lang="en-GB" sz="900" b="0" i="0" u="none" strike="noStrike">
                        <a:solidFill>
                          <a:srgbClr val="000000"/>
                        </a:solidFill>
                        <a:effectLst/>
                        <a:latin typeface="+mn-lt"/>
                      </a:endParaRPr>
                    </a:p>
                  </a:txBody>
                  <a:tcPr marL="4999" marR="4999" marT="4999" marB="0" anchor="b"/>
                </a:tc>
                <a:extLst>
                  <a:ext uri="{0D108BD9-81ED-4DB2-BD59-A6C34878D82A}">
                    <a16:rowId xmlns:a16="http://schemas.microsoft.com/office/drawing/2014/main" val="3624767084"/>
                  </a:ext>
                </a:extLst>
              </a:tr>
              <a:tr h="169246">
                <a:tc>
                  <a:txBody>
                    <a:bodyPr/>
                    <a:lstStyle/>
                    <a:p>
                      <a:pPr algn="l" fontAlgn="b"/>
                      <a:r>
                        <a:rPr lang="en-GB" sz="900" u="none" strike="noStrike">
                          <a:effectLst/>
                          <a:latin typeface="+mn-lt"/>
                        </a:rPr>
                        <a:t>Total number of operators performing complex ablation</a:t>
                      </a:r>
                      <a:endParaRPr lang="en-GB" sz="900" b="0" i="0" u="none" strike="noStrike">
                        <a:solidFill>
                          <a:srgbClr val="000000"/>
                        </a:solidFill>
                        <a:effectLst/>
                        <a:latin typeface="+mn-lt"/>
                      </a:endParaRPr>
                    </a:p>
                  </a:txBody>
                  <a:tcPr marL="4999" marR="4999" marT="4999" marB="0" anchor="b"/>
                </a:tc>
                <a:tc>
                  <a:txBody>
                    <a:bodyPr/>
                    <a:lstStyle/>
                    <a:p>
                      <a:pPr algn="r" fontAlgn="b"/>
                      <a:r>
                        <a:rPr lang="en-GB" sz="900" u="none" strike="noStrike">
                          <a:effectLst/>
                          <a:latin typeface="+mn-lt"/>
                        </a:rPr>
                        <a:t>346</a:t>
                      </a:r>
                      <a:endParaRPr lang="en-GB" sz="900" b="0" i="0" u="none" strike="noStrike">
                        <a:solidFill>
                          <a:srgbClr val="000000"/>
                        </a:solidFill>
                        <a:effectLst/>
                        <a:latin typeface="+mn-lt"/>
                      </a:endParaRPr>
                    </a:p>
                  </a:txBody>
                  <a:tcPr marL="4999" marR="4999" marT="4999" marB="0" anchor="b"/>
                </a:tc>
                <a:tc>
                  <a:txBody>
                    <a:bodyPr/>
                    <a:lstStyle/>
                    <a:p>
                      <a:pPr algn="r" fontAlgn="b"/>
                      <a:r>
                        <a:rPr lang="en-GB" sz="900" u="none" strike="noStrike">
                          <a:effectLst/>
                          <a:latin typeface="+mn-lt"/>
                        </a:rPr>
                        <a:t>341</a:t>
                      </a:r>
                      <a:endParaRPr lang="en-GB" sz="900" b="0" i="0" u="none" strike="noStrike">
                        <a:solidFill>
                          <a:srgbClr val="000000"/>
                        </a:solidFill>
                        <a:effectLst/>
                        <a:latin typeface="+mn-lt"/>
                      </a:endParaRPr>
                    </a:p>
                  </a:txBody>
                  <a:tcPr marL="4999" marR="4999" marT="4999" marB="0" anchor="b"/>
                </a:tc>
                <a:tc>
                  <a:txBody>
                    <a:bodyPr/>
                    <a:lstStyle/>
                    <a:p>
                      <a:pPr algn="r" fontAlgn="b"/>
                      <a:r>
                        <a:rPr lang="en-GB" sz="900" u="none" strike="noStrike">
                          <a:effectLst/>
                          <a:latin typeface="+mn-lt"/>
                        </a:rPr>
                        <a:t>354</a:t>
                      </a:r>
                      <a:endParaRPr lang="en-GB" sz="900" b="0" i="0" u="none" strike="noStrike">
                        <a:solidFill>
                          <a:srgbClr val="000000"/>
                        </a:solidFill>
                        <a:effectLst/>
                        <a:latin typeface="+mn-lt"/>
                      </a:endParaRPr>
                    </a:p>
                  </a:txBody>
                  <a:tcPr marL="4999" marR="4999" marT="4999" marB="0" anchor="b"/>
                </a:tc>
                <a:extLst>
                  <a:ext uri="{0D108BD9-81ED-4DB2-BD59-A6C34878D82A}">
                    <a16:rowId xmlns:a16="http://schemas.microsoft.com/office/drawing/2014/main" val="2997505194"/>
                  </a:ext>
                </a:extLst>
              </a:tr>
              <a:tr h="169246">
                <a:tc>
                  <a:txBody>
                    <a:bodyPr/>
                    <a:lstStyle/>
                    <a:p>
                      <a:pPr algn="l" fontAlgn="b"/>
                      <a:r>
                        <a:rPr lang="en-GB" sz="900" u="none" strike="noStrike" dirty="0">
                          <a:effectLst/>
                          <a:latin typeface="+mn-lt"/>
                        </a:rPr>
                        <a:t>  Cardiologists</a:t>
                      </a:r>
                      <a:endParaRPr lang="en-GB" sz="900" b="0" i="0" u="none" strike="noStrike" dirty="0">
                        <a:solidFill>
                          <a:srgbClr val="000000"/>
                        </a:solidFill>
                        <a:effectLst/>
                        <a:latin typeface="+mn-lt"/>
                      </a:endParaRPr>
                    </a:p>
                  </a:txBody>
                  <a:tcPr marL="4999" marR="4999" marT="4999" marB="0" anchor="b"/>
                </a:tc>
                <a:tc>
                  <a:txBody>
                    <a:bodyPr/>
                    <a:lstStyle/>
                    <a:p>
                      <a:pPr algn="r" fontAlgn="b"/>
                      <a:r>
                        <a:rPr lang="en-GB" sz="900" u="none" strike="noStrike">
                          <a:effectLst/>
                          <a:latin typeface="+mn-lt"/>
                        </a:rPr>
                        <a:t>269</a:t>
                      </a:r>
                      <a:endParaRPr lang="en-GB" sz="900" b="0" i="0" u="none" strike="noStrike">
                        <a:solidFill>
                          <a:srgbClr val="000000"/>
                        </a:solidFill>
                        <a:effectLst/>
                        <a:latin typeface="+mn-lt"/>
                      </a:endParaRPr>
                    </a:p>
                  </a:txBody>
                  <a:tcPr marL="4999" marR="4999" marT="4999" marB="0" anchor="b"/>
                </a:tc>
                <a:tc>
                  <a:txBody>
                    <a:bodyPr/>
                    <a:lstStyle/>
                    <a:p>
                      <a:pPr algn="r" fontAlgn="b"/>
                      <a:r>
                        <a:rPr lang="en-GB" sz="900" u="none" strike="noStrike">
                          <a:effectLst/>
                          <a:latin typeface="+mn-lt"/>
                        </a:rPr>
                        <a:t>248</a:t>
                      </a:r>
                      <a:endParaRPr lang="en-GB" sz="900" b="0" i="0" u="none" strike="noStrike">
                        <a:solidFill>
                          <a:srgbClr val="000000"/>
                        </a:solidFill>
                        <a:effectLst/>
                        <a:latin typeface="+mn-lt"/>
                      </a:endParaRPr>
                    </a:p>
                  </a:txBody>
                  <a:tcPr marL="4999" marR="4999" marT="4999" marB="0" anchor="b"/>
                </a:tc>
                <a:tc>
                  <a:txBody>
                    <a:bodyPr/>
                    <a:lstStyle/>
                    <a:p>
                      <a:pPr algn="r" fontAlgn="b"/>
                      <a:r>
                        <a:rPr lang="en-GB" sz="900" u="none" strike="noStrike">
                          <a:effectLst/>
                          <a:latin typeface="+mn-lt"/>
                        </a:rPr>
                        <a:t>243</a:t>
                      </a:r>
                      <a:endParaRPr lang="en-GB" sz="900" b="0" i="0" u="none" strike="noStrike">
                        <a:solidFill>
                          <a:srgbClr val="000000"/>
                        </a:solidFill>
                        <a:effectLst/>
                        <a:latin typeface="+mn-lt"/>
                      </a:endParaRPr>
                    </a:p>
                  </a:txBody>
                  <a:tcPr marL="4999" marR="4999" marT="4999" marB="0" anchor="b"/>
                </a:tc>
                <a:extLst>
                  <a:ext uri="{0D108BD9-81ED-4DB2-BD59-A6C34878D82A}">
                    <a16:rowId xmlns:a16="http://schemas.microsoft.com/office/drawing/2014/main" val="577239210"/>
                  </a:ext>
                </a:extLst>
              </a:tr>
              <a:tr h="169246">
                <a:tc>
                  <a:txBody>
                    <a:bodyPr/>
                    <a:lstStyle/>
                    <a:p>
                      <a:pPr algn="l" fontAlgn="b"/>
                      <a:r>
                        <a:rPr lang="en-GB" sz="900" u="none" strike="noStrike" dirty="0">
                          <a:effectLst/>
                          <a:latin typeface="+mn-lt"/>
                        </a:rPr>
                        <a:t>  Paediatric Cardiologists</a:t>
                      </a:r>
                      <a:endParaRPr lang="en-GB" sz="900" b="0" i="0" u="none" strike="noStrike" dirty="0">
                        <a:solidFill>
                          <a:srgbClr val="000000"/>
                        </a:solidFill>
                        <a:effectLst/>
                        <a:latin typeface="+mn-lt"/>
                      </a:endParaRPr>
                    </a:p>
                  </a:txBody>
                  <a:tcPr marL="4999" marR="4999" marT="4999" marB="0" anchor="b"/>
                </a:tc>
                <a:tc>
                  <a:txBody>
                    <a:bodyPr/>
                    <a:lstStyle/>
                    <a:p>
                      <a:pPr algn="r" fontAlgn="b"/>
                      <a:r>
                        <a:rPr lang="en-GB" sz="900" u="none" strike="noStrike">
                          <a:effectLst/>
                          <a:latin typeface="+mn-lt"/>
                        </a:rPr>
                        <a:t>10</a:t>
                      </a:r>
                      <a:endParaRPr lang="en-GB" sz="900" b="0" i="0" u="none" strike="noStrike">
                        <a:solidFill>
                          <a:srgbClr val="000000"/>
                        </a:solidFill>
                        <a:effectLst/>
                        <a:latin typeface="+mn-lt"/>
                      </a:endParaRPr>
                    </a:p>
                  </a:txBody>
                  <a:tcPr marL="4999" marR="4999" marT="4999" marB="0" anchor="b"/>
                </a:tc>
                <a:tc>
                  <a:txBody>
                    <a:bodyPr/>
                    <a:lstStyle/>
                    <a:p>
                      <a:pPr algn="r" fontAlgn="b"/>
                      <a:r>
                        <a:rPr lang="en-GB" sz="900" u="none" strike="noStrike">
                          <a:effectLst/>
                          <a:latin typeface="+mn-lt"/>
                        </a:rPr>
                        <a:t>9</a:t>
                      </a:r>
                      <a:endParaRPr lang="en-GB" sz="900" b="0" i="0" u="none" strike="noStrike">
                        <a:solidFill>
                          <a:srgbClr val="000000"/>
                        </a:solidFill>
                        <a:effectLst/>
                        <a:latin typeface="+mn-lt"/>
                      </a:endParaRPr>
                    </a:p>
                  </a:txBody>
                  <a:tcPr marL="4999" marR="4999" marT="4999" marB="0" anchor="b"/>
                </a:tc>
                <a:tc>
                  <a:txBody>
                    <a:bodyPr/>
                    <a:lstStyle/>
                    <a:p>
                      <a:pPr algn="r" fontAlgn="b"/>
                      <a:r>
                        <a:rPr lang="en-GB" sz="900" u="none" strike="noStrike">
                          <a:effectLst/>
                          <a:latin typeface="+mn-lt"/>
                        </a:rPr>
                        <a:t>7</a:t>
                      </a:r>
                      <a:endParaRPr lang="en-GB" sz="900" b="0" i="0" u="none" strike="noStrike">
                        <a:solidFill>
                          <a:srgbClr val="000000"/>
                        </a:solidFill>
                        <a:effectLst/>
                        <a:latin typeface="+mn-lt"/>
                      </a:endParaRPr>
                    </a:p>
                  </a:txBody>
                  <a:tcPr marL="4999" marR="4999" marT="4999" marB="0" anchor="b"/>
                </a:tc>
                <a:extLst>
                  <a:ext uri="{0D108BD9-81ED-4DB2-BD59-A6C34878D82A}">
                    <a16:rowId xmlns:a16="http://schemas.microsoft.com/office/drawing/2014/main" val="2262816733"/>
                  </a:ext>
                </a:extLst>
              </a:tr>
              <a:tr h="169246">
                <a:tc>
                  <a:txBody>
                    <a:bodyPr/>
                    <a:lstStyle/>
                    <a:p>
                      <a:pPr algn="l" fontAlgn="b"/>
                      <a:r>
                        <a:rPr lang="en-GB" sz="900" u="none" strike="noStrike" dirty="0">
                          <a:effectLst/>
                          <a:latin typeface="+mn-lt"/>
                        </a:rPr>
                        <a:t>  Trainees</a:t>
                      </a:r>
                      <a:endParaRPr lang="en-GB" sz="900" b="0" i="0" u="none" strike="noStrike" dirty="0">
                        <a:solidFill>
                          <a:srgbClr val="000000"/>
                        </a:solidFill>
                        <a:effectLst/>
                        <a:latin typeface="+mn-lt"/>
                      </a:endParaRPr>
                    </a:p>
                  </a:txBody>
                  <a:tcPr marL="4999" marR="4999" marT="4999" marB="0" anchor="b"/>
                </a:tc>
                <a:tc>
                  <a:txBody>
                    <a:bodyPr/>
                    <a:lstStyle/>
                    <a:p>
                      <a:pPr algn="r" fontAlgn="b"/>
                      <a:r>
                        <a:rPr lang="en-GB" sz="900" u="none" strike="noStrike">
                          <a:effectLst/>
                          <a:latin typeface="+mn-lt"/>
                        </a:rPr>
                        <a:t>40</a:t>
                      </a:r>
                      <a:endParaRPr lang="en-GB" sz="900" b="0" i="0" u="none" strike="noStrike">
                        <a:solidFill>
                          <a:srgbClr val="000000"/>
                        </a:solidFill>
                        <a:effectLst/>
                        <a:latin typeface="+mn-lt"/>
                      </a:endParaRPr>
                    </a:p>
                  </a:txBody>
                  <a:tcPr marL="4999" marR="4999" marT="4999" marB="0" anchor="b"/>
                </a:tc>
                <a:tc>
                  <a:txBody>
                    <a:bodyPr/>
                    <a:lstStyle/>
                    <a:p>
                      <a:pPr algn="r" fontAlgn="b"/>
                      <a:r>
                        <a:rPr lang="en-GB" sz="900" u="none" strike="noStrike">
                          <a:effectLst/>
                          <a:latin typeface="+mn-lt"/>
                        </a:rPr>
                        <a:t>52</a:t>
                      </a:r>
                      <a:endParaRPr lang="en-GB" sz="900" b="0" i="0" u="none" strike="noStrike">
                        <a:solidFill>
                          <a:srgbClr val="000000"/>
                        </a:solidFill>
                        <a:effectLst/>
                        <a:latin typeface="+mn-lt"/>
                      </a:endParaRPr>
                    </a:p>
                  </a:txBody>
                  <a:tcPr marL="4999" marR="4999" marT="4999" marB="0" anchor="b"/>
                </a:tc>
                <a:tc>
                  <a:txBody>
                    <a:bodyPr/>
                    <a:lstStyle/>
                    <a:p>
                      <a:pPr algn="r" fontAlgn="b"/>
                      <a:r>
                        <a:rPr lang="en-GB" sz="900" u="none" strike="noStrike">
                          <a:effectLst/>
                          <a:latin typeface="+mn-lt"/>
                        </a:rPr>
                        <a:t>61</a:t>
                      </a:r>
                      <a:endParaRPr lang="en-GB" sz="900" b="0" i="0" u="none" strike="noStrike">
                        <a:solidFill>
                          <a:srgbClr val="000000"/>
                        </a:solidFill>
                        <a:effectLst/>
                        <a:latin typeface="+mn-lt"/>
                      </a:endParaRPr>
                    </a:p>
                  </a:txBody>
                  <a:tcPr marL="4999" marR="4999" marT="4999" marB="0" anchor="b"/>
                </a:tc>
                <a:extLst>
                  <a:ext uri="{0D108BD9-81ED-4DB2-BD59-A6C34878D82A}">
                    <a16:rowId xmlns:a16="http://schemas.microsoft.com/office/drawing/2014/main" val="4225030222"/>
                  </a:ext>
                </a:extLst>
              </a:tr>
              <a:tr h="169246">
                <a:tc>
                  <a:txBody>
                    <a:bodyPr/>
                    <a:lstStyle/>
                    <a:p>
                      <a:pPr algn="l" fontAlgn="b"/>
                      <a:r>
                        <a:rPr lang="en-GB" sz="900" u="none" strike="noStrike">
                          <a:effectLst/>
                          <a:latin typeface="+mn-lt"/>
                        </a:rPr>
                        <a:t>  Not cardiologists</a:t>
                      </a:r>
                      <a:endParaRPr lang="en-GB" sz="900" b="0" i="0" u="none" strike="noStrike">
                        <a:solidFill>
                          <a:srgbClr val="000000"/>
                        </a:solidFill>
                        <a:effectLst/>
                        <a:latin typeface="+mn-lt"/>
                      </a:endParaRPr>
                    </a:p>
                  </a:txBody>
                  <a:tcPr marL="4999" marR="4999" marT="4999" marB="0" anchor="b"/>
                </a:tc>
                <a:tc>
                  <a:txBody>
                    <a:bodyPr/>
                    <a:lstStyle/>
                    <a:p>
                      <a:pPr algn="r" fontAlgn="b"/>
                      <a:r>
                        <a:rPr lang="en-GB" sz="900" u="none" strike="noStrike">
                          <a:effectLst/>
                          <a:latin typeface="+mn-lt"/>
                        </a:rPr>
                        <a:t>5</a:t>
                      </a:r>
                      <a:endParaRPr lang="en-GB" sz="900" b="0" i="0" u="none" strike="noStrike">
                        <a:solidFill>
                          <a:srgbClr val="000000"/>
                        </a:solidFill>
                        <a:effectLst/>
                        <a:latin typeface="+mn-lt"/>
                      </a:endParaRPr>
                    </a:p>
                  </a:txBody>
                  <a:tcPr marL="4999" marR="4999" marT="4999" marB="0" anchor="b"/>
                </a:tc>
                <a:tc>
                  <a:txBody>
                    <a:bodyPr/>
                    <a:lstStyle/>
                    <a:p>
                      <a:pPr algn="r" fontAlgn="b"/>
                      <a:r>
                        <a:rPr lang="en-GB" sz="900" u="none" strike="noStrike">
                          <a:effectLst/>
                          <a:latin typeface="+mn-lt"/>
                        </a:rPr>
                        <a:t>2</a:t>
                      </a:r>
                      <a:endParaRPr lang="en-GB" sz="900" b="0" i="0" u="none" strike="noStrike">
                        <a:solidFill>
                          <a:srgbClr val="000000"/>
                        </a:solidFill>
                        <a:effectLst/>
                        <a:latin typeface="+mn-lt"/>
                      </a:endParaRPr>
                    </a:p>
                  </a:txBody>
                  <a:tcPr marL="4999" marR="4999" marT="4999" marB="0" anchor="b"/>
                </a:tc>
                <a:tc>
                  <a:txBody>
                    <a:bodyPr/>
                    <a:lstStyle/>
                    <a:p>
                      <a:pPr algn="r" fontAlgn="b"/>
                      <a:r>
                        <a:rPr lang="en-GB" sz="900" u="none" strike="noStrike">
                          <a:effectLst/>
                          <a:latin typeface="+mn-lt"/>
                        </a:rPr>
                        <a:t>3</a:t>
                      </a:r>
                      <a:endParaRPr lang="en-GB" sz="900" b="0" i="0" u="none" strike="noStrike">
                        <a:solidFill>
                          <a:srgbClr val="000000"/>
                        </a:solidFill>
                        <a:effectLst/>
                        <a:latin typeface="+mn-lt"/>
                      </a:endParaRPr>
                    </a:p>
                  </a:txBody>
                  <a:tcPr marL="4999" marR="4999" marT="4999" marB="0" anchor="b"/>
                </a:tc>
                <a:extLst>
                  <a:ext uri="{0D108BD9-81ED-4DB2-BD59-A6C34878D82A}">
                    <a16:rowId xmlns:a16="http://schemas.microsoft.com/office/drawing/2014/main" val="153305843"/>
                  </a:ext>
                </a:extLst>
              </a:tr>
              <a:tr h="169246">
                <a:tc>
                  <a:txBody>
                    <a:bodyPr/>
                    <a:lstStyle/>
                    <a:p>
                      <a:pPr algn="l" fontAlgn="b"/>
                      <a:r>
                        <a:rPr lang="en-GB" sz="900" u="none" strike="noStrike" dirty="0">
                          <a:effectLst/>
                          <a:latin typeface="+mn-lt"/>
                        </a:rPr>
                        <a:t>  Unknown</a:t>
                      </a:r>
                      <a:endParaRPr lang="en-GB" sz="900" b="0" i="0" u="none" strike="noStrike" dirty="0">
                        <a:solidFill>
                          <a:srgbClr val="000000"/>
                        </a:solidFill>
                        <a:effectLst/>
                        <a:latin typeface="+mn-lt"/>
                      </a:endParaRPr>
                    </a:p>
                  </a:txBody>
                  <a:tcPr marL="4999" marR="4999" marT="4999" marB="0" anchor="b"/>
                </a:tc>
                <a:tc>
                  <a:txBody>
                    <a:bodyPr/>
                    <a:lstStyle/>
                    <a:p>
                      <a:pPr algn="r" fontAlgn="b"/>
                      <a:r>
                        <a:rPr lang="en-GB" sz="900" u="none" strike="noStrike">
                          <a:effectLst/>
                          <a:latin typeface="+mn-lt"/>
                        </a:rPr>
                        <a:t>22</a:t>
                      </a:r>
                      <a:endParaRPr lang="en-GB" sz="900" b="0" i="0" u="none" strike="noStrike">
                        <a:solidFill>
                          <a:srgbClr val="000000"/>
                        </a:solidFill>
                        <a:effectLst/>
                        <a:latin typeface="+mn-lt"/>
                      </a:endParaRPr>
                    </a:p>
                  </a:txBody>
                  <a:tcPr marL="4999" marR="4999" marT="4999" marB="0" anchor="b"/>
                </a:tc>
                <a:tc>
                  <a:txBody>
                    <a:bodyPr/>
                    <a:lstStyle/>
                    <a:p>
                      <a:pPr algn="r" fontAlgn="b"/>
                      <a:r>
                        <a:rPr lang="en-GB" sz="900" u="none" strike="noStrike">
                          <a:effectLst/>
                          <a:latin typeface="+mn-lt"/>
                        </a:rPr>
                        <a:t>30</a:t>
                      </a:r>
                      <a:endParaRPr lang="en-GB" sz="900" b="0" i="0" u="none" strike="noStrike">
                        <a:solidFill>
                          <a:srgbClr val="000000"/>
                        </a:solidFill>
                        <a:effectLst/>
                        <a:latin typeface="+mn-lt"/>
                      </a:endParaRPr>
                    </a:p>
                  </a:txBody>
                  <a:tcPr marL="4999" marR="4999" marT="4999" marB="0" anchor="b"/>
                </a:tc>
                <a:tc>
                  <a:txBody>
                    <a:bodyPr/>
                    <a:lstStyle/>
                    <a:p>
                      <a:pPr algn="r" fontAlgn="b"/>
                      <a:r>
                        <a:rPr lang="en-GB" sz="900" u="none" strike="noStrike">
                          <a:effectLst/>
                          <a:latin typeface="+mn-lt"/>
                        </a:rPr>
                        <a:t>40</a:t>
                      </a:r>
                      <a:endParaRPr lang="en-GB" sz="900" b="0" i="0" u="none" strike="noStrike">
                        <a:solidFill>
                          <a:srgbClr val="000000"/>
                        </a:solidFill>
                        <a:effectLst/>
                        <a:latin typeface="+mn-lt"/>
                      </a:endParaRPr>
                    </a:p>
                  </a:txBody>
                  <a:tcPr marL="4999" marR="4999" marT="4999" marB="0" anchor="b"/>
                </a:tc>
                <a:extLst>
                  <a:ext uri="{0D108BD9-81ED-4DB2-BD59-A6C34878D82A}">
                    <a16:rowId xmlns:a16="http://schemas.microsoft.com/office/drawing/2014/main" val="3701948631"/>
                  </a:ext>
                </a:extLst>
              </a:tr>
              <a:tr h="169246">
                <a:tc>
                  <a:txBody>
                    <a:bodyPr/>
                    <a:lstStyle/>
                    <a:p>
                      <a:pPr algn="l" fontAlgn="b"/>
                      <a:r>
                        <a:rPr lang="en-GB" sz="900" u="none" strike="noStrike">
                          <a:effectLst/>
                          <a:latin typeface="+mn-lt"/>
                        </a:rPr>
                        <a:t> </a:t>
                      </a:r>
                      <a:endParaRPr lang="en-GB" sz="900" b="0" i="0" u="none" strike="noStrike">
                        <a:solidFill>
                          <a:srgbClr val="000000"/>
                        </a:solidFill>
                        <a:effectLst/>
                        <a:latin typeface="+mn-lt"/>
                      </a:endParaRPr>
                    </a:p>
                  </a:txBody>
                  <a:tcPr marL="4999" marR="4999" marT="4999" marB="0" anchor="b"/>
                </a:tc>
                <a:tc>
                  <a:txBody>
                    <a:bodyPr/>
                    <a:lstStyle/>
                    <a:p>
                      <a:pPr algn="l" fontAlgn="b"/>
                      <a:r>
                        <a:rPr lang="en-GB" sz="900" u="none" strike="noStrike">
                          <a:effectLst/>
                          <a:latin typeface="+mn-lt"/>
                        </a:rPr>
                        <a:t> </a:t>
                      </a:r>
                      <a:endParaRPr lang="en-GB" sz="900" b="0" i="0" u="none" strike="noStrike">
                        <a:solidFill>
                          <a:srgbClr val="000000"/>
                        </a:solidFill>
                        <a:effectLst/>
                        <a:latin typeface="+mn-lt"/>
                      </a:endParaRPr>
                    </a:p>
                  </a:txBody>
                  <a:tcPr marL="4999" marR="4999" marT="4999" marB="0" anchor="b"/>
                </a:tc>
                <a:tc>
                  <a:txBody>
                    <a:bodyPr/>
                    <a:lstStyle/>
                    <a:p>
                      <a:pPr algn="l" fontAlgn="b"/>
                      <a:r>
                        <a:rPr lang="en-GB" sz="900" u="none" strike="noStrike">
                          <a:effectLst/>
                          <a:latin typeface="+mn-lt"/>
                        </a:rPr>
                        <a:t> </a:t>
                      </a:r>
                      <a:endParaRPr lang="en-GB" sz="900" b="0" i="0" u="none" strike="noStrike">
                        <a:solidFill>
                          <a:srgbClr val="000000"/>
                        </a:solidFill>
                        <a:effectLst/>
                        <a:latin typeface="+mn-lt"/>
                      </a:endParaRPr>
                    </a:p>
                  </a:txBody>
                  <a:tcPr marL="4999" marR="4999" marT="4999" marB="0" anchor="b"/>
                </a:tc>
                <a:tc>
                  <a:txBody>
                    <a:bodyPr/>
                    <a:lstStyle/>
                    <a:p>
                      <a:pPr algn="l" fontAlgn="b"/>
                      <a:r>
                        <a:rPr lang="en-GB" sz="900" u="none" strike="noStrike">
                          <a:effectLst/>
                          <a:latin typeface="+mn-lt"/>
                        </a:rPr>
                        <a:t> </a:t>
                      </a:r>
                      <a:endParaRPr lang="en-GB" sz="900" b="0" i="0" u="none" strike="noStrike">
                        <a:solidFill>
                          <a:srgbClr val="000000"/>
                        </a:solidFill>
                        <a:effectLst/>
                        <a:latin typeface="+mn-lt"/>
                      </a:endParaRPr>
                    </a:p>
                  </a:txBody>
                  <a:tcPr marL="4999" marR="4999" marT="4999" marB="0" anchor="b"/>
                </a:tc>
                <a:extLst>
                  <a:ext uri="{0D108BD9-81ED-4DB2-BD59-A6C34878D82A}">
                    <a16:rowId xmlns:a16="http://schemas.microsoft.com/office/drawing/2014/main" val="903388487"/>
                  </a:ext>
                </a:extLst>
              </a:tr>
              <a:tr h="169246">
                <a:tc>
                  <a:txBody>
                    <a:bodyPr/>
                    <a:lstStyle/>
                    <a:p>
                      <a:pPr algn="l" fontAlgn="b"/>
                      <a:r>
                        <a:rPr lang="en-GB" sz="900" u="none" strike="noStrike">
                          <a:effectLst/>
                          <a:latin typeface="+mn-lt"/>
                        </a:rPr>
                        <a:t>QS11 – Operators performing at least 50 ablations, with at least 25 being complex</a:t>
                      </a:r>
                      <a:endParaRPr lang="en-GB" sz="900" b="0" i="0" u="none" strike="noStrike">
                        <a:solidFill>
                          <a:srgbClr val="000000"/>
                        </a:solidFill>
                        <a:effectLst/>
                        <a:latin typeface="+mn-lt"/>
                      </a:endParaRPr>
                    </a:p>
                  </a:txBody>
                  <a:tcPr marL="4999" marR="4999" marT="4999" marB="0" anchor="b"/>
                </a:tc>
                <a:tc>
                  <a:txBody>
                    <a:bodyPr/>
                    <a:lstStyle/>
                    <a:p>
                      <a:pPr algn="r" fontAlgn="b"/>
                      <a:r>
                        <a:rPr lang="en-GB" sz="900" u="none" strike="noStrike">
                          <a:effectLst/>
                          <a:latin typeface="+mn-lt"/>
                        </a:rPr>
                        <a:t>191</a:t>
                      </a:r>
                      <a:endParaRPr lang="en-GB" sz="900" b="0" i="0" u="none" strike="noStrike">
                        <a:solidFill>
                          <a:srgbClr val="000000"/>
                        </a:solidFill>
                        <a:effectLst/>
                        <a:latin typeface="+mn-lt"/>
                      </a:endParaRPr>
                    </a:p>
                  </a:txBody>
                  <a:tcPr marL="4999" marR="4999" marT="4999" marB="0" anchor="b"/>
                </a:tc>
                <a:tc>
                  <a:txBody>
                    <a:bodyPr/>
                    <a:lstStyle/>
                    <a:p>
                      <a:pPr algn="r" fontAlgn="b"/>
                      <a:r>
                        <a:rPr lang="en-GB" sz="900" u="none" strike="noStrike">
                          <a:effectLst/>
                          <a:latin typeface="+mn-lt"/>
                        </a:rPr>
                        <a:t>161</a:t>
                      </a:r>
                      <a:endParaRPr lang="en-GB" sz="900" b="0" i="0" u="none" strike="noStrike">
                        <a:solidFill>
                          <a:srgbClr val="000000"/>
                        </a:solidFill>
                        <a:effectLst/>
                        <a:latin typeface="+mn-lt"/>
                      </a:endParaRPr>
                    </a:p>
                  </a:txBody>
                  <a:tcPr marL="4999" marR="4999" marT="4999" marB="0" anchor="b"/>
                </a:tc>
                <a:tc>
                  <a:txBody>
                    <a:bodyPr/>
                    <a:lstStyle/>
                    <a:p>
                      <a:pPr algn="r" fontAlgn="b"/>
                      <a:r>
                        <a:rPr lang="en-GB" sz="900" u="none" strike="noStrike">
                          <a:effectLst/>
                          <a:latin typeface="+mn-lt"/>
                        </a:rPr>
                        <a:t>202</a:t>
                      </a:r>
                      <a:endParaRPr lang="en-GB" sz="900" b="0" i="0" u="none" strike="noStrike">
                        <a:solidFill>
                          <a:srgbClr val="000000"/>
                        </a:solidFill>
                        <a:effectLst/>
                        <a:latin typeface="+mn-lt"/>
                      </a:endParaRPr>
                    </a:p>
                  </a:txBody>
                  <a:tcPr marL="4999" marR="4999" marT="4999" marB="0" anchor="b"/>
                </a:tc>
                <a:extLst>
                  <a:ext uri="{0D108BD9-81ED-4DB2-BD59-A6C34878D82A}">
                    <a16:rowId xmlns:a16="http://schemas.microsoft.com/office/drawing/2014/main" val="2979636084"/>
                  </a:ext>
                </a:extLst>
              </a:tr>
              <a:tr h="169246">
                <a:tc>
                  <a:txBody>
                    <a:bodyPr/>
                    <a:lstStyle/>
                    <a:p>
                      <a:pPr algn="l" fontAlgn="b"/>
                      <a:r>
                        <a:rPr lang="en-GB" sz="900" u="none" strike="noStrike">
                          <a:effectLst/>
                          <a:latin typeface="+mn-lt"/>
                        </a:rPr>
                        <a:t>QS11 – Operators performing at least 50 complex ablations per annum</a:t>
                      </a:r>
                      <a:endParaRPr lang="en-GB" sz="900" b="0" i="0" u="none" strike="noStrike">
                        <a:solidFill>
                          <a:srgbClr val="000000"/>
                        </a:solidFill>
                        <a:effectLst/>
                        <a:latin typeface="+mn-lt"/>
                      </a:endParaRPr>
                    </a:p>
                  </a:txBody>
                  <a:tcPr marL="4999" marR="4999" marT="4999" marB="0" anchor="b"/>
                </a:tc>
                <a:tc>
                  <a:txBody>
                    <a:bodyPr/>
                    <a:lstStyle/>
                    <a:p>
                      <a:pPr algn="r" fontAlgn="b"/>
                      <a:r>
                        <a:rPr lang="en-GB" sz="900" u="none" strike="noStrike">
                          <a:effectLst/>
                          <a:latin typeface="+mn-lt"/>
                        </a:rPr>
                        <a:t>139</a:t>
                      </a:r>
                      <a:endParaRPr lang="en-GB" sz="900" b="0" i="0" u="none" strike="noStrike">
                        <a:solidFill>
                          <a:srgbClr val="000000"/>
                        </a:solidFill>
                        <a:effectLst/>
                        <a:latin typeface="+mn-lt"/>
                      </a:endParaRPr>
                    </a:p>
                  </a:txBody>
                  <a:tcPr marL="4999" marR="4999" marT="4999" marB="0" anchor="b"/>
                </a:tc>
                <a:tc>
                  <a:txBody>
                    <a:bodyPr/>
                    <a:lstStyle/>
                    <a:p>
                      <a:pPr algn="r" fontAlgn="b"/>
                      <a:r>
                        <a:rPr lang="en-GB" sz="900" u="none" strike="noStrike">
                          <a:effectLst/>
                          <a:latin typeface="+mn-lt"/>
                        </a:rPr>
                        <a:t>75</a:t>
                      </a:r>
                      <a:endParaRPr lang="en-GB" sz="900" b="0" i="0" u="none" strike="noStrike">
                        <a:solidFill>
                          <a:srgbClr val="000000"/>
                        </a:solidFill>
                        <a:effectLst/>
                        <a:latin typeface="+mn-lt"/>
                      </a:endParaRPr>
                    </a:p>
                  </a:txBody>
                  <a:tcPr marL="4999" marR="4999" marT="4999" marB="0" anchor="b"/>
                </a:tc>
                <a:tc>
                  <a:txBody>
                    <a:bodyPr/>
                    <a:lstStyle/>
                    <a:p>
                      <a:pPr algn="r" fontAlgn="b"/>
                      <a:r>
                        <a:rPr lang="en-GB" sz="900" u="none" strike="noStrike">
                          <a:effectLst/>
                          <a:latin typeface="+mn-lt"/>
                        </a:rPr>
                        <a:t>129</a:t>
                      </a:r>
                      <a:endParaRPr lang="en-GB" sz="900" b="0" i="0" u="none" strike="noStrike">
                        <a:solidFill>
                          <a:srgbClr val="000000"/>
                        </a:solidFill>
                        <a:effectLst/>
                        <a:latin typeface="+mn-lt"/>
                      </a:endParaRPr>
                    </a:p>
                  </a:txBody>
                  <a:tcPr marL="4999" marR="4999" marT="4999" marB="0" anchor="b"/>
                </a:tc>
                <a:extLst>
                  <a:ext uri="{0D108BD9-81ED-4DB2-BD59-A6C34878D82A}">
                    <a16:rowId xmlns:a16="http://schemas.microsoft.com/office/drawing/2014/main" val="2329628557"/>
                  </a:ext>
                </a:extLst>
              </a:tr>
              <a:tr h="169246">
                <a:tc>
                  <a:txBody>
                    <a:bodyPr/>
                    <a:lstStyle/>
                    <a:p>
                      <a:pPr algn="l" fontAlgn="b"/>
                      <a:r>
                        <a:rPr lang="en-GB" sz="900" u="none" strike="noStrike">
                          <a:effectLst/>
                          <a:latin typeface="+mn-lt"/>
                        </a:rPr>
                        <a:t>QS11 – Trainees performing at least 50 ablations, with at least 25 being complex</a:t>
                      </a:r>
                      <a:endParaRPr lang="en-GB" sz="900" b="0" i="0" u="none" strike="noStrike">
                        <a:solidFill>
                          <a:srgbClr val="000000"/>
                        </a:solidFill>
                        <a:effectLst/>
                        <a:latin typeface="+mn-lt"/>
                      </a:endParaRPr>
                    </a:p>
                  </a:txBody>
                  <a:tcPr marL="4999" marR="4999" marT="4999" marB="0" anchor="b"/>
                </a:tc>
                <a:tc>
                  <a:txBody>
                    <a:bodyPr/>
                    <a:lstStyle/>
                    <a:p>
                      <a:pPr algn="r" fontAlgn="b"/>
                      <a:r>
                        <a:rPr lang="en-GB" sz="900" u="none" strike="noStrike">
                          <a:effectLst/>
                          <a:latin typeface="+mn-lt"/>
                        </a:rPr>
                        <a:t>2</a:t>
                      </a:r>
                      <a:endParaRPr lang="en-GB" sz="900" b="0" i="0" u="none" strike="noStrike">
                        <a:solidFill>
                          <a:srgbClr val="000000"/>
                        </a:solidFill>
                        <a:effectLst/>
                        <a:latin typeface="+mn-lt"/>
                      </a:endParaRPr>
                    </a:p>
                  </a:txBody>
                  <a:tcPr marL="4999" marR="4999" marT="4999" marB="0" anchor="b"/>
                </a:tc>
                <a:tc>
                  <a:txBody>
                    <a:bodyPr/>
                    <a:lstStyle/>
                    <a:p>
                      <a:pPr algn="r" fontAlgn="b"/>
                      <a:r>
                        <a:rPr lang="en-GB" sz="900" u="none" strike="noStrike">
                          <a:effectLst/>
                          <a:latin typeface="+mn-lt"/>
                        </a:rPr>
                        <a:t>3</a:t>
                      </a:r>
                      <a:endParaRPr lang="en-GB" sz="900" b="0" i="0" u="none" strike="noStrike">
                        <a:solidFill>
                          <a:srgbClr val="000000"/>
                        </a:solidFill>
                        <a:effectLst/>
                        <a:latin typeface="+mn-lt"/>
                      </a:endParaRPr>
                    </a:p>
                  </a:txBody>
                  <a:tcPr marL="4999" marR="4999" marT="4999" marB="0" anchor="b"/>
                </a:tc>
                <a:tc>
                  <a:txBody>
                    <a:bodyPr/>
                    <a:lstStyle/>
                    <a:p>
                      <a:pPr algn="r" fontAlgn="b"/>
                      <a:r>
                        <a:rPr lang="en-GB" sz="900" u="none" strike="noStrike">
                          <a:effectLst/>
                          <a:latin typeface="+mn-lt"/>
                        </a:rPr>
                        <a:t>13</a:t>
                      </a:r>
                      <a:endParaRPr lang="en-GB" sz="900" b="0" i="0" u="none" strike="noStrike">
                        <a:solidFill>
                          <a:srgbClr val="000000"/>
                        </a:solidFill>
                        <a:effectLst/>
                        <a:latin typeface="+mn-lt"/>
                      </a:endParaRPr>
                    </a:p>
                  </a:txBody>
                  <a:tcPr marL="4999" marR="4999" marT="4999" marB="0" anchor="b"/>
                </a:tc>
                <a:extLst>
                  <a:ext uri="{0D108BD9-81ED-4DB2-BD59-A6C34878D82A}">
                    <a16:rowId xmlns:a16="http://schemas.microsoft.com/office/drawing/2014/main" val="2232887690"/>
                  </a:ext>
                </a:extLst>
              </a:tr>
              <a:tr h="169246">
                <a:tc>
                  <a:txBody>
                    <a:bodyPr/>
                    <a:lstStyle/>
                    <a:p>
                      <a:pPr algn="l" fontAlgn="b"/>
                      <a:r>
                        <a:rPr lang="en-GB" sz="900" u="none" strike="noStrike">
                          <a:effectLst/>
                          <a:latin typeface="+mn-lt"/>
                        </a:rPr>
                        <a:t>QS11 – Trainees performing at least 50 complex ablations per annum</a:t>
                      </a:r>
                      <a:endParaRPr lang="en-GB" sz="900" b="0" i="0" u="none" strike="noStrike">
                        <a:solidFill>
                          <a:srgbClr val="000000"/>
                        </a:solidFill>
                        <a:effectLst/>
                        <a:latin typeface="+mn-lt"/>
                      </a:endParaRPr>
                    </a:p>
                  </a:txBody>
                  <a:tcPr marL="4999" marR="4999" marT="4999" marB="0" anchor="b"/>
                </a:tc>
                <a:tc>
                  <a:txBody>
                    <a:bodyPr/>
                    <a:lstStyle/>
                    <a:p>
                      <a:pPr algn="r" fontAlgn="b"/>
                      <a:r>
                        <a:rPr lang="en-GB" sz="900" u="none" strike="noStrike">
                          <a:effectLst/>
                          <a:latin typeface="+mn-lt"/>
                        </a:rPr>
                        <a:t>0</a:t>
                      </a:r>
                      <a:endParaRPr lang="en-GB" sz="900" b="0" i="0" u="none" strike="noStrike">
                        <a:solidFill>
                          <a:srgbClr val="000000"/>
                        </a:solidFill>
                        <a:effectLst/>
                        <a:latin typeface="+mn-lt"/>
                      </a:endParaRPr>
                    </a:p>
                  </a:txBody>
                  <a:tcPr marL="4999" marR="4999" marT="4999" marB="0" anchor="b"/>
                </a:tc>
                <a:tc>
                  <a:txBody>
                    <a:bodyPr/>
                    <a:lstStyle/>
                    <a:p>
                      <a:pPr algn="r" fontAlgn="b"/>
                      <a:r>
                        <a:rPr lang="en-GB" sz="900" u="none" strike="noStrike">
                          <a:effectLst/>
                          <a:latin typeface="+mn-lt"/>
                        </a:rPr>
                        <a:t>0</a:t>
                      </a:r>
                      <a:endParaRPr lang="en-GB" sz="900" b="0" i="0" u="none" strike="noStrike">
                        <a:solidFill>
                          <a:srgbClr val="000000"/>
                        </a:solidFill>
                        <a:effectLst/>
                        <a:latin typeface="+mn-lt"/>
                      </a:endParaRPr>
                    </a:p>
                  </a:txBody>
                  <a:tcPr marL="4999" marR="4999" marT="4999" marB="0" anchor="b"/>
                </a:tc>
                <a:tc>
                  <a:txBody>
                    <a:bodyPr/>
                    <a:lstStyle/>
                    <a:p>
                      <a:pPr algn="r" fontAlgn="b"/>
                      <a:r>
                        <a:rPr lang="en-GB" sz="900" u="none" strike="noStrike" dirty="0">
                          <a:effectLst/>
                          <a:latin typeface="+mn-lt"/>
                        </a:rPr>
                        <a:t>3</a:t>
                      </a:r>
                      <a:endParaRPr lang="en-GB" sz="900" b="0" i="0" u="none" strike="noStrike" dirty="0">
                        <a:solidFill>
                          <a:srgbClr val="000000"/>
                        </a:solidFill>
                        <a:effectLst/>
                        <a:latin typeface="+mn-lt"/>
                      </a:endParaRPr>
                    </a:p>
                  </a:txBody>
                  <a:tcPr marL="4999" marR="4999" marT="4999" marB="0" anchor="b"/>
                </a:tc>
                <a:extLst>
                  <a:ext uri="{0D108BD9-81ED-4DB2-BD59-A6C34878D82A}">
                    <a16:rowId xmlns:a16="http://schemas.microsoft.com/office/drawing/2014/main" val="2744896911"/>
                  </a:ext>
                </a:extLst>
              </a:tr>
            </a:tbl>
          </a:graphicData>
        </a:graphic>
      </p:graphicFrame>
      <p:sp>
        <p:nvSpPr>
          <p:cNvPr id="3" name="Text Placeholder 2">
            <a:extLst>
              <a:ext uri="{FF2B5EF4-FFF2-40B4-BE49-F238E27FC236}">
                <a16:creationId xmlns:a16="http://schemas.microsoft.com/office/drawing/2014/main" id="{5472064C-F0F4-7965-2CB3-E98466A26BAE}"/>
              </a:ext>
            </a:extLst>
          </p:cNvPr>
          <p:cNvSpPr txBox="1">
            <a:spLocks/>
          </p:cNvSpPr>
          <p:nvPr/>
        </p:nvSpPr>
        <p:spPr>
          <a:xfrm>
            <a:off x="660042" y="806824"/>
            <a:ext cx="2919738" cy="1494117"/>
          </a:xfrm>
          <a:prstGeom prst="rect">
            <a:avLst/>
          </a:prstGeom>
        </p:spPr>
        <p:txBody>
          <a:bodyPr vert="horz" lIns="91440" tIns="45720" rIns="91440" bIns="45720" rtlCol="0" anchor="b">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2000" dirty="0">
                <a:solidFill>
                  <a:srgbClr val="FFFFFF"/>
                </a:solidFill>
              </a:rPr>
              <a:t>A marked increase in the number of trainees involved with at least one ablation – 46 in 2019/20 to 90 in 2021/22</a:t>
            </a:r>
          </a:p>
        </p:txBody>
      </p:sp>
    </p:spTree>
    <p:extLst>
      <p:ext uri="{BB962C8B-B14F-4D97-AF65-F5344CB8AC3E}">
        <p14:creationId xmlns:p14="http://schemas.microsoft.com/office/powerpoint/2010/main" val="18273787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BACC6370-2D7E-4714-9D71-7542949D7D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0">
            <a:extLst>
              <a:ext uri="{FF2B5EF4-FFF2-40B4-BE49-F238E27FC236}">
                <a16:creationId xmlns:a16="http://schemas.microsoft.com/office/drawing/2014/main" id="{256B2C21-A230-48C0-8DF1-C46611373C4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2">
            <a:extLst>
              <a:ext uri="{FF2B5EF4-FFF2-40B4-BE49-F238E27FC236}">
                <a16:creationId xmlns:a16="http://schemas.microsoft.com/office/drawing/2014/main" id="{3847E18C-932D-4C95-AABA-FEC7C9499AD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14">
            <a:extLst>
              <a:ext uri="{FF2B5EF4-FFF2-40B4-BE49-F238E27FC236}">
                <a16:creationId xmlns:a16="http://schemas.microsoft.com/office/drawing/2014/main" id="{3150CB11-0C61-439E-910F-5787759E72A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Freeform: Shape 16">
            <a:extLst>
              <a:ext uri="{FF2B5EF4-FFF2-40B4-BE49-F238E27FC236}">
                <a16:creationId xmlns:a16="http://schemas.microsoft.com/office/drawing/2014/main" id="{43F8A58B-5155-44CE-A5FF-7647B47D0A7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9" name="Rectangle 18">
            <a:extLst>
              <a:ext uri="{FF2B5EF4-FFF2-40B4-BE49-F238E27FC236}">
                <a16:creationId xmlns:a16="http://schemas.microsoft.com/office/drawing/2014/main" id="{443F2ACA-E6D6-4028-82DD-F03C262D5DE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5" y="1410079"/>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92AC18FE-827E-B498-28A5-BD7FEB658F53}"/>
              </a:ext>
            </a:extLst>
          </p:cNvPr>
          <p:cNvSpPr>
            <a:spLocks noGrp="1"/>
          </p:cNvSpPr>
          <p:nvPr>
            <p:ph type="title"/>
          </p:nvPr>
        </p:nvSpPr>
        <p:spPr>
          <a:xfrm>
            <a:off x="586478" y="1683756"/>
            <a:ext cx="3115265" cy="2396359"/>
          </a:xfrm>
        </p:spPr>
        <p:txBody>
          <a:bodyPr anchor="b">
            <a:normAutofit/>
          </a:bodyPr>
          <a:lstStyle/>
          <a:p>
            <a:pPr algn="r"/>
            <a:r>
              <a:rPr lang="en-GB" sz="4000" dirty="0">
                <a:solidFill>
                  <a:srgbClr val="FFFFFF"/>
                </a:solidFill>
              </a:rPr>
              <a:t>Ablations and Operators 2021-22</a:t>
            </a:r>
          </a:p>
        </p:txBody>
      </p:sp>
      <p:graphicFrame>
        <p:nvGraphicFramePr>
          <p:cNvPr id="4" name="Content Placeholder 3">
            <a:extLst>
              <a:ext uri="{FF2B5EF4-FFF2-40B4-BE49-F238E27FC236}">
                <a16:creationId xmlns:a16="http://schemas.microsoft.com/office/drawing/2014/main" id="{62BFD7BF-2117-D9C8-3C6A-48F982AA94BD}"/>
              </a:ext>
            </a:extLst>
          </p:cNvPr>
          <p:cNvGraphicFramePr>
            <a:graphicFrameLocks noGrp="1"/>
          </p:cNvGraphicFramePr>
          <p:nvPr>
            <p:ph idx="1"/>
            <p:extLst>
              <p:ext uri="{D42A27DB-BD31-4B8C-83A1-F6EECF244321}">
                <p14:modId xmlns:p14="http://schemas.microsoft.com/office/powerpoint/2010/main" val="977433878"/>
              </p:ext>
            </p:extLst>
          </p:nvPr>
        </p:nvGraphicFramePr>
        <p:xfrm>
          <a:off x="4905052" y="10139"/>
          <a:ext cx="6666833" cy="6847856"/>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8278959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4" name="Rectangle 13">
            <a:extLst>
              <a:ext uri="{FF2B5EF4-FFF2-40B4-BE49-F238E27FC236}">
                <a16:creationId xmlns:a16="http://schemas.microsoft.com/office/drawing/2014/main" id="{3346177D-ADC4-4968-B747-5CFCD390B5B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C693D7C-0662-9579-2495-080B38E0BE04}"/>
              </a:ext>
            </a:extLst>
          </p:cNvPr>
          <p:cNvSpPr>
            <a:spLocks noGrp="1"/>
          </p:cNvSpPr>
          <p:nvPr>
            <p:ph type="title"/>
          </p:nvPr>
        </p:nvSpPr>
        <p:spPr>
          <a:xfrm>
            <a:off x="5596501" y="489508"/>
            <a:ext cx="5754896" cy="1667569"/>
          </a:xfrm>
        </p:spPr>
        <p:txBody>
          <a:bodyPr anchor="b">
            <a:normAutofit/>
          </a:bodyPr>
          <a:lstStyle/>
          <a:p>
            <a:r>
              <a:rPr lang="en-GB" sz="4000"/>
              <a:t>Trainees and Ablation</a:t>
            </a:r>
          </a:p>
        </p:txBody>
      </p:sp>
      <p:pic>
        <p:nvPicPr>
          <p:cNvPr id="5" name="Content Placeholder 4" descr="Chart, histogram&#10;&#10;Description automatically generated">
            <a:extLst>
              <a:ext uri="{FF2B5EF4-FFF2-40B4-BE49-F238E27FC236}">
                <a16:creationId xmlns:a16="http://schemas.microsoft.com/office/drawing/2014/main" id="{17BA4F82-2B2E-1D6E-1111-49A5FCD14669}"/>
              </a:ext>
            </a:extLst>
          </p:cNvPr>
          <p:cNvPicPr>
            <a:picLocks noChangeAspect="1"/>
          </p:cNvPicPr>
          <p:nvPr/>
        </p:nvPicPr>
        <p:blipFill>
          <a:blip r:embed="rId3"/>
          <a:stretch>
            <a:fillRect/>
          </a:stretch>
        </p:blipFill>
        <p:spPr>
          <a:xfrm>
            <a:off x="248348" y="1728040"/>
            <a:ext cx="5102879" cy="3401919"/>
          </a:xfrm>
          <a:prstGeom prst="rect">
            <a:avLst/>
          </a:prstGeom>
        </p:spPr>
      </p:pic>
      <p:sp>
        <p:nvSpPr>
          <p:cNvPr id="9" name="Content Placeholder 8">
            <a:extLst>
              <a:ext uri="{FF2B5EF4-FFF2-40B4-BE49-F238E27FC236}">
                <a16:creationId xmlns:a16="http://schemas.microsoft.com/office/drawing/2014/main" id="{E1676CFD-70C2-D197-EF81-EA9EB3098EA9}"/>
              </a:ext>
            </a:extLst>
          </p:cNvPr>
          <p:cNvSpPr>
            <a:spLocks noGrp="1"/>
          </p:cNvSpPr>
          <p:nvPr>
            <p:ph idx="1"/>
          </p:nvPr>
        </p:nvSpPr>
        <p:spPr>
          <a:xfrm>
            <a:off x="5596502" y="2405894"/>
            <a:ext cx="5754896" cy="3197464"/>
          </a:xfrm>
        </p:spPr>
        <p:txBody>
          <a:bodyPr anchor="t">
            <a:normAutofit/>
          </a:bodyPr>
          <a:lstStyle/>
          <a:p>
            <a:r>
              <a:rPr lang="en-US" sz="1700"/>
              <a:t>This chart demonstrates the numbers of trainees performing high and low volumes of procedures.</a:t>
            </a:r>
          </a:p>
          <a:p>
            <a:r>
              <a:rPr lang="en-US" sz="1700"/>
              <a:t>The proportion of trainees performing fewer procedures was markedly higher in 2020/2021 compared with previous years. </a:t>
            </a:r>
          </a:p>
          <a:p>
            <a:r>
              <a:rPr lang="en-US" sz="1700"/>
              <a:t>This has rebounded, and figures for all ablation in 2021/2022 look more like the years before the pandemic</a:t>
            </a:r>
          </a:p>
          <a:p>
            <a:r>
              <a:rPr lang="en-US" sz="1700"/>
              <a:t>However, the number of trainees performing high volumes of complex ablation has not yet recovered completely.</a:t>
            </a:r>
          </a:p>
        </p:txBody>
      </p:sp>
      <p:sp>
        <p:nvSpPr>
          <p:cNvPr id="16" name="Rectangle 15">
            <a:extLst>
              <a:ext uri="{FF2B5EF4-FFF2-40B4-BE49-F238E27FC236}">
                <a16:creationId xmlns:a16="http://schemas.microsoft.com/office/drawing/2014/main" id="{0844A943-BF79-4FEA-ABB1-3BD54D23660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0" y="6400799"/>
            <a:ext cx="12192000" cy="456773"/>
          </a:xfrm>
          <a:prstGeom prst="rect">
            <a:avLst/>
          </a:prstGeom>
          <a:gradFill>
            <a:gsLst>
              <a:gs pos="0">
                <a:schemeClr val="accent1"/>
              </a:gs>
              <a:gs pos="90000">
                <a:srgbClr val="000000"/>
              </a:gs>
            </a:gsLst>
            <a:lin ang="2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6437CC72-F4A8-4DC3-AFAB-D22C482C810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038600" y="6400799"/>
            <a:ext cx="8153398" cy="456772"/>
          </a:xfrm>
          <a:prstGeom prst="rect">
            <a:avLst/>
          </a:prstGeom>
          <a:gradFill>
            <a:gsLst>
              <a:gs pos="0">
                <a:srgbClr val="000000">
                  <a:alpha val="50000"/>
                </a:srgbClr>
              </a:gs>
              <a:gs pos="100000">
                <a:schemeClr val="accent1">
                  <a:lumMod val="7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551017920"/>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9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4" name="Rectangle 13">
            <a:extLst>
              <a:ext uri="{FF2B5EF4-FFF2-40B4-BE49-F238E27FC236}">
                <a16:creationId xmlns:a16="http://schemas.microsoft.com/office/drawing/2014/main" id="{2596F992-698C-48C0-9D89-70DA4CE927E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C693D7C-0662-9579-2495-080B38E0BE04}"/>
              </a:ext>
            </a:extLst>
          </p:cNvPr>
          <p:cNvSpPr>
            <a:spLocks noGrp="1"/>
          </p:cNvSpPr>
          <p:nvPr>
            <p:ph type="title"/>
          </p:nvPr>
        </p:nvSpPr>
        <p:spPr>
          <a:xfrm>
            <a:off x="914402" y="489508"/>
            <a:ext cx="5181597" cy="1655482"/>
          </a:xfrm>
        </p:spPr>
        <p:txBody>
          <a:bodyPr anchor="b">
            <a:normAutofit/>
          </a:bodyPr>
          <a:lstStyle/>
          <a:p>
            <a:pPr algn="r"/>
            <a:r>
              <a:rPr lang="en-GB" sz="4000"/>
              <a:t>Trainees and Ablation</a:t>
            </a:r>
          </a:p>
        </p:txBody>
      </p:sp>
      <p:sp>
        <p:nvSpPr>
          <p:cNvPr id="9" name="Content Placeholder 8">
            <a:extLst>
              <a:ext uri="{FF2B5EF4-FFF2-40B4-BE49-F238E27FC236}">
                <a16:creationId xmlns:a16="http://schemas.microsoft.com/office/drawing/2014/main" id="{E1676CFD-70C2-D197-EF81-EA9EB3098EA9}"/>
              </a:ext>
            </a:extLst>
          </p:cNvPr>
          <p:cNvSpPr>
            <a:spLocks noGrp="1"/>
          </p:cNvSpPr>
          <p:nvPr>
            <p:ph idx="1"/>
          </p:nvPr>
        </p:nvSpPr>
        <p:spPr>
          <a:xfrm>
            <a:off x="914402" y="2418408"/>
            <a:ext cx="5181598" cy="3409898"/>
          </a:xfrm>
        </p:spPr>
        <p:txBody>
          <a:bodyPr anchor="t">
            <a:normAutofit/>
          </a:bodyPr>
          <a:lstStyle/>
          <a:p>
            <a:pPr algn="r"/>
            <a:r>
              <a:rPr lang="en-US" sz="1900"/>
              <a:t>This chart demonstrates the numbers of trainees performing high and low volumes of procedures.</a:t>
            </a:r>
          </a:p>
          <a:p>
            <a:pPr algn="r"/>
            <a:r>
              <a:rPr lang="en-US" sz="1900"/>
              <a:t>The proportion of trainees performing fewer procedures was markedly higher in 2020/2021 compared with previous years. </a:t>
            </a:r>
          </a:p>
          <a:p>
            <a:pPr algn="r"/>
            <a:r>
              <a:rPr lang="en-US" sz="1900"/>
              <a:t>This has rebounded, and figures for all ablation in 2021/2022 look more like the years before the pandemic</a:t>
            </a:r>
          </a:p>
          <a:p>
            <a:pPr algn="r"/>
            <a:r>
              <a:rPr lang="en-US" sz="1900"/>
              <a:t>However, the number of trainees performing high volumes of complex ablation has not yet recovered completely.</a:t>
            </a:r>
          </a:p>
        </p:txBody>
      </p:sp>
      <p:sp>
        <p:nvSpPr>
          <p:cNvPr id="16" name="Rectangle 15">
            <a:extLst>
              <a:ext uri="{FF2B5EF4-FFF2-40B4-BE49-F238E27FC236}">
                <a16:creationId xmlns:a16="http://schemas.microsoft.com/office/drawing/2014/main" id="{A344AAA5-41F4-4862-97EF-688D31DC75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0" y="6400799"/>
            <a:ext cx="12192000" cy="456773"/>
          </a:xfrm>
          <a:prstGeom prst="rect">
            <a:avLst/>
          </a:prstGeom>
          <a:gradFill>
            <a:gsLst>
              <a:gs pos="0">
                <a:schemeClr val="accent1"/>
              </a:gs>
              <a:gs pos="85000">
                <a:srgbClr val="000000"/>
              </a:gs>
            </a:gsLst>
            <a:lin ang="2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69E1A62C-2AAF-4B3E-8CDB-65E23708099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038600" y="6400799"/>
            <a:ext cx="8153398" cy="456772"/>
          </a:xfrm>
          <a:prstGeom prst="rect">
            <a:avLst/>
          </a:prstGeom>
          <a:gradFill>
            <a:gsLst>
              <a:gs pos="0">
                <a:srgbClr val="000000">
                  <a:alpha val="26000"/>
                </a:srgbClr>
              </a:gs>
              <a:gs pos="100000">
                <a:schemeClr val="accent1">
                  <a:lumMod val="7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 name="Group 2">
            <a:extLst>
              <a:ext uri="{FF2B5EF4-FFF2-40B4-BE49-F238E27FC236}">
                <a16:creationId xmlns:a16="http://schemas.microsoft.com/office/drawing/2014/main" id="{566C5915-6CF6-FC08-D8E9-ED39BEC9C109}"/>
              </a:ext>
            </a:extLst>
          </p:cNvPr>
          <p:cNvGrpSpPr>
            <a:grpSpLocks noChangeAspect="1"/>
          </p:cNvGrpSpPr>
          <p:nvPr/>
        </p:nvGrpSpPr>
        <p:grpSpPr>
          <a:xfrm>
            <a:off x="6675120" y="757362"/>
            <a:ext cx="4957638" cy="4957638"/>
            <a:chOff x="1695451" y="-1371600"/>
            <a:chExt cx="10972800" cy="10972800"/>
          </a:xfrm>
        </p:grpSpPr>
        <p:graphicFrame>
          <p:nvGraphicFramePr>
            <p:cNvPr id="4" name="Chart 3">
              <a:extLst>
                <a:ext uri="{FF2B5EF4-FFF2-40B4-BE49-F238E27FC236}">
                  <a16:creationId xmlns:a16="http://schemas.microsoft.com/office/drawing/2014/main" id="{FDD01697-8523-1B77-31DF-0C3B7AA8E3D3}"/>
                </a:ext>
              </a:extLst>
            </p:cNvPr>
            <p:cNvGraphicFramePr>
              <a:graphicFrameLocks/>
            </p:cNvGraphicFramePr>
            <p:nvPr/>
          </p:nvGraphicFramePr>
          <p:xfrm>
            <a:off x="1695451" y="4114800"/>
            <a:ext cx="5486400" cy="54864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6" name="Chart 5">
              <a:extLst>
                <a:ext uri="{FF2B5EF4-FFF2-40B4-BE49-F238E27FC236}">
                  <a16:creationId xmlns:a16="http://schemas.microsoft.com/office/drawing/2014/main" id="{ACD69AB8-7389-DDED-61AC-649B5991DE91}"/>
                </a:ext>
              </a:extLst>
            </p:cNvPr>
            <p:cNvGraphicFramePr>
              <a:graphicFrameLocks/>
            </p:cNvGraphicFramePr>
            <p:nvPr/>
          </p:nvGraphicFramePr>
          <p:xfrm>
            <a:off x="7181851" y="4114800"/>
            <a:ext cx="5486400" cy="5486400"/>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7" name="Chart 6">
              <a:extLst>
                <a:ext uri="{FF2B5EF4-FFF2-40B4-BE49-F238E27FC236}">
                  <a16:creationId xmlns:a16="http://schemas.microsoft.com/office/drawing/2014/main" id="{0CF8C246-D895-A618-CBF0-889F299C9D68}"/>
                </a:ext>
              </a:extLst>
            </p:cNvPr>
            <p:cNvGraphicFramePr>
              <a:graphicFrameLocks/>
            </p:cNvGraphicFramePr>
            <p:nvPr/>
          </p:nvGraphicFramePr>
          <p:xfrm>
            <a:off x="1695451" y="-1371600"/>
            <a:ext cx="5486400" cy="5486400"/>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8" name="Chart 7">
              <a:extLst>
                <a:ext uri="{FF2B5EF4-FFF2-40B4-BE49-F238E27FC236}">
                  <a16:creationId xmlns:a16="http://schemas.microsoft.com/office/drawing/2014/main" id="{560AE64F-A1C0-8F19-8070-C2670072B68F}"/>
                </a:ext>
              </a:extLst>
            </p:cNvPr>
            <p:cNvGraphicFramePr>
              <a:graphicFrameLocks/>
            </p:cNvGraphicFramePr>
            <p:nvPr/>
          </p:nvGraphicFramePr>
          <p:xfrm>
            <a:off x="7181851" y="-1371600"/>
            <a:ext cx="5486400" cy="5486400"/>
          </p:xfrm>
          <a:graphic>
            <a:graphicData uri="http://schemas.openxmlformats.org/drawingml/2006/chart">
              <c:chart xmlns:c="http://schemas.openxmlformats.org/drawingml/2006/chart" xmlns:r="http://schemas.openxmlformats.org/officeDocument/2006/relationships" r:id="rId6"/>
            </a:graphicData>
          </a:graphic>
        </p:graphicFrame>
      </p:grpSp>
    </p:spTree>
    <p:extLst>
      <p:ext uri="{BB962C8B-B14F-4D97-AF65-F5344CB8AC3E}">
        <p14:creationId xmlns:p14="http://schemas.microsoft.com/office/powerpoint/2010/main" val="14900109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577D6B2E-37A3-429E-A37C-F30ED648728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0" name="Rectangle 9">
            <a:extLst>
              <a:ext uri="{FF2B5EF4-FFF2-40B4-BE49-F238E27FC236}">
                <a16:creationId xmlns:a16="http://schemas.microsoft.com/office/drawing/2014/main" id="{5CEAD642-85CF-4750-8432-7C80C901F00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11723" y="-1"/>
            <a:ext cx="12225953" cy="6868071"/>
          </a:xfrm>
          <a:prstGeom prst="rect">
            <a:avLst/>
          </a:prstGeom>
          <a:gradFill>
            <a:gsLst>
              <a:gs pos="0">
                <a:srgbClr val="000000"/>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 name="Rectangle 11">
            <a:extLst>
              <a:ext uri="{FF2B5EF4-FFF2-40B4-BE49-F238E27FC236}">
                <a16:creationId xmlns:a16="http://schemas.microsoft.com/office/drawing/2014/main" id="{FA33EEAE-15D5-4119-8C1E-89D943F911E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441959" y="-3"/>
            <a:ext cx="11772269" cy="6868074"/>
          </a:xfrm>
          <a:prstGeom prst="rect">
            <a:avLst/>
          </a:prstGeom>
          <a:gradFill>
            <a:gsLst>
              <a:gs pos="21000">
                <a:schemeClr val="accent1">
                  <a:lumMod val="50000"/>
                  <a:alpha val="83000"/>
                </a:schemeClr>
              </a:gs>
              <a:gs pos="100000">
                <a:schemeClr val="accent1">
                  <a:alpha val="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4" name="Rectangle 13">
            <a:extLst>
              <a:ext uri="{FF2B5EF4-FFF2-40B4-BE49-F238E27FC236}">
                <a16:creationId xmlns:a16="http://schemas.microsoft.com/office/drawing/2014/main" id="{730D8B3B-9B80-4025-B934-26DC7D7CD23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15200" y="0"/>
            <a:ext cx="3623374" cy="6868072"/>
          </a:xfrm>
          <a:prstGeom prst="rect">
            <a:avLst/>
          </a:prstGeom>
          <a:gradFill>
            <a:gsLst>
              <a:gs pos="0">
                <a:schemeClr val="accent1">
                  <a:lumMod val="75000"/>
                  <a:alpha val="0"/>
                </a:schemeClr>
              </a:gs>
              <a:gs pos="99000">
                <a:srgbClr val="000000">
                  <a:alpha val="41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6" name="Rectangle 15">
            <a:extLst>
              <a:ext uri="{FF2B5EF4-FFF2-40B4-BE49-F238E27FC236}">
                <a16:creationId xmlns:a16="http://schemas.microsoft.com/office/drawing/2014/main" id="{1064D5D5-227B-4F66-9AEA-46F570E793B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5875" y="-3"/>
            <a:ext cx="12233581" cy="6868076"/>
          </a:xfrm>
          <a:prstGeom prst="rect">
            <a:avLst/>
          </a:prstGeom>
          <a:gradFill>
            <a:gsLst>
              <a:gs pos="3000">
                <a:schemeClr val="accent1">
                  <a:lumMod val="75000"/>
                  <a:alpha val="0"/>
                </a:schemeClr>
              </a:gs>
              <a:gs pos="100000">
                <a:srgbClr val="000000">
                  <a:alpha val="73000"/>
                </a:srgbClr>
              </a:gs>
            </a:gsLst>
            <a:lin ang="17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8" name="Rectangle 17">
            <a:extLst>
              <a:ext uri="{FF2B5EF4-FFF2-40B4-BE49-F238E27FC236}">
                <a16:creationId xmlns:a16="http://schemas.microsoft.com/office/drawing/2014/main" id="{646B67A4-D328-4747-A82B-65E84FA463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4484334" y="-861824"/>
            <a:ext cx="6861931" cy="8597859"/>
          </a:xfrm>
          <a:prstGeom prst="rect">
            <a:avLst/>
          </a:prstGeom>
          <a:gradFill>
            <a:gsLst>
              <a:gs pos="3000">
                <a:schemeClr val="accent1">
                  <a:lumMod val="75000"/>
                  <a:alpha val="0"/>
                </a:schemeClr>
              </a:gs>
              <a:gs pos="100000">
                <a:srgbClr val="000000">
                  <a:alpha val="27000"/>
                </a:srgb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0" name="Oval 19">
            <a:extLst>
              <a:ext uri="{FF2B5EF4-FFF2-40B4-BE49-F238E27FC236}">
                <a16:creationId xmlns:a16="http://schemas.microsoft.com/office/drawing/2014/main" id="{B5A1B09C-1565-46F8-B70F-621C5EB48A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993193">
            <a:off x="1186972" y="1089049"/>
            <a:ext cx="4967533" cy="4988390"/>
          </a:xfrm>
          <a:prstGeom prst="ellipse">
            <a:avLst/>
          </a:prstGeom>
          <a:gradFill>
            <a:gsLst>
              <a:gs pos="0">
                <a:schemeClr val="accent1">
                  <a:alpha val="26000"/>
                </a:schemeClr>
              </a:gs>
              <a:gs pos="85000">
                <a:schemeClr val="accent1">
                  <a:lumMod val="60000"/>
                  <a:lumOff val="40000"/>
                  <a:alpha val="0"/>
                </a:schemeClr>
              </a:gs>
            </a:gsLst>
            <a:lin ang="14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70BDBF0F-BC3C-1C97-3003-2BE0B2F2C414}"/>
              </a:ext>
            </a:extLst>
          </p:cNvPr>
          <p:cNvSpPr>
            <a:spLocks noGrp="1"/>
          </p:cNvSpPr>
          <p:nvPr>
            <p:ph type="title"/>
          </p:nvPr>
        </p:nvSpPr>
        <p:spPr>
          <a:xfrm>
            <a:off x="4162567" y="818984"/>
            <a:ext cx="6714699" cy="3178689"/>
          </a:xfrm>
        </p:spPr>
        <p:txBody>
          <a:bodyPr vert="horz" lIns="91440" tIns="45720" rIns="91440" bIns="45720" rtlCol="0" anchor="b">
            <a:normAutofit/>
          </a:bodyPr>
          <a:lstStyle/>
          <a:p>
            <a:r>
              <a:rPr lang="en-US" sz="4800" kern="1200" dirty="0">
                <a:solidFill>
                  <a:srgbClr val="FFFFFF"/>
                </a:solidFill>
                <a:latin typeface="+mj-lt"/>
                <a:ea typeface="+mj-ea"/>
                <a:cs typeface="+mj-cs"/>
              </a:rPr>
              <a:t>NICE Guidelines</a:t>
            </a:r>
          </a:p>
        </p:txBody>
      </p:sp>
      <p:sp>
        <p:nvSpPr>
          <p:cNvPr id="22" name="Rectangle 21">
            <a:extLst>
              <a:ext uri="{FF2B5EF4-FFF2-40B4-BE49-F238E27FC236}">
                <a16:creationId xmlns:a16="http://schemas.microsoft.com/office/drawing/2014/main" id="{8C516CC8-80AC-446C-A56E-9F54B721040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3" y="4490110"/>
            <a:ext cx="12217710" cy="2377962"/>
          </a:xfrm>
          <a:prstGeom prst="rect">
            <a:avLst/>
          </a:prstGeom>
          <a:gradFill>
            <a:gsLst>
              <a:gs pos="0">
                <a:schemeClr val="accent1">
                  <a:lumMod val="75000"/>
                  <a:alpha val="50000"/>
                </a:schemeClr>
              </a:gs>
              <a:gs pos="99000">
                <a:srgbClr val="000000">
                  <a:alpha val="34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2541060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A8384FB5-9ADC-4DDC-881B-597D56F5B1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91E5A9A7-95C6-4F4F-B00E-C82E07FE62E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7539" y="1417538"/>
            <a:ext cx="6875818" cy="4040744"/>
          </a:xfrm>
          <a:prstGeom prst="rect">
            <a:avLst/>
          </a:prstGeom>
          <a:gradFill>
            <a:gsLst>
              <a:gs pos="0">
                <a:srgbClr val="000000"/>
              </a:gs>
              <a:gs pos="100000">
                <a:schemeClr val="accent1">
                  <a:lumMod val="75000"/>
                </a:schemeClr>
              </a:gs>
            </a:gsLst>
            <a:lin ang="18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Rectangle 13">
            <a:extLst>
              <a:ext uri="{FF2B5EF4-FFF2-40B4-BE49-F238E27FC236}">
                <a16:creationId xmlns:a16="http://schemas.microsoft.com/office/drawing/2014/main" id="{D07DD2DE-F619-49DD-B5E7-03A290FF4ED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158495" y="2660473"/>
            <a:ext cx="4355594" cy="4038603"/>
          </a:xfrm>
          <a:prstGeom prst="rect">
            <a:avLst/>
          </a:prstGeom>
          <a:gradFill>
            <a:gsLst>
              <a:gs pos="0">
                <a:schemeClr val="accent1">
                  <a:alpha val="50000"/>
                </a:schemeClr>
              </a:gs>
              <a:gs pos="100000">
                <a:schemeClr val="accent1">
                  <a:lumMod val="50000"/>
                  <a:alpha val="0"/>
                </a:schemeClr>
              </a:gs>
            </a:gsLst>
            <a:lin ang="11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85149191-5F60-4A28-AAFF-039F96B0F3E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1180882" y="1638085"/>
            <a:ext cx="6857572" cy="3581401"/>
          </a:xfrm>
          <a:prstGeom prst="rect">
            <a:avLst/>
          </a:prstGeom>
          <a:gradFill>
            <a:gsLst>
              <a:gs pos="0">
                <a:srgbClr val="000000">
                  <a:alpha val="59000"/>
                </a:srgbClr>
              </a:gs>
              <a:gs pos="69000">
                <a:schemeClr val="accent1">
                  <a:alpha val="0"/>
                </a:scheme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F8260ED5-17F7-4158-B241-D51DD4CF1B7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6097846">
            <a:off x="-747355" y="1201312"/>
            <a:ext cx="4808302" cy="4088666"/>
          </a:xfrm>
          <a:custGeom>
            <a:avLst/>
            <a:gdLst>
              <a:gd name="connsiteX0" fmla="*/ 48844 w 4808302"/>
              <a:gd name="connsiteY0" fmla="*/ 2888671 h 4088666"/>
              <a:gd name="connsiteX1" fmla="*/ 0 w 4808302"/>
              <a:gd name="connsiteY1" fmla="*/ 2404151 h 4088666"/>
              <a:gd name="connsiteX2" fmla="*/ 2404151 w 4808302"/>
              <a:gd name="connsiteY2" fmla="*/ 0 h 4088666"/>
              <a:gd name="connsiteX3" fmla="*/ 4808302 w 4808302"/>
              <a:gd name="connsiteY3" fmla="*/ 2404151 h 4088666"/>
              <a:gd name="connsiteX4" fmla="*/ 4700216 w 4808302"/>
              <a:gd name="connsiteY4" fmla="*/ 3119072 h 4088666"/>
              <a:gd name="connsiteX5" fmla="*/ 4643143 w 4808302"/>
              <a:gd name="connsiteY5" fmla="*/ 3275009 h 4088666"/>
              <a:gd name="connsiteX6" fmla="*/ 690093 w 4808302"/>
              <a:gd name="connsiteY6" fmla="*/ 4088666 h 4088666"/>
              <a:gd name="connsiteX7" fmla="*/ 548991 w 4808302"/>
              <a:gd name="connsiteY7" fmla="*/ 3933414 h 4088666"/>
              <a:gd name="connsiteX8" fmla="*/ 48844 w 4808302"/>
              <a:gd name="connsiteY8" fmla="*/ 2888671 h 40886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08302" h="4088666">
                <a:moveTo>
                  <a:pt x="48844" y="2888671"/>
                </a:moveTo>
                <a:cubicBezTo>
                  <a:pt x="16818" y="2732167"/>
                  <a:pt x="0" y="2570123"/>
                  <a:pt x="0" y="2404151"/>
                </a:cubicBezTo>
                <a:cubicBezTo>
                  <a:pt x="0" y="1076375"/>
                  <a:pt x="1076375" y="0"/>
                  <a:pt x="2404151" y="0"/>
                </a:cubicBezTo>
                <a:cubicBezTo>
                  <a:pt x="3731927" y="0"/>
                  <a:pt x="4808302" y="1076375"/>
                  <a:pt x="4808302" y="2404151"/>
                </a:cubicBezTo>
                <a:cubicBezTo>
                  <a:pt x="4808302" y="2653109"/>
                  <a:pt x="4770461" y="2893229"/>
                  <a:pt x="4700216" y="3119072"/>
                </a:cubicBezTo>
                <a:lnTo>
                  <a:pt x="4643143" y="3275009"/>
                </a:lnTo>
                <a:lnTo>
                  <a:pt x="690093" y="4088666"/>
                </a:lnTo>
                <a:lnTo>
                  <a:pt x="548991" y="3933414"/>
                </a:lnTo>
                <a:cubicBezTo>
                  <a:pt x="304015" y="3636572"/>
                  <a:pt x="128908" y="3279932"/>
                  <a:pt x="48844" y="2888671"/>
                </a:cubicBezTo>
                <a:close/>
              </a:path>
            </a:pathLst>
          </a:custGeom>
          <a:gradFill>
            <a:gsLst>
              <a:gs pos="39000">
                <a:schemeClr val="accent1">
                  <a:lumMod val="60000"/>
                  <a:lumOff val="40000"/>
                  <a:alpha val="0"/>
                </a:schemeClr>
              </a:gs>
              <a:gs pos="100000">
                <a:schemeClr val="accent1">
                  <a:lumMod val="75000"/>
                  <a:alpha val="26000"/>
                </a:schemeClr>
              </a:gs>
            </a:gsLst>
            <a:lin ang="18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 name="Title 1">
            <a:extLst>
              <a:ext uri="{FF2B5EF4-FFF2-40B4-BE49-F238E27FC236}">
                <a16:creationId xmlns:a16="http://schemas.microsoft.com/office/drawing/2014/main" id="{8DAE68A6-B465-0E31-9E7E-5BA84FDDC434}"/>
              </a:ext>
            </a:extLst>
          </p:cNvPr>
          <p:cNvSpPr>
            <a:spLocks noGrp="1"/>
          </p:cNvSpPr>
          <p:nvPr>
            <p:ph type="title"/>
          </p:nvPr>
        </p:nvSpPr>
        <p:spPr>
          <a:xfrm>
            <a:off x="660041" y="2767106"/>
            <a:ext cx="2880828" cy="3071906"/>
          </a:xfrm>
        </p:spPr>
        <p:txBody>
          <a:bodyPr vert="horz" lIns="91440" tIns="45720" rIns="91440" bIns="45720" rtlCol="0" anchor="t">
            <a:normAutofit/>
          </a:bodyPr>
          <a:lstStyle/>
          <a:p>
            <a:r>
              <a:rPr lang="en-US" sz="4000" kern="1200" dirty="0">
                <a:solidFill>
                  <a:srgbClr val="FFFFFF"/>
                </a:solidFill>
                <a:latin typeface="+mj-lt"/>
                <a:ea typeface="+mj-ea"/>
                <a:cs typeface="+mj-cs"/>
              </a:rPr>
              <a:t>Standards for complex and simple devices</a:t>
            </a:r>
          </a:p>
        </p:txBody>
      </p:sp>
      <p:sp>
        <p:nvSpPr>
          <p:cNvPr id="3" name="Text Placeholder 2">
            <a:extLst>
              <a:ext uri="{FF2B5EF4-FFF2-40B4-BE49-F238E27FC236}">
                <a16:creationId xmlns:a16="http://schemas.microsoft.com/office/drawing/2014/main" id="{EA07F99C-E89F-0B7C-E46F-B2C657D4ADE8}"/>
              </a:ext>
            </a:extLst>
          </p:cNvPr>
          <p:cNvSpPr>
            <a:spLocks noGrp="1"/>
          </p:cNvSpPr>
          <p:nvPr>
            <p:ph type="body" idx="1"/>
          </p:nvPr>
        </p:nvSpPr>
        <p:spPr>
          <a:xfrm>
            <a:off x="660042" y="806824"/>
            <a:ext cx="2919738" cy="1494117"/>
          </a:xfrm>
        </p:spPr>
        <p:txBody>
          <a:bodyPr vert="horz" lIns="91440" tIns="45720" rIns="91440" bIns="45720" rtlCol="0" anchor="b">
            <a:normAutofit/>
          </a:bodyPr>
          <a:lstStyle/>
          <a:p>
            <a:r>
              <a:rPr lang="en-US" sz="2000" kern="1200" dirty="0">
                <a:solidFill>
                  <a:srgbClr val="FFFFFF"/>
                </a:solidFill>
                <a:latin typeface="+mn-lt"/>
                <a:ea typeface="+mn-ea"/>
                <a:cs typeface="+mn-cs"/>
              </a:rPr>
              <a:t>A data entry issue?</a:t>
            </a:r>
          </a:p>
        </p:txBody>
      </p:sp>
      <p:pic>
        <p:nvPicPr>
          <p:cNvPr id="5" name="Picture 4">
            <a:extLst>
              <a:ext uri="{FF2B5EF4-FFF2-40B4-BE49-F238E27FC236}">
                <a16:creationId xmlns:a16="http://schemas.microsoft.com/office/drawing/2014/main" id="{2478C2E8-76C8-26F8-A4EF-C8B01B8B27C6}"/>
              </a:ext>
            </a:extLst>
          </p:cNvPr>
          <p:cNvPicPr>
            <a:picLocks noChangeAspect="1"/>
          </p:cNvPicPr>
          <p:nvPr/>
        </p:nvPicPr>
        <p:blipFill>
          <a:blip r:embed="rId2"/>
          <a:stretch>
            <a:fillRect/>
          </a:stretch>
        </p:blipFill>
        <p:spPr>
          <a:xfrm>
            <a:off x="4502428" y="1617203"/>
            <a:ext cx="7225748" cy="3623594"/>
          </a:xfrm>
          <a:prstGeom prst="rect">
            <a:avLst/>
          </a:prstGeom>
        </p:spPr>
      </p:pic>
    </p:spTree>
    <p:extLst>
      <p:ext uri="{BB962C8B-B14F-4D97-AF65-F5344CB8AC3E}">
        <p14:creationId xmlns:p14="http://schemas.microsoft.com/office/powerpoint/2010/main" val="245904308"/>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9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A8384FB5-9ADC-4DDC-881B-597D56F5B1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91E5A9A7-95C6-4F4F-B00E-C82E07FE62E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7539" y="1417538"/>
            <a:ext cx="6875818" cy="4040744"/>
          </a:xfrm>
          <a:prstGeom prst="rect">
            <a:avLst/>
          </a:prstGeom>
          <a:gradFill>
            <a:gsLst>
              <a:gs pos="0">
                <a:srgbClr val="000000"/>
              </a:gs>
              <a:gs pos="100000">
                <a:schemeClr val="accent1">
                  <a:lumMod val="75000"/>
                </a:schemeClr>
              </a:gs>
            </a:gsLst>
            <a:lin ang="18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Rectangle 13">
            <a:extLst>
              <a:ext uri="{FF2B5EF4-FFF2-40B4-BE49-F238E27FC236}">
                <a16:creationId xmlns:a16="http://schemas.microsoft.com/office/drawing/2014/main" id="{D07DD2DE-F619-49DD-B5E7-03A290FF4ED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158495" y="2660473"/>
            <a:ext cx="4355594" cy="4038603"/>
          </a:xfrm>
          <a:prstGeom prst="rect">
            <a:avLst/>
          </a:prstGeom>
          <a:gradFill>
            <a:gsLst>
              <a:gs pos="0">
                <a:schemeClr val="accent1">
                  <a:alpha val="50000"/>
                </a:schemeClr>
              </a:gs>
              <a:gs pos="100000">
                <a:schemeClr val="accent1">
                  <a:lumMod val="50000"/>
                  <a:alpha val="0"/>
                </a:schemeClr>
              </a:gs>
            </a:gsLst>
            <a:lin ang="11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85149191-5F60-4A28-AAFF-039F96B0F3E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1180882" y="1638085"/>
            <a:ext cx="6857572" cy="3581401"/>
          </a:xfrm>
          <a:prstGeom prst="rect">
            <a:avLst/>
          </a:prstGeom>
          <a:gradFill>
            <a:gsLst>
              <a:gs pos="0">
                <a:srgbClr val="000000">
                  <a:alpha val="59000"/>
                </a:srgbClr>
              </a:gs>
              <a:gs pos="69000">
                <a:schemeClr val="accent1">
                  <a:alpha val="0"/>
                </a:scheme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F8260ED5-17F7-4158-B241-D51DD4CF1B7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6097846">
            <a:off x="-747355" y="1201312"/>
            <a:ext cx="4808302" cy="4088666"/>
          </a:xfrm>
          <a:custGeom>
            <a:avLst/>
            <a:gdLst>
              <a:gd name="connsiteX0" fmla="*/ 48844 w 4808302"/>
              <a:gd name="connsiteY0" fmla="*/ 2888671 h 4088666"/>
              <a:gd name="connsiteX1" fmla="*/ 0 w 4808302"/>
              <a:gd name="connsiteY1" fmla="*/ 2404151 h 4088666"/>
              <a:gd name="connsiteX2" fmla="*/ 2404151 w 4808302"/>
              <a:gd name="connsiteY2" fmla="*/ 0 h 4088666"/>
              <a:gd name="connsiteX3" fmla="*/ 4808302 w 4808302"/>
              <a:gd name="connsiteY3" fmla="*/ 2404151 h 4088666"/>
              <a:gd name="connsiteX4" fmla="*/ 4700216 w 4808302"/>
              <a:gd name="connsiteY4" fmla="*/ 3119072 h 4088666"/>
              <a:gd name="connsiteX5" fmla="*/ 4643143 w 4808302"/>
              <a:gd name="connsiteY5" fmla="*/ 3275009 h 4088666"/>
              <a:gd name="connsiteX6" fmla="*/ 690093 w 4808302"/>
              <a:gd name="connsiteY6" fmla="*/ 4088666 h 4088666"/>
              <a:gd name="connsiteX7" fmla="*/ 548991 w 4808302"/>
              <a:gd name="connsiteY7" fmla="*/ 3933414 h 4088666"/>
              <a:gd name="connsiteX8" fmla="*/ 48844 w 4808302"/>
              <a:gd name="connsiteY8" fmla="*/ 2888671 h 40886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08302" h="4088666">
                <a:moveTo>
                  <a:pt x="48844" y="2888671"/>
                </a:moveTo>
                <a:cubicBezTo>
                  <a:pt x="16818" y="2732167"/>
                  <a:pt x="0" y="2570123"/>
                  <a:pt x="0" y="2404151"/>
                </a:cubicBezTo>
                <a:cubicBezTo>
                  <a:pt x="0" y="1076375"/>
                  <a:pt x="1076375" y="0"/>
                  <a:pt x="2404151" y="0"/>
                </a:cubicBezTo>
                <a:cubicBezTo>
                  <a:pt x="3731927" y="0"/>
                  <a:pt x="4808302" y="1076375"/>
                  <a:pt x="4808302" y="2404151"/>
                </a:cubicBezTo>
                <a:cubicBezTo>
                  <a:pt x="4808302" y="2653109"/>
                  <a:pt x="4770461" y="2893229"/>
                  <a:pt x="4700216" y="3119072"/>
                </a:cubicBezTo>
                <a:lnTo>
                  <a:pt x="4643143" y="3275009"/>
                </a:lnTo>
                <a:lnTo>
                  <a:pt x="690093" y="4088666"/>
                </a:lnTo>
                <a:lnTo>
                  <a:pt x="548991" y="3933414"/>
                </a:lnTo>
                <a:cubicBezTo>
                  <a:pt x="304015" y="3636572"/>
                  <a:pt x="128908" y="3279932"/>
                  <a:pt x="48844" y="2888671"/>
                </a:cubicBezTo>
                <a:close/>
              </a:path>
            </a:pathLst>
          </a:custGeom>
          <a:gradFill>
            <a:gsLst>
              <a:gs pos="39000">
                <a:schemeClr val="accent1">
                  <a:lumMod val="60000"/>
                  <a:lumOff val="40000"/>
                  <a:alpha val="0"/>
                </a:schemeClr>
              </a:gs>
              <a:gs pos="100000">
                <a:schemeClr val="accent1">
                  <a:lumMod val="75000"/>
                  <a:alpha val="26000"/>
                </a:schemeClr>
              </a:gs>
            </a:gsLst>
            <a:lin ang="18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 name="Title 1">
            <a:extLst>
              <a:ext uri="{FF2B5EF4-FFF2-40B4-BE49-F238E27FC236}">
                <a16:creationId xmlns:a16="http://schemas.microsoft.com/office/drawing/2014/main" id="{C4AF9F27-2C79-9D44-E0D0-7379BD648F88}"/>
              </a:ext>
            </a:extLst>
          </p:cNvPr>
          <p:cNvSpPr>
            <a:spLocks noGrp="1"/>
          </p:cNvSpPr>
          <p:nvPr>
            <p:ph type="title"/>
          </p:nvPr>
        </p:nvSpPr>
        <p:spPr>
          <a:xfrm>
            <a:off x="660041" y="2767106"/>
            <a:ext cx="2880828" cy="3071906"/>
          </a:xfrm>
        </p:spPr>
        <p:txBody>
          <a:bodyPr vert="horz" lIns="91440" tIns="45720" rIns="91440" bIns="45720" rtlCol="0" anchor="t">
            <a:normAutofit/>
          </a:bodyPr>
          <a:lstStyle/>
          <a:p>
            <a:r>
              <a:rPr lang="en-US" sz="4000" kern="1200" dirty="0">
                <a:solidFill>
                  <a:srgbClr val="FFFFFF"/>
                </a:solidFill>
                <a:latin typeface="+mj-lt"/>
                <a:ea typeface="+mj-ea"/>
                <a:cs typeface="+mj-cs"/>
              </a:rPr>
              <a:t>NICE – Compliance Sinus Node Disease</a:t>
            </a:r>
          </a:p>
        </p:txBody>
      </p:sp>
      <p:sp>
        <p:nvSpPr>
          <p:cNvPr id="3" name="Text Placeholder 2">
            <a:extLst>
              <a:ext uri="{FF2B5EF4-FFF2-40B4-BE49-F238E27FC236}">
                <a16:creationId xmlns:a16="http://schemas.microsoft.com/office/drawing/2014/main" id="{388ED481-0B00-60FB-1418-5C69FB3DFA77}"/>
              </a:ext>
            </a:extLst>
          </p:cNvPr>
          <p:cNvSpPr>
            <a:spLocks noGrp="1"/>
          </p:cNvSpPr>
          <p:nvPr>
            <p:ph type="body" idx="1"/>
          </p:nvPr>
        </p:nvSpPr>
        <p:spPr>
          <a:xfrm>
            <a:off x="660042" y="806824"/>
            <a:ext cx="2919738" cy="1494117"/>
          </a:xfrm>
        </p:spPr>
        <p:txBody>
          <a:bodyPr vert="horz" lIns="91440" tIns="45720" rIns="91440" bIns="45720" rtlCol="0" anchor="b">
            <a:normAutofit/>
          </a:bodyPr>
          <a:lstStyle/>
          <a:p>
            <a:endParaRPr lang="en-US" sz="2000" kern="1200">
              <a:solidFill>
                <a:srgbClr val="FFFFFF"/>
              </a:solidFill>
              <a:latin typeface="+mn-lt"/>
              <a:ea typeface="+mn-ea"/>
              <a:cs typeface="+mn-cs"/>
            </a:endParaRPr>
          </a:p>
        </p:txBody>
      </p:sp>
      <p:pic>
        <p:nvPicPr>
          <p:cNvPr id="5" name="Picture 4">
            <a:extLst>
              <a:ext uri="{FF2B5EF4-FFF2-40B4-BE49-F238E27FC236}">
                <a16:creationId xmlns:a16="http://schemas.microsoft.com/office/drawing/2014/main" id="{C9E43CC3-ECC5-380D-A670-D814DAEDF8EF}"/>
              </a:ext>
            </a:extLst>
          </p:cNvPr>
          <p:cNvPicPr>
            <a:picLocks noChangeAspect="1"/>
          </p:cNvPicPr>
          <p:nvPr/>
        </p:nvPicPr>
        <p:blipFill>
          <a:blip r:embed="rId2"/>
          <a:stretch>
            <a:fillRect/>
          </a:stretch>
        </p:blipFill>
        <p:spPr>
          <a:xfrm>
            <a:off x="4502428" y="1514321"/>
            <a:ext cx="7225748" cy="3829357"/>
          </a:xfrm>
          <a:prstGeom prst="rect">
            <a:avLst/>
          </a:prstGeom>
        </p:spPr>
      </p:pic>
    </p:spTree>
    <p:extLst>
      <p:ext uri="{BB962C8B-B14F-4D97-AF65-F5344CB8AC3E}">
        <p14:creationId xmlns:p14="http://schemas.microsoft.com/office/powerpoint/2010/main" val="1776283307"/>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9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1" name="Rectangle 20">
            <a:extLst>
              <a:ext uri="{FF2B5EF4-FFF2-40B4-BE49-F238E27FC236}">
                <a16:creationId xmlns:a16="http://schemas.microsoft.com/office/drawing/2014/main" id="{A8384FB5-9ADC-4DDC-881B-597D56F5B1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91E5A9A7-95C6-4F4F-B00E-C82E07FE62E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7539" y="1417538"/>
            <a:ext cx="6875818" cy="4040744"/>
          </a:xfrm>
          <a:prstGeom prst="rect">
            <a:avLst/>
          </a:prstGeom>
          <a:gradFill>
            <a:gsLst>
              <a:gs pos="0">
                <a:srgbClr val="000000"/>
              </a:gs>
              <a:gs pos="100000">
                <a:schemeClr val="accent1">
                  <a:lumMod val="75000"/>
                </a:schemeClr>
              </a:gs>
            </a:gsLst>
            <a:lin ang="18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Rectangle 24">
            <a:extLst>
              <a:ext uri="{FF2B5EF4-FFF2-40B4-BE49-F238E27FC236}">
                <a16:creationId xmlns:a16="http://schemas.microsoft.com/office/drawing/2014/main" id="{D07DD2DE-F619-49DD-B5E7-03A290FF4ED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158495" y="2660473"/>
            <a:ext cx="4355594" cy="4038603"/>
          </a:xfrm>
          <a:prstGeom prst="rect">
            <a:avLst/>
          </a:prstGeom>
          <a:gradFill>
            <a:gsLst>
              <a:gs pos="0">
                <a:schemeClr val="accent1">
                  <a:alpha val="50000"/>
                </a:schemeClr>
              </a:gs>
              <a:gs pos="100000">
                <a:schemeClr val="accent1">
                  <a:lumMod val="50000"/>
                  <a:alpha val="0"/>
                </a:schemeClr>
              </a:gs>
            </a:gsLst>
            <a:lin ang="11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85149191-5F60-4A28-AAFF-039F96B0F3E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1180882" y="1638085"/>
            <a:ext cx="6857572" cy="3581401"/>
          </a:xfrm>
          <a:prstGeom prst="rect">
            <a:avLst/>
          </a:prstGeom>
          <a:gradFill>
            <a:gsLst>
              <a:gs pos="0">
                <a:srgbClr val="000000">
                  <a:alpha val="59000"/>
                </a:srgbClr>
              </a:gs>
              <a:gs pos="69000">
                <a:schemeClr val="accent1">
                  <a:alpha val="0"/>
                </a:scheme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 name="Freeform: Shape 28">
            <a:extLst>
              <a:ext uri="{FF2B5EF4-FFF2-40B4-BE49-F238E27FC236}">
                <a16:creationId xmlns:a16="http://schemas.microsoft.com/office/drawing/2014/main" id="{F8260ED5-17F7-4158-B241-D51DD4CF1B7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6097846">
            <a:off x="-747355" y="1201312"/>
            <a:ext cx="4808302" cy="4088666"/>
          </a:xfrm>
          <a:custGeom>
            <a:avLst/>
            <a:gdLst>
              <a:gd name="connsiteX0" fmla="*/ 48844 w 4808302"/>
              <a:gd name="connsiteY0" fmla="*/ 2888671 h 4088666"/>
              <a:gd name="connsiteX1" fmla="*/ 0 w 4808302"/>
              <a:gd name="connsiteY1" fmla="*/ 2404151 h 4088666"/>
              <a:gd name="connsiteX2" fmla="*/ 2404151 w 4808302"/>
              <a:gd name="connsiteY2" fmla="*/ 0 h 4088666"/>
              <a:gd name="connsiteX3" fmla="*/ 4808302 w 4808302"/>
              <a:gd name="connsiteY3" fmla="*/ 2404151 h 4088666"/>
              <a:gd name="connsiteX4" fmla="*/ 4700216 w 4808302"/>
              <a:gd name="connsiteY4" fmla="*/ 3119072 h 4088666"/>
              <a:gd name="connsiteX5" fmla="*/ 4643143 w 4808302"/>
              <a:gd name="connsiteY5" fmla="*/ 3275009 h 4088666"/>
              <a:gd name="connsiteX6" fmla="*/ 690093 w 4808302"/>
              <a:gd name="connsiteY6" fmla="*/ 4088666 h 4088666"/>
              <a:gd name="connsiteX7" fmla="*/ 548991 w 4808302"/>
              <a:gd name="connsiteY7" fmla="*/ 3933414 h 4088666"/>
              <a:gd name="connsiteX8" fmla="*/ 48844 w 4808302"/>
              <a:gd name="connsiteY8" fmla="*/ 2888671 h 40886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08302" h="4088666">
                <a:moveTo>
                  <a:pt x="48844" y="2888671"/>
                </a:moveTo>
                <a:cubicBezTo>
                  <a:pt x="16818" y="2732167"/>
                  <a:pt x="0" y="2570123"/>
                  <a:pt x="0" y="2404151"/>
                </a:cubicBezTo>
                <a:cubicBezTo>
                  <a:pt x="0" y="1076375"/>
                  <a:pt x="1076375" y="0"/>
                  <a:pt x="2404151" y="0"/>
                </a:cubicBezTo>
                <a:cubicBezTo>
                  <a:pt x="3731927" y="0"/>
                  <a:pt x="4808302" y="1076375"/>
                  <a:pt x="4808302" y="2404151"/>
                </a:cubicBezTo>
                <a:cubicBezTo>
                  <a:pt x="4808302" y="2653109"/>
                  <a:pt x="4770461" y="2893229"/>
                  <a:pt x="4700216" y="3119072"/>
                </a:cubicBezTo>
                <a:lnTo>
                  <a:pt x="4643143" y="3275009"/>
                </a:lnTo>
                <a:lnTo>
                  <a:pt x="690093" y="4088666"/>
                </a:lnTo>
                <a:lnTo>
                  <a:pt x="548991" y="3933414"/>
                </a:lnTo>
                <a:cubicBezTo>
                  <a:pt x="304015" y="3636572"/>
                  <a:pt x="128908" y="3279932"/>
                  <a:pt x="48844" y="2888671"/>
                </a:cubicBezTo>
                <a:close/>
              </a:path>
            </a:pathLst>
          </a:custGeom>
          <a:gradFill>
            <a:gsLst>
              <a:gs pos="39000">
                <a:schemeClr val="accent1">
                  <a:lumMod val="60000"/>
                  <a:lumOff val="40000"/>
                  <a:alpha val="0"/>
                </a:schemeClr>
              </a:gs>
              <a:gs pos="100000">
                <a:schemeClr val="accent1">
                  <a:lumMod val="75000"/>
                  <a:alpha val="26000"/>
                </a:schemeClr>
              </a:gs>
            </a:gsLst>
            <a:lin ang="18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 name="Title 1">
            <a:extLst>
              <a:ext uri="{FF2B5EF4-FFF2-40B4-BE49-F238E27FC236}">
                <a16:creationId xmlns:a16="http://schemas.microsoft.com/office/drawing/2014/main" id="{98805EE3-67CA-C179-9FB7-C90B6E0D220D}"/>
              </a:ext>
            </a:extLst>
          </p:cNvPr>
          <p:cNvSpPr>
            <a:spLocks noGrp="1"/>
          </p:cNvSpPr>
          <p:nvPr>
            <p:ph type="title"/>
          </p:nvPr>
        </p:nvSpPr>
        <p:spPr>
          <a:xfrm>
            <a:off x="660041" y="2767106"/>
            <a:ext cx="2880828" cy="3071906"/>
          </a:xfrm>
        </p:spPr>
        <p:txBody>
          <a:bodyPr vert="horz" lIns="91440" tIns="45720" rIns="91440" bIns="45720" rtlCol="0" anchor="t">
            <a:normAutofit/>
          </a:bodyPr>
          <a:lstStyle/>
          <a:p>
            <a:r>
              <a:rPr lang="en-US" sz="4000" kern="1200" dirty="0">
                <a:solidFill>
                  <a:srgbClr val="FFFFFF"/>
                </a:solidFill>
                <a:latin typeface="+mj-lt"/>
                <a:ea typeface="+mj-ea"/>
                <a:cs typeface="+mj-cs"/>
              </a:rPr>
              <a:t>NICE Compliance – AV Block</a:t>
            </a:r>
          </a:p>
        </p:txBody>
      </p:sp>
      <p:sp>
        <p:nvSpPr>
          <p:cNvPr id="3" name="Text Placeholder 2">
            <a:extLst>
              <a:ext uri="{FF2B5EF4-FFF2-40B4-BE49-F238E27FC236}">
                <a16:creationId xmlns:a16="http://schemas.microsoft.com/office/drawing/2014/main" id="{87B6ACBA-B827-4B84-CA6D-685E45815F49}"/>
              </a:ext>
            </a:extLst>
          </p:cNvPr>
          <p:cNvSpPr>
            <a:spLocks noGrp="1"/>
          </p:cNvSpPr>
          <p:nvPr>
            <p:ph type="body" idx="1"/>
          </p:nvPr>
        </p:nvSpPr>
        <p:spPr>
          <a:xfrm>
            <a:off x="660042" y="806824"/>
            <a:ext cx="2919738" cy="1494117"/>
          </a:xfrm>
        </p:spPr>
        <p:txBody>
          <a:bodyPr vert="horz" lIns="91440" tIns="45720" rIns="91440" bIns="45720" rtlCol="0" anchor="b">
            <a:normAutofit/>
          </a:bodyPr>
          <a:lstStyle/>
          <a:p>
            <a:endParaRPr lang="en-US" sz="2000" kern="1200">
              <a:solidFill>
                <a:srgbClr val="FFFFFF"/>
              </a:solidFill>
              <a:latin typeface="+mn-lt"/>
              <a:ea typeface="+mn-ea"/>
              <a:cs typeface="+mn-cs"/>
            </a:endParaRPr>
          </a:p>
        </p:txBody>
      </p:sp>
      <p:pic>
        <p:nvPicPr>
          <p:cNvPr id="5" name="Picture 4">
            <a:extLst>
              <a:ext uri="{FF2B5EF4-FFF2-40B4-BE49-F238E27FC236}">
                <a16:creationId xmlns:a16="http://schemas.microsoft.com/office/drawing/2014/main" id="{4B0852A0-B229-1333-131B-202DCE24DA6C}"/>
              </a:ext>
            </a:extLst>
          </p:cNvPr>
          <p:cNvPicPr>
            <a:picLocks noChangeAspect="1"/>
          </p:cNvPicPr>
          <p:nvPr/>
        </p:nvPicPr>
        <p:blipFill>
          <a:blip r:embed="rId3"/>
          <a:stretch>
            <a:fillRect/>
          </a:stretch>
        </p:blipFill>
        <p:spPr>
          <a:xfrm>
            <a:off x="4502428" y="1514321"/>
            <a:ext cx="7225748" cy="3829357"/>
          </a:xfrm>
          <a:prstGeom prst="rect">
            <a:avLst/>
          </a:prstGeom>
        </p:spPr>
      </p:pic>
    </p:spTree>
    <p:extLst>
      <p:ext uri="{BB962C8B-B14F-4D97-AF65-F5344CB8AC3E}">
        <p14:creationId xmlns:p14="http://schemas.microsoft.com/office/powerpoint/2010/main" val="1070371766"/>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9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3" name="Rectangle 22">
            <a:extLst>
              <a:ext uri="{FF2B5EF4-FFF2-40B4-BE49-F238E27FC236}">
                <a16:creationId xmlns:a16="http://schemas.microsoft.com/office/drawing/2014/main" id="{A8384FB5-9ADC-4DDC-881B-597D56F5B1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91E5A9A7-95C6-4F4F-B00E-C82E07FE62E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7539" y="1417538"/>
            <a:ext cx="6875818" cy="4040744"/>
          </a:xfrm>
          <a:prstGeom prst="rect">
            <a:avLst/>
          </a:prstGeom>
          <a:gradFill>
            <a:gsLst>
              <a:gs pos="0">
                <a:srgbClr val="000000"/>
              </a:gs>
              <a:gs pos="100000">
                <a:schemeClr val="accent1">
                  <a:lumMod val="75000"/>
                </a:schemeClr>
              </a:gs>
            </a:gsLst>
            <a:lin ang="18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Rectangle 26">
            <a:extLst>
              <a:ext uri="{FF2B5EF4-FFF2-40B4-BE49-F238E27FC236}">
                <a16:creationId xmlns:a16="http://schemas.microsoft.com/office/drawing/2014/main" id="{D07DD2DE-F619-49DD-B5E7-03A290FF4ED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158495" y="2660473"/>
            <a:ext cx="4355594" cy="4038603"/>
          </a:xfrm>
          <a:prstGeom prst="rect">
            <a:avLst/>
          </a:prstGeom>
          <a:gradFill>
            <a:gsLst>
              <a:gs pos="0">
                <a:schemeClr val="accent1">
                  <a:alpha val="50000"/>
                </a:schemeClr>
              </a:gs>
              <a:gs pos="100000">
                <a:schemeClr val="accent1">
                  <a:lumMod val="50000"/>
                  <a:alpha val="0"/>
                </a:schemeClr>
              </a:gs>
            </a:gsLst>
            <a:lin ang="11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85149191-5F60-4A28-AAFF-039F96B0F3E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1180882" y="1638085"/>
            <a:ext cx="6857572" cy="3581401"/>
          </a:xfrm>
          <a:prstGeom prst="rect">
            <a:avLst/>
          </a:prstGeom>
          <a:gradFill>
            <a:gsLst>
              <a:gs pos="0">
                <a:srgbClr val="000000">
                  <a:alpha val="59000"/>
                </a:srgbClr>
              </a:gs>
              <a:gs pos="69000">
                <a:schemeClr val="accent1">
                  <a:alpha val="0"/>
                </a:scheme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Freeform: Shape 30">
            <a:extLst>
              <a:ext uri="{FF2B5EF4-FFF2-40B4-BE49-F238E27FC236}">
                <a16:creationId xmlns:a16="http://schemas.microsoft.com/office/drawing/2014/main" id="{F8260ED5-17F7-4158-B241-D51DD4CF1B7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6097846">
            <a:off x="-747355" y="1201312"/>
            <a:ext cx="4808302" cy="4088666"/>
          </a:xfrm>
          <a:custGeom>
            <a:avLst/>
            <a:gdLst>
              <a:gd name="connsiteX0" fmla="*/ 48844 w 4808302"/>
              <a:gd name="connsiteY0" fmla="*/ 2888671 h 4088666"/>
              <a:gd name="connsiteX1" fmla="*/ 0 w 4808302"/>
              <a:gd name="connsiteY1" fmla="*/ 2404151 h 4088666"/>
              <a:gd name="connsiteX2" fmla="*/ 2404151 w 4808302"/>
              <a:gd name="connsiteY2" fmla="*/ 0 h 4088666"/>
              <a:gd name="connsiteX3" fmla="*/ 4808302 w 4808302"/>
              <a:gd name="connsiteY3" fmla="*/ 2404151 h 4088666"/>
              <a:gd name="connsiteX4" fmla="*/ 4700216 w 4808302"/>
              <a:gd name="connsiteY4" fmla="*/ 3119072 h 4088666"/>
              <a:gd name="connsiteX5" fmla="*/ 4643143 w 4808302"/>
              <a:gd name="connsiteY5" fmla="*/ 3275009 h 4088666"/>
              <a:gd name="connsiteX6" fmla="*/ 690093 w 4808302"/>
              <a:gd name="connsiteY6" fmla="*/ 4088666 h 4088666"/>
              <a:gd name="connsiteX7" fmla="*/ 548991 w 4808302"/>
              <a:gd name="connsiteY7" fmla="*/ 3933414 h 4088666"/>
              <a:gd name="connsiteX8" fmla="*/ 48844 w 4808302"/>
              <a:gd name="connsiteY8" fmla="*/ 2888671 h 40886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08302" h="4088666">
                <a:moveTo>
                  <a:pt x="48844" y="2888671"/>
                </a:moveTo>
                <a:cubicBezTo>
                  <a:pt x="16818" y="2732167"/>
                  <a:pt x="0" y="2570123"/>
                  <a:pt x="0" y="2404151"/>
                </a:cubicBezTo>
                <a:cubicBezTo>
                  <a:pt x="0" y="1076375"/>
                  <a:pt x="1076375" y="0"/>
                  <a:pt x="2404151" y="0"/>
                </a:cubicBezTo>
                <a:cubicBezTo>
                  <a:pt x="3731927" y="0"/>
                  <a:pt x="4808302" y="1076375"/>
                  <a:pt x="4808302" y="2404151"/>
                </a:cubicBezTo>
                <a:cubicBezTo>
                  <a:pt x="4808302" y="2653109"/>
                  <a:pt x="4770461" y="2893229"/>
                  <a:pt x="4700216" y="3119072"/>
                </a:cubicBezTo>
                <a:lnTo>
                  <a:pt x="4643143" y="3275009"/>
                </a:lnTo>
                <a:lnTo>
                  <a:pt x="690093" y="4088666"/>
                </a:lnTo>
                <a:lnTo>
                  <a:pt x="548991" y="3933414"/>
                </a:lnTo>
                <a:cubicBezTo>
                  <a:pt x="304015" y="3636572"/>
                  <a:pt x="128908" y="3279932"/>
                  <a:pt x="48844" y="2888671"/>
                </a:cubicBezTo>
                <a:close/>
              </a:path>
            </a:pathLst>
          </a:custGeom>
          <a:gradFill>
            <a:gsLst>
              <a:gs pos="39000">
                <a:schemeClr val="accent1">
                  <a:lumMod val="60000"/>
                  <a:lumOff val="40000"/>
                  <a:alpha val="0"/>
                </a:schemeClr>
              </a:gs>
              <a:gs pos="100000">
                <a:schemeClr val="accent1">
                  <a:lumMod val="75000"/>
                  <a:alpha val="26000"/>
                </a:schemeClr>
              </a:gs>
            </a:gsLst>
            <a:lin ang="18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 name="Title 1">
            <a:extLst>
              <a:ext uri="{FF2B5EF4-FFF2-40B4-BE49-F238E27FC236}">
                <a16:creationId xmlns:a16="http://schemas.microsoft.com/office/drawing/2014/main" id="{4E767754-A0B5-F7D6-8A35-3F098457A35E}"/>
              </a:ext>
            </a:extLst>
          </p:cNvPr>
          <p:cNvSpPr>
            <a:spLocks noGrp="1"/>
          </p:cNvSpPr>
          <p:nvPr>
            <p:ph type="title"/>
          </p:nvPr>
        </p:nvSpPr>
        <p:spPr>
          <a:xfrm>
            <a:off x="660041" y="2767106"/>
            <a:ext cx="2880828" cy="3071906"/>
          </a:xfrm>
        </p:spPr>
        <p:txBody>
          <a:bodyPr vert="horz" lIns="91440" tIns="45720" rIns="91440" bIns="45720" rtlCol="0" anchor="t">
            <a:normAutofit fontScale="90000"/>
          </a:bodyPr>
          <a:lstStyle/>
          <a:p>
            <a:r>
              <a:rPr lang="en-US" sz="4000" kern="1200" dirty="0">
                <a:solidFill>
                  <a:srgbClr val="FFFFFF"/>
                </a:solidFill>
                <a:latin typeface="+mj-lt"/>
                <a:ea typeface="+mj-ea"/>
                <a:cs typeface="+mj-cs"/>
              </a:rPr>
              <a:t>NICE Compliance – Appropriate Pacemaker Type</a:t>
            </a:r>
          </a:p>
        </p:txBody>
      </p:sp>
      <p:sp>
        <p:nvSpPr>
          <p:cNvPr id="3" name="Text Placeholder 2">
            <a:extLst>
              <a:ext uri="{FF2B5EF4-FFF2-40B4-BE49-F238E27FC236}">
                <a16:creationId xmlns:a16="http://schemas.microsoft.com/office/drawing/2014/main" id="{5875D174-4DA1-1826-BF9F-5A1897563378}"/>
              </a:ext>
            </a:extLst>
          </p:cNvPr>
          <p:cNvSpPr>
            <a:spLocks noGrp="1"/>
          </p:cNvSpPr>
          <p:nvPr>
            <p:ph type="body" idx="1"/>
          </p:nvPr>
        </p:nvSpPr>
        <p:spPr>
          <a:xfrm>
            <a:off x="660042" y="806824"/>
            <a:ext cx="2919738" cy="1494117"/>
          </a:xfrm>
        </p:spPr>
        <p:txBody>
          <a:bodyPr vert="horz" lIns="91440" tIns="45720" rIns="91440" bIns="45720" rtlCol="0" anchor="b">
            <a:normAutofit/>
          </a:bodyPr>
          <a:lstStyle/>
          <a:p>
            <a:endParaRPr lang="en-US" sz="2000" kern="1200">
              <a:solidFill>
                <a:srgbClr val="FFFFFF"/>
              </a:solidFill>
              <a:latin typeface="+mn-lt"/>
              <a:ea typeface="+mn-ea"/>
              <a:cs typeface="+mn-cs"/>
            </a:endParaRPr>
          </a:p>
        </p:txBody>
      </p:sp>
      <p:pic>
        <p:nvPicPr>
          <p:cNvPr id="5" name="Picture 4" descr="Chart, bar chart&#10;&#10;Description automatically generated">
            <a:extLst>
              <a:ext uri="{FF2B5EF4-FFF2-40B4-BE49-F238E27FC236}">
                <a16:creationId xmlns:a16="http://schemas.microsoft.com/office/drawing/2014/main" id="{E4ED1587-132B-5830-95AD-8E007F1B5CCF}"/>
              </a:ext>
            </a:extLst>
          </p:cNvPr>
          <p:cNvPicPr>
            <a:picLocks noChangeAspect="1"/>
          </p:cNvPicPr>
          <p:nvPr/>
        </p:nvPicPr>
        <p:blipFill>
          <a:blip r:embed="rId2"/>
          <a:stretch>
            <a:fillRect/>
          </a:stretch>
        </p:blipFill>
        <p:spPr>
          <a:xfrm>
            <a:off x="4502428" y="1020417"/>
            <a:ext cx="7225748" cy="4817165"/>
          </a:xfrm>
          <a:prstGeom prst="rect">
            <a:avLst/>
          </a:prstGeom>
        </p:spPr>
      </p:pic>
    </p:spTree>
    <p:extLst>
      <p:ext uri="{BB962C8B-B14F-4D97-AF65-F5344CB8AC3E}">
        <p14:creationId xmlns:p14="http://schemas.microsoft.com/office/powerpoint/2010/main" val="3170377964"/>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2013 - 2022">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2013 - 2022"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E484CC30C290334F8F2D4D6AFC9A12E5" ma:contentTypeVersion="20" ma:contentTypeDescription="Create a new document." ma:contentTypeScope="" ma:versionID="562766c7c6fc5d01cc4f960654ef53bd">
  <xsd:schema xmlns:xsd="http://www.w3.org/2001/XMLSchema" xmlns:xs="http://www.w3.org/2001/XMLSchema" xmlns:p="http://schemas.microsoft.com/office/2006/metadata/properties" xmlns:ns2="c87ab028-8257-48fa-bbf6-93c162f87ccb" xmlns:ns3="8c0ec423-5f39-4cd1-9015-37fc60afb156" targetNamespace="http://schemas.microsoft.com/office/2006/metadata/properties" ma:root="true" ma:fieldsID="b4c69cb0e09ab330cd8464a81a01e82c" ns2:_="" ns3:_="">
    <xsd:import namespace="c87ab028-8257-48fa-bbf6-93c162f87ccb"/>
    <xsd:import namespace="8c0ec423-5f39-4cd1-9015-37fc60afb156"/>
    <xsd:element name="properties">
      <xsd:complexType>
        <xsd:sequence>
          <xsd:element name="documentManagement">
            <xsd:complexType>
              <xsd:all>
                <xsd:element ref="ns2:SharedWithUsers" minOccurs="0"/>
                <xsd:element ref="ns2:SharedWithDetails" minOccurs="0"/>
                <xsd:element ref="ns2:LastSharedByUser" minOccurs="0"/>
                <xsd:element ref="ns2:LastSharedByTime" minOccurs="0"/>
                <xsd:element ref="ns3:MediaServiceMetadata" minOccurs="0"/>
                <xsd:element ref="ns3:MediaServiceFastMetadata" minOccurs="0"/>
                <xsd:element ref="ns3:MediaServiceAutoTags" minOccurs="0"/>
                <xsd:element ref="ns3:MediaServiceDateTaken" minOccurs="0"/>
                <xsd:element ref="ns3:MediaServiceOCR" minOccurs="0"/>
                <xsd:element ref="ns3:MediaServiceLocation" minOccurs="0"/>
                <xsd:element ref="ns3:Number" minOccurs="0"/>
                <xsd:element ref="ns3:MediaServiceGenerationTime" minOccurs="0"/>
                <xsd:element ref="ns3:MediaServiceEventHashCode" minOccurs="0"/>
                <xsd:element ref="ns3:MediaServiceAutoKeyPoints" minOccurs="0"/>
                <xsd:element ref="ns3:MediaServiceKeyPoints" minOccurs="0"/>
                <xsd:element ref="ns3:MediaLengthInSeconds" minOccurs="0"/>
                <xsd:element ref="ns3:lcf76f155ced4ddcb4097134ff3c332f" minOccurs="0"/>
                <xsd:element ref="ns2:TaxCatchAll" minOccurs="0"/>
                <xsd:element ref="ns3: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87ab028-8257-48fa-bbf6-93c162f87ccb"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element name="LastSharedByUser" ma:index="10" nillable="true" ma:displayName="Last Shared By User" ma:internalName="LastSharedByUser" ma:readOnly="true">
      <xsd:simpleType>
        <xsd:restriction base="dms:Note">
          <xsd:maxLength value="255"/>
        </xsd:restriction>
      </xsd:simpleType>
    </xsd:element>
    <xsd:element name="LastSharedByTime" ma:index="11" nillable="true" ma:displayName="Last Shared By Time" ma:description="" ma:internalName="LastSharedByTime" ma:readOnly="true">
      <xsd:simpleType>
        <xsd:restriction base="dms:DateTime"/>
      </xsd:simpleType>
    </xsd:element>
    <xsd:element name="TaxCatchAll" ma:index="26" nillable="true" ma:displayName="Taxonomy Catch All Column" ma:hidden="true" ma:list="{af84e715-a139-431f-967b-1ba19f8f2abf}" ma:internalName="TaxCatchAll" ma:showField="CatchAllData" ma:web="c87ab028-8257-48fa-bbf6-93c162f87ccb">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8c0ec423-5f39-4cd1-9015-37fc60afb156" elementFormDefault="qualified">
    <xsd:import namespace="http://schemas.microsoft.com/office/2006/documentManagement/types"/>
    <xsd:import namespace="http://schemas.microsoft.com/office/infopath/2007/PartnerControls"/>
    <xsd:element name="MediaServiceMetadata" ma:index="12" nillable="true" ma:displayName="MediaServiceMetadata" ma:description="" ma:hidden="true" ma:internalName="MediaServiceMetadata" ma:readOnly="true">
      <xsd:simpleType>
        <xsd:restriction base="dms:Note"/>
      </xsd:simpleType>
    </xsd:element>
    <xsd:element name="MediaServiceFastMetadata" ma:index="13" nillable="true" ma:displayName="MediaServiceFastMetadata" ma:description="" ma:hidden="true" ma:internalName="MediaServiceFastMetadata" ma:readOnly="true">
      <xsd:simpleType>
        <xsd:restriction base="dms:Note"/>
      </xsd:simpleType>
    </xsd:element>
    <xsd:element name="MediaServiceAutoTags" ma:index="14" nillable="true" ma:displayName="MediaServiceAutoTags" ma:description="" ma:internalName="MediaServiceAutoTags" ma:readOnly="true">
      <xsd:simpleType>
        <xsd:restriction base="dms:Text"/>
      </xsd:simpleType>
    </xsd:element>
    <xsd:element name="MediaServiceDateTaken" ma:index="15" nillable="true" ma:displayName="MediaServiceDateTaken" ma:description="" ma:hidden="true" ma:internalName="MediaServiceDateTaken" ma:readOnly="true">
      <xsd:simpleType>
        <xsd:restriction base="dms:Text"/>
      </xsd:simpleType>
    </xsd:element>
    <xsd:element name="MediaServiceOCR" ma:index="16" nillable="true" ma:displayName="MediaServiceOCR" ma:internalName="MediaServiceOCR" ma:readOnly="true">
      <xsd:simpleType>
        <xsd:restriction base="dms:Note">
          <xsd:maxLength value="255"/>
        </xsd:restriction>
      </xsd:simpleType>
    </xsd:element>
    <xsd:element name="MediaServiceLocation" ma:index="17" nillable="true" ma:displayName="MediaServiceLocation" ma:internalName="MediaServiceLocation" ma:readOnly="true">
      <xsd:simpleType>
        <xsd:restriction base="dms:Text"/>
      </xsd:simpleType>
    </xsd:element>
    <xsd:element name="Number" ma:index="18" nillable="true" ma:displayName="Number" ma:internalName="Number">
      <xsd:simpleType>
        <xsd:restriction base="dms:Number"/>
      </xsd:simpleType>
    </xsd:element>
    <xsd:element name="MediaServiceGenerationTime" ma:index="19" nillable="true" ma:displayName="MediaServiceGenerationTime" ma:hidden="true" ma:internalName="MediaServiceGenerationTime" ma:readOnly="true">
      <xsd:simpleType>
        <xsd:restriction base="dms:Text"/>
      </xsd:simpleType>
    </xsd:element>
    <xsd:element name="MediaServiceEventHashCode" ma:index="20" nillable="true" ma:displayName="MediaServiceEventHashCode" ma:hidden="true" ma:internalName="MediaServiceEventHashCode" ma:readOnly="true">
      <xsd:simpleType>
        <xsd:restriction base="dms:Text"/>
      </xsd:simpleType>
    </xsd:element>
    <xsd:element name="MediaServiceAutoKeyPoints" ma:index="21" nillable="true" ma:displayName="MediaServiceAutoKeyPoints" ma:hidden="true" ma:internalName="MediaServiceAutoKeyPoints" ma:readOnly="true">
      <xsd:simpleType>
        <xsd:restriction base="dms:Note"/>
      </xsd:simpleType>
    </xsd:element>
    <xsd:element name="MediaServiceKeyPoints" ma:index="22" nillable="true" ma:displayName="KeyPoints" ma:internalName="MediaServiceKeyPoints" ma:readOnly="true">
      <xsd:simpleType>
        <xsd:restriction base="dms:Note">
          <xsd:maxLength value="255"/>
        </xsd:restriction>
      </xsd:simpleType>
    </xsd:element>
    <xsd:element name="MediaLengthInSeconds" ma:index="23" nillable="true" ma:displayName="Length (seconds)" ma:internalName="MediaLengthInSeconds" ma:readOnly="true">
      <xsd:simpleType>
        <xsd:restriction base="dms:Unknown"/>
      </xsd:simpleType>
    </xsd:element>
    <xsd:element name="lcf76f155ced4ddcb4097134ff3c332f" ma:index="25" nillable="true" ma:taxonomy="true" ma:internalName="lcf76f155ced4ddcb4097134ff3c332f" ma:taxonomyFieldName="MediaServiceImageTags" ma:displayName="Image Tags" ma:readOnly="false" ma:fieldId="{5cf76f15-5ced-4ddc-b409-7134ff3c332f}" ma:taxonomyMulti="true" ma:sspId="5e3038f7-01d3-45c6-9ff3-08a5a011bcb7"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7" nillable="true" ma:displayName="MediaServiceObjectDetectorVersions" ma:description="" ma:hidden="true" ma:indexed="true" ma:internalName="MediaServiceObjectDetectorVersions"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8c0ec423-5f39-4cd1-9015-37fc60afb156">
      <Terms xmlns="http://schemas.microsoft.com/office/infopath/2007/PartnerControls"/>
    </lcf76f155ced4ddcb4097134ff3c332f>
    <Number xmlns="8c0ec423-5f39-4cd1-9015-37fc60afb156" xsi:nil="true"/>
    <TaxCatchAll xmlns="c87ab028-8257-48fa-bbf6-93c162f87ccb" xsi:nil="true"/>
  </documentManagement>
</p:properties>
</file>

<file path=customXml/itemProps1.xml><?xml version="1.0" encoding="utf-8"?>
<ds:datastoreItem xmlns:ds="http://schemas.openxmlformats.org/officeDocument/2006/customXml" ds:itemID="{6DC08AA9-81D4-4F91-B13E-1524CF3E6251}"/>
</file>

<file path=customXml/itemProps2.xml><?xml version="1.0" encoding="utf-8"?>
<ds:datastoreItem xmlns:ds="http://schemas.openxmlformats.org/officeDocument/2006/customXml" ds:itemID="{58BD2747-A827-49AC-AFB1-96401BF68A9C}">
  <ds:schemaRefs>
    <ds:schemaRef ds:uri="http://schemas.microsoft.com/sharepoint/v3/contenttype/forms"/>
  </ds:schemaRefs>
</ds:datastoreItem>
</file>

<file path=customXml/itemProps3.xml><?xml version="1.0" encoding="utf-8"?>
<ds:datastoreItem xmlns:ds="http://schemas.openxmlformats.org/officeDocument/2006/customXml" ds:itemID="{5D7EBD00-196C-44ED-89CF-020B83EDEDAE}">
  <ds:schemaRefs>
    <ds:schemaRef ds:uri="http://schemas.microsoft.com/office/2006/metadata/properties"/>
    <ds:schemaRef ds:uri="http://schemas.openxmlformats.org/package/2006/metadata/core-properties"/>
    <ds:schemaRef ds:uri="http://schemas.microsoft.com/office/2006/documentManagement/types"/>
    <ds:schemaRef ds:uri="http://purl.org/dc/dcmitype/"/>
    <ds:schemaRef ds:uri="http://purl.org/dc/elements/1.1/"/>
    <ds:schemaRef ds:uri="http://www.w3.org/XML/1998/namespace"/>
    <ds:schemaRef ds:uri="http://schemas.microsoft.com/office/infopath/2007/PartnerControls"/>
    <ds:schemaRef ds:uri="0e2b15c8-92b0-4273-a371-459f09c04329"/>
    <ds:schemaRef ds:uri="a99d81a8-c2eb-4d39-bffb-4a7fa7cee23c"/>
    <ds:schemaRef ds:uri="http://purl.org/dc/terms/"/>
  </ds:schemaRefs>
</ds:datastoreItem>
</file>

<file path=docProps/app.xml><?xml version="1.0" encoding="utf-8"?>
<Properties xmlns="http://schemas.openxmlformats.org/officeDocument/2006/extended-properties" xmlns:vt="http://schemas.openxmlformats.org/officeDocument/2006/docPropsVTypes">
  <TotalTime>57637</TotalTime>
  <Words>6629</Words>
  <Application>Microsoft Office PowerPoint</Application>
  <PresentationFormat>Widescreen</PresentationFormat>
  <Paragraphs>1545</Paragraphs>
  <Slides>121</Slides>
  <Notes>53</Notes>
  <HiddenSlides>0</HiddenSlides>
  <MMClips>0</MMClips>
  <ScaleCrop>false</ScaleCrop>
  <HeadingPairs>
    <vt:vector size="6" baseType="variant">
      <vt:variant>
        <vt:lpstr>Fonts Used</vt:lpstr>
      </vt:variant>
      <vt:variant>
        <vt:i4>8</vt:i4>
      </vt:variant>
      <vt:variant>
        <vt:lpstr>Theme</vt:lpstr>
      </vt:variant>
      <vt:variant>
        <vt:i4>2</vt:i4>
      </vt:variant>
      <vt:variant>
        <vt:lpstr>Slide Titles</vt:lpstr>
      </vt:variant>
      <vt:variant>
        <vt:i4>121</vt:i4>
      </vt:variant>
    </vt:vector>
  </HeadingPairs>
  <TitlesOfParts>
    <vt:vector size="131" baseType="lpstr">
      <vt:lpstr>Arial</vt:lpstr>
      <vt:lpstr>BlinkMacSystemFont</vt:lpstr>
      <vt:lpstr>Calibri</vt:lpstr>
      <vt:lpstr>Calibri Light</vt:lpstr>
      <vt:lpstr>Cambria Math</vt:lpstr>
      <vt:lpstr>DIN 2014 Bold</vt:lpstr>
      <vt:lpstr>Helvetica</vt:lpstr>
      <vt:lpstr>Nexus Sans</vt:lpstr>
      <vt:lpstr>Office Theme</vt:lpstr>
      <vt:lpstr>Office Theme 2013 - 2022</vt:lpstr>
      <vt:lpstr>Devices and Ablations NICOR 2023 Report</vt:lpstr>
      <vt:lpstr>Conflicts of interest  (past 3 years)</vt:lpstr>
      <vt:lpstr>Structure</vt:lpstr>
      <vt:lpstr>1st April 2021 – 31st March 2022</vt:lpstr>
      <vt:lpstr>NICOR – National Institute for Cardiovascular Outcomes Research</vt:lpstr>
      <vt:lpstr>PowerPoint Presentation</vt:lpstr>
      <vt:lpstr>Procedure Numbers</vt:lpstr>
      <vt:lpstr>Definitions </vt:lpstr>
      <vt:lpstr>Ablation</vt:lpstr>
      <vt:lpstr>Devices</vt:lpstr>
      <vt:lpstr>All device procedures over time</vt:lpstr>
      <vt:lpstr>All device procedures over time</vt:lpstr>
      <vt:lpstr>All device procedures over time</vt:lpstr>
      <vt:lpstr>Device Procedures</vt:lpstr>
      <vt:lpstr>Procedures in more detail</vt:lpstr>
      <vt:lpstr>Reported Activity – England &amp; Wales</vt:lpstr>
      <vt:lpstr>Annual device numbers</vt:lpstr>
      <vt:lpstr>Devices over time</vt:lpstr>
      <vt:lpstr>Devices as a proportion of activity</vt:lpstr>
      <vt:lpstr>Devices – Total Implants</vt:lpstr>
      <vt:lpstr>Devices per million population</vt:lpstr>
      <vt:lpstr>Ablation</vt:lpstr>
      <vt:lpstr>It’s the same for ablations. But even more so.</vt:lpstr>
      <vt:lpstr>Projections</vt:lpstr>
      <vt:lpstr>Recovery in ablation numbers by region</vt:lpstr>
      <vt:lpstr>Yearly Ablation Numbers</vt:lpstr>
      <vt:lpstr>AVNRT</vt:lpstr>
      <vt:lpstr>Accessory Pathways</vt:lpstr>
      <vt:lpstr>Simple – Multi-target Ablation</vt:lpstr>
      <vt:lpstr>AV Node Ablation</vt:lpstr>
      <vt:lpstr>Typical Atrial Flutter</vt:lpstr>
      <vt:lpstr>AF Ablation</vt:lpstr>
      <vt:lpstr>Cryoablation for AF</vt:lpstr>
      <vt:lpstr>Ectopic Atrial Tachycardia / Intra-Atrial Re-Entry Tachycardia</vt:lpstr>
      <vt:lpstr>PVCs and Focal VT</vt:lpstr>
      <vt:lpstr>VT Ablation - Scar</vt:lpstr>
      <vt:lpstr>Congenital Heart Disease Ablation </vt:lpstr>
      <vt:lpstr>“New” Technology</vt:lpstr>
      <vt:lpstr>Complex device implants – new implants and upgrades</vt:lpstr>
      <vt:lpstr>Subcutaneous ICDs</vt:lpstr>
      <vt:lpstr>Leadless Cardiac Pacemakers</vt:lpstr>
      <vt:lpstr>Cryoablation in AF</vt:lpstr>
      <vt:lpstr>No data on pulsed field ablation</vt:lpstr>
      <vt:lpstr>Data Completeness –  Devices   Target = ≥90%</vt:lpstr>
      <vt:lpstr>Data Completeness - Devices</vt:lpstr>
      <vt:lpstr>Demographic Fields Completeness - Devices</vt:lpstr>
      <vt:lpstr>Percentage completeness of various fields</vt:lpstr>
      <vt:lpstr>GMC Field Completeness</vt:lpstr>
      <vt:lpstr>Clinical Simple Fields Completeness</vt:lpstr>
      <vt:lpstr>Clinical Complex Fields Completeness</vt:lpstr>
      <vt:lpstr>Procedure field completeness</vt:lpstr>
      <vt:lpstr>Validation Trends</vt:lpstr>
      <vt:lpstr>Validation Against Generator</vt:lpstr>
      <vt:lpstr>Data Completeness – Ablation   Target = ≥90%</vt:lpstr>
      <vt:lpstr>Demographics</vt:lpstr>
      <vt:lpstr>Clinical (Simple)</vt:lpstr>
      <vt:lpstr>Clinical (Complex)</vt:lpstr>
      <vt:lpstr>GMC</vt:lpstr>
      <vt:lpstr>Procedure details</vt:lpstr>
      <vt:lpstr>Ablation Validity</vt:lpstr>
      <vt:lpstr>Hospital Volumes</vt:lpstr>
      <vt:lpstr>Hospitals Meeting Standards</vt:lpstr>
      <vt:lpstr>Hospitals Meeting Standards</vt:lpstr>
      <vt:lpstr>Hospitals Meeting Standards - Pacemakers</vt:lpstr>
      <vt:lpstr>Hospitals Meeting Standards - Complex</vt:lpstr>
      <vt:lpstr>Device Implant Count – Low Volume Centres</vt:lpstr>
      <vt:lpstr>Hospital Volumes Over Time</vt:lpstr>
      <vt:lpstr>Hospital Volumes</vt:lpstr>
      <vt:lpstr>Hospitals Meeting Standards</vt:lpstr>
      <vt:lpstr>Hospitals Meeting Standards – All Ablation</vt:lpstr>
      <vt:lpstr>Quality Standard (5) – Catheter Ablation. Centres. </vt:lpstr>
      <vt:lpstr>Quality Standard (6) – AF Ablation. Centres.</vt:lpstr>
      <vt:lpstr>Quality Standard (6) – AF Ablation. Centres.</vt:lpstr>
      <vt:lpstr>Operator Volumes - Devices</vt:lpstr>
      <vt:lpstr>Note</vt:lpstr>
      <vt:lpstr>Operator Volumes</vt:lpstr>
      <vt:lpstr>PowerPoint Presentation</vt:lpstr>
      <vt:lpstr>Trainees – all device implants/upgrades</vt:lpstr>
      <vt:lpstr>Trainees – complex device implant/upgrades</vt:lpstr>
      <vt:lpstr>PowerPoint Presentation</vt:lpstr>
      <vt:lpstr>All Device Implants/Upgrades, All Operators</vt:lpstr>
      <vt:lpstr>All Device Implants/Upgrades, Excluding Trainees</vt:lpstr>
      <vt:lpstr>All Device Implants/Upgrades, Trainees</vt:lpstr>
      <vt:lpstr>All Device Implants/Upgrades, divided by trainees and the remainder</vt:lpstr>
      <vt:lpstr>Complex Implants/Upgrades, All Operators </vt:lpstr>
      <vt:lpstr>Complex Device Implants/Upgrades, Excluding Trainees</vt:lpstr>
      <vt:lpstr>Complex Device Implants/Upgrades, Trainees</vt:lpstr>
      <vt:lpstr>Complex Implants/Upgrades, Trainees and the remainder</vt:lpstr>
      <vt:lpstr>Operator Volumes - Ablations</vt:lpstr>
      <vt:lpstr>PowerPoint Presentation</vt:lpstr>
      <vt:lpstr>Operators – Number of Procedures</vt:lpstr>
      <vt:lpstr>Ablations and Operators 2021-22</vt:lpstr>
      <vt:lpstr>Trainees and Ablation</vt:lpstr>
      <vt:lpstr>Trainees and Ablation</vt:lpstr>
      <vt:lpstr>NICE Guidelines</vt:lpstr>
      <vt:lpstr>Standards for complex and simple devices</vt:lpstr>
      <vt:lpstr>NICE – Compliance Sinus Node Disease</vt:lpstr>
      <vt:lpstr>NICE Compliance – AV Block</vt:lpstr>
      <vt:lpstr>NICE Compliance – Appropriate Pacemaker Type</vt:lpstr>
      <vt:lpstr>NICE Primary Prevention ICDs</vt:lpstr>
      <vt:lpstr>NICE ICDs Secondary Prevention</vt:lpstr>
      <vt:lpstr>NICE Compliance – Appropriate ICD Type</vt:lpstr>
      <vt:lpstr>Re-intervention rates</vt:lpstr>
      <vt:lpstr>Reintervention rates - devices</vt:lpstr>
      <vt:lpstr>Legend - Explanation</vt:lpstr>
      <vt:lpstr>Pacemaker Reintervention rates</vt:lpstr>
      <vt:lpstr>Complex Device Reintervention rates</vt:lpstr>
      <vt:lpstr>Reintervention rates for ablation procedures, 2015/16 to 2020/21</vt:lpstr>
      <vt:lpstr>Reintervention rates for ablation procedures, 2015/16 to 2020/21</vt:lpstr>
      <vt:lpstr>PowerPoint Presentation</vt:lpstr>
      <vt:lpstr>PowerPoint Presentation</vt:lpstr>
      <vt:lpstr>Reintervention Rates</vt:lpstr>
      <vt:lpstr>Reintervention Rates</vt:lpstr>
      <vt:lpstr>Reintervention Rates</vt:lpstr>
      <vt:lpstr>1-Year Simple Atrial Re-Intervention Rate</vt:lpstr>
      <vt:lpstr>2-Year Simple Atrial Re-Intervention Rate</vt:lpstr>
      <vt:lpstr>1-Year Complex Atrial Re-Intervention Rates</vt:lpstr>
      <vt:lpstr>2-Year Complex Atrial Re-Intervention</vt:lpstr>
      <vt:lpstr>1-Year Complex Ventricular Re-Intervention Rates</vt:lpstr>
      <vt:lpstr>2-Year Complex Ventricular Re-Intervention Rates</vt:lpstr>
      <vt:lpstr>Conclusions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Ablation Data</dc:title>
  <dc:creator>Mark Dayer</dc:creator>
  <cp:lastModifiedBy>COLSTON, Sarah (NHS ARDEN AND GREATER EAST MIDLANDS COMMISSIONING SUPPORT UNIT)</cp:lastModifiedBy>
  <cp:revision>83</cp:revision>
  <dcterms:created xsi:type="dcterms:W3CDTF">2023-01-23T21:15:47Z</dcterms:created>
  <dcterms:modified xsi:type="dcterms:W3CDTF">2023-06-07T16:27:39Z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0x010100E484CC30C290334F8F2D4D6AFC9A12E5</vt:lpwstr>
  </property>
</Properties>
</file>