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microsoft.com/office/2020/02/relationships/classificationlabels" Target="docMetadata/LabelInfo.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32871B4D" w14:textId="77777777" w:rsidR="00B02CF9" w:rsidRPr="004E321B" w:rsidRDefault="00B02CF9" w:rsidP="00B02CF9">
      <w:pPr>
        <w:pStyle w:val="Heading2"/>
        <w:numPr>
          <w:ilvl w:val="1"/>
          <w:numId w:val="1"/>
        </w:numPr>
        <w:rPr>
          <w:rFonts w:ascii="Arial" w:hAnsi="Arial" w:cs="Arial"/>
          <w:iCs/>
          <w:color w:val="000000" w:themeColor="text1"/>
          <w:sz w:val="22"/>
          <w:szCs w:val="22"/>
        </w:rPr>
      </w:pPr>
      <w:bookmarkStart w:id="0" w:name="_Toc8912138"/>
      <w:r w:rsidRPr="004E321B">
        <w:rPr>
          <w:rFonts w:ascii="Arial" w:hAnsi="Arial" w:cs="Arial"/>
          <w:iCs/>
          <w:color w:val="000000" w:themeColor="text1"/>
          <w:sz w:val="22"/>
          <w:szCs w:val="22"/>
        </w:rPr>
        <w:t>What is Heart Failure?</w:t>
      </w:r>
      <w:bookmarkEnd w:id="0"/>
    </w:p>
    <w:p w14:paraId="042F3118" w14:textId="77777777" w:rsidR="00B02CF9" w:rsidRPr="004E321B" w:rsidRDefault="00B02CF9" w:rsidP="00B02CF9">
      <w:pPr>
        <w:rPr>
          <w:rFonts w:ascii="Arial" w:hAnsi="Arial" w:cs="Arial"/>
          <w:b/>
          <w:iCs/>
          <w:sz w:val="22"/>
          <w:szCs w:val="22"/>
        </w:rPr>
      </w:pPr>
    </w:p>
    <w:p w14:paraId="217B0A36" w14:textId="4C8A0AE7" w:rsidR="00B02CF9" w:rsidRPr="004E321B" w:rsidRDefault="00B02CF9" w:rsidP="00B02CF9">
      <w:pPr>
        <w:spacing w:after="200" w:line="276" w:lineRule="auto"/>
        <w:rPr>
          <w:rFonts w:ascii="Arial" w:hAnsi="Arial" w:cs="Arial"/>
          <w:iCs/>
          <w:sz w:val="22"/>
          <w:szCs w:val="22"/>
        </w:rPr>
      </w:pPr>
      <w:r w:rsidRPr="004E321B">
        <w:rPr>
          <w:rFonts w:ascii="Arial" w:hAnsi="Arial" w:cs="Arial"/>
          <w:iCs/>
          <w:sz w:val="22"/>
          <w:szCs w:val="22"/>
        </w:rPr>
        <w:t>Heart Failure (HF) refers to a reduction in heart function (either emptying or filling</w:t>
      </w:r>
      <w:r w:rsidR="00250365" w:rsidRPr="004E321B">
        <w:rPr>
          <w:rFonts w:ascii="Arial" w:hAnsi="Arial" w:cs="Arial"/>
          <w:iCs/>
          <w:sz w:val="22"/>
          <w:szCs w:val="22"/>
        </w:rPr>
        <w:t>, or a combination of both</w:t>
      </w:r>
      <w:r w:rsidRPr="004E321B">
        <w:rPr>
          <w:rFonts w:ascii="Arial" w:hAnsi="Arial" w:cs="Arial"/>
          <w:iCs/>
          <w:sz w:val="22"/>
          <w:szCs w:val="22"/>
        </w:rPr>
        <w:t xml:space="preserve">) leading to a rise in filling pressures in the heart. This eventually leads to the clinical features of congestion; symptoms such as breathlessness and signs such as ankle swelling. HF is common affecting approximately 900,000 people in the United Kingdom. </w:t>
      </w:r>
      <w:r w:rsidR="00250365" w:rsidRPr="004E321B">
        <w:rPr>
          <w:rFonts w:ascii="Arial" w:hAnsi="Arial" w:cs="Arial"/>
          <w:iCs/>
          <w:sz w:val="22"/>
          <w:szCs w:val="22"/>
        </w:rPr>
        <w:t>Historically i</w:t>
      </w:r>
      <w:r w:rsidRPr="004E321B">
        <w:rPr>
          <w:rFonts w:ascii="Arial" w:hAnsi="Arial" w:cs="Arial"/>
          <w:iCs/>
          <w:sz w:val="22"/>
          <w:szCs w:val="22"/>
        </w:rPr>
        <w:t>t causes or complicates about 5% of all emergency hospital admissions in adults and consumes up to 2% of total National Health Service (NHS) expenditure</w:t>
      </w:r>
      <w:sdt>
        <w:sdtPr>
          <w:rPr>
            <w:rFonts w:ascii="Arial" w:hAnsi="Arial" w:cs="Arial"/>
            <w:iCs/>
            <w:sz w:val="22"/>
            <w:szCs w:val="22"/>
          </w:rPr>
          <w:id w:val="-1894654686"/>
          <w:citation/>
        </w:sdtPr>
        <w:sdtContent>
          <w:r w:rsidR="00B44CE3" w:rsidRPr="004E321B">
            <w:rPr>
              <w:rFonts w:ascii="Arial" w:hAnsi="Arial" w:cs="Arial"/>
              <w:iCs/>
              <w:sz w:val="22"/>
              <w:szCs w:val="22"/>
            </w:rPr>
            <w:fldChar w:fldCharType="begin"/>
          </w:r>
          <w:r w:rsidR="00B44CE3" w:rsidRPr="004E321B">
            <w:rPr>
              <w:rFonts w:ascii="Arial" w:hAnsi="Arial" w:cs="Arial"/>
              <w:iCs/>
              <w:sz w:val="22"/>
              <w:szCs w:val="22"/>
            </w:rPr>
            <w:instrText xml:space="preserve"> CITATION McM00 \l 2057 </w:instrText>
          </w:r>
          <w:r w:rsidR="00B44CE3" w:rsidRPr="004E321B">
            <w:rPr>
              <w:rFonts w:ascii="Arial" w:hAnsi="Arial" w:cs="Arial"/>
              <w:iCs/>
              <w:sz w:val="22"/>
              <w:szCs w:val="22"/>
            </w:rPr>
            <w:fldChar w:fldCharType="separate"/>
          </w:r>
          <w:r w:rsidR="00ED624F" w:rsidRPr="004E321B">
            <w:rPr>
              <w:rFonts w:ascii="Arial" w:hAnsi="Arial" w:cs="Arial"/>
              <w:iCs/>
              <w:noProof/>
              <w:sz w:val="22"/>
              <w:szCs w:val="22"/>
            </w:rPr>
            <w:t xml:space="preserve"> (1)</w:t>
          </w:r>
          <w:r w:rsidR="00B44CE3" w:rsidRPr="004E321B">
            <w:rPr>
              <w:rFonts w:ascii="Arial" w:hAnsi="Arial" w:cs="Arial"/>
              <w:iCs/>
              <w:sz w:val="22"/>
              <w:szCs w:val="22"/>
            </w:rPr>
            <w:fldChar w:fldCharType="end"/>
          </w:r>
        </w:sdtContent>
      </w:sdt>
      <w:r w:rsidR="00B44CE3" w:rsidRPr="004E321B">
        <w:rPr>
          <w:rFonts w:ascii="Arial" w:hAnsi="Arial" w:cs="Arial"/>
          <w:iCs/>
          <w:sz w:val="22"/>
          <w:szCs w:val="22"/>
        </w:rPr>
        <w:t>,</w:t>
      </w:r>
      <w:r w:rsidR="00250365" w:rsidRPr="004E321B">
        <w:rPr>
          <w:rFonts w:ascii="Arial" w:hAnsi="Arial" w:cs="Arial"/>
          <w:iCs/>
          <w:sz w:val="22"/>
          <w:szCs w:val="22"/>
        </w:rPr>
        <w:t xml:space="preserve">but these patterns have been disrupted by COVID and its aftermath. </w:t>
      </w:r>
      <w:r w:rsidRPr="004E321B">
        <w:rPr>
          <w:rFonts w:ascii="Arial" w:hAnsi="Arial" w:cs="Arial"/>
          <w:iCs/>
          <w:sz w:val="22"/>
          <w:szCs w:val="22"/>
        </w:rPr>
        <w:t xml:space="preserve">It is the final common pathway of most serious forms of cardiovascular disease. In the UK it is most commonly attributable </w:t>
      </w:r>
      <w:r w:rsidR="00E77559" w:rsidRPr="004E321B">
        <w:rPr>
          <w:rFonts w:ascii="Arial" w:hAnsi="Arial" w:cs="Arial"/>
          <w:iCs/>
          <w:sz w:val="22"/>
          <w:szCs w:val="22"/>
        </w:rPr>
        <w:t>to myocardial</w:t>
      </w:r>
      <w:r w:rsidRPr="004E321B">
        <w:rPr>
          <w:rFonts w:ascii="Arial" w:hAnsi="Arial" w:cs="Arial"/>
          <w:iCs/>
          <w:sz w:val="22"/>
          <w:szCs w:val="22"/>
        </w:rPr>
        <w:t xml:space="preserve"> (heart muscle) dysfunction.</w:t>
      </w:r>
    </w:p>
    <w:p w14:paraId="08437EB4" w14:textId="75C22244" w:rsidR="00B02CF9" w:rsidRPr="004E321B" w:rsidRDefault="00B02CF9" w:rsidP="00B02CF9">
      <w:pPr>
        <w:spacing w:after="200" w:line="276" w:lineRule="auto"/>
        <w:rPr>
          <w:rFonts w:ascii="Arial" w:hAnsi="Arial" w:cs="Arial"/>
          <w:iCs/>
          <w:sz w:val="22"/>
          <w:szCs w:val="22"/>
        </w:rPr>
      </w:pPr>
      <w:r w:rsidRPr="004E321B">
        <w:rPr>
          <w:rFonts w:ascii="Arial" w:hAnsi="Arial" w:cs="Arial"/>
          <w:iCs/>
          <w:sz w:val="22"/>
          <w:szCs w:val="22"/>
        </w:rPr>
        <w:t xml:space="preserve">In the UK, the most common type of HF is due to left ventricular systolic dysfunction, where there is impaired contraction of the left ventricle, which is called HF with reduced Ejection Fraction (HFrEF). HF can also be attributed to impaired filling of the left ventricle when the heart muscle is thickened, often </w:t>
      </w:r>
      <w:proofErr w:type="gramStart"/>
      <w:r w:rsidRPr="004E321B">
        <w:rPr>
          <w:rFonts w:ascii="Arial" w:hAnsi="Arial" w:cs="Arial"/>
          <w:iCs/>
          <w:sz w:val="22"/>
          <w:szCs w:val="22"/>
        </w:rPr>
        <w:t>as a result of</w:t>
      </w:r>
      <w:proofErr w:type="gramEnd"/>
      <w:r w:rsidRPr="004E321B">
        <w:rPr>
          <w:rFonts w:ascii="Arial" w:hAnsi="Arial" w:cs="Arial"/>
          <w:iCs/>
          <w:sz w:val="22"/>
          <w:szCs w:val="22"/>
        </w:rPr>
        <w:t xml:space="preserve"> long-standing high blood pressure, which is called HF with preserved ejection fraction (HFpEF). HF is often described as Chronic Heart Failure (CHF) when patients have relatively stable symptoms of breathlessness, fatigue and ankle swelling, and Acute Heart Failure (AHF), when the symptoms become </w:t>
      </w:r>
      <w:r w:rsidR="00E77559" w:rsidRPr="004E321B">
        <w:rPr>
          <w:rFonts w:ascii="Arial" w:hAnsi="Arial" w:cs="Arial"/>
          <w:iCs/>
          <w:sz w:val="22"/>
          <w:szCs w:val="22"/>
        </w:rPr>
        <w:t>severe,</w:t>
      </w:r>
      <w:r w:rsidRPr="004E321B">
        <w:rPr>
          <w:rFonts w:ascii="Arial" w:hAnsi="Arial" w:cs="Arial"/>
          <w:iCs/>
          <w:sz w:val="22"/>
          <w:szCs w:val="22"/>
        </w:rPr>
        <w:t xml:space="preserve"> and the patient usually requires admission to hospital. However, in many cases deterioration occurs gradually over several weeks before hospital admission and might be prevented if detected and managed earlier. The typical course of CHF is punctuated by periods of acute or sub-acute decompensation into AHF, although good management and monitoring </w:t>
      </w:r>
      <w:r w:rsidR="00430131" w:rsidRPr="004E321B">
        <w:rPr>
          <w:rFonts w:ascii="Arial" w:hAnsi="Arial" w:cs="Arial"/>
          <w:iCs/>
          <w:sz w:val="22"/>
          <w:szCs w:val="22"/>
        </w:rPr>
        <w:t>can either minimise</w:t>
      </w:r>
      <w:r w:rsidR="00FC309C" w:rsidRPr="004E321B">
        <w:rPr>
          <w:rFonts w:ascii="Arial" w:hAnsi="Arial" w:cs="Arial"/>
          <w:iCs/>
          <w:sz w:val="22"/>
          <w:szCs w:val="22"/>
        </w:rPr>
        <w:t xml:space="preserve">, or prevent </w:t>
      </w:r>
      <w:r w:rsidRPr="004E321B">
        <w:rPr>
          <w:rFonts w:ascii="Arial" w:hAnsi="Arial" w:cs="Arial"/>
          <w:iCs/>
          <w:sz w:val="22"/>
          <w:szCs w:val="22"/>
        </w:rPr>
        <w:t>these episodes</w:t>
      </w:r>
      <w:r w:rsidR="00FC309C" w:rsidRPr="004E321B">
        <w:rPr>
          <w:rFonts w:ascii="Arial" w:hAnsi="Arial" w:cs="Arial"/>
          <w:iCs/>
          <w:sz w:val="22"/>
          <w:szCs w:val="22"/>
        </w:rPr>
        <w:t>.</w:t>
      </w:r>
    </w:p>
    <w:p w14:paraId="20608500" w14:textId="33A97EC5" w:rsidR="00B02CF9" w:rsidRPr="004E321B" w:rsidRDefault="00B02CF9" w:rsidP="00B02CF9">
      <w:pPr>
        <w:spacing w:after="200" w:line="276" w:lineRule="auto"/>
        <w:rPr>
          <w:rFonts w:ascii="Arial" w:hAnsi="Arial" w:cs="Arial"/>
          <w:iCs/>
          <w:sz w:val="22"/>
          <w:szCs w:val="22"/>
        </w:rPr>
      </w:pPr>
      <w:r w:rsidRPr="004E321B">
        <w:rPr>
          <w:rFonts w:ascii="Arial" w:hAnsi="Arial" w:cs="Arial"/>
          <w:iCs/>
          <w:sz w:val="22"/>
          <w:szCs w:val="22"/>
        </w:rPr>
        <w:t xml:space="preserve">HF is </w:t>
      </w:r>
      <w:r w:rsidR="00AE4AD4" w:rsidRPr="004E321B">
        <w:rPr>
          <w:rFonts w:ascii="Arial" w:hAnsi="Arial" w:cs="Arial"/>
          <w:iCs/>
          <w:sz w:val="22"/>
          <w:szCs w:val="22"/>
        </w:rPr>
        <w:t xml:space="preserve">too </w:t>
      </w:r>
      <w:r w:rsidRPr="004E321B">
        <w:rPr>
          <w:rFonts w:ascii="Arial" w:hAnsi="Arial" w:cs="Arial"/>
          <w:iCs/>
          <w:sz w:val="22"/>
          <w:szCs w:val="22"/>
        </w:rPr>
        <w:t xml:space="preserve">often associated with reductions in quality of life and high levels of debility, </w:t>
      </w:r>
      <w:r w:rsidR="00E77559" w:rsidRPr="004E321B">
        <w:rPr>
          <w:rFonts w:ascii="Arial" w:hAnsi="Arial" w:cs="Arial"/>
          <w:iCs/>
          <w:sz w:val="22"/>
          <w:szCs w:val="22"/>
        </w:rPr>
        <w:t>morbidity,</w:t>
      </w:r>
      <w:r w:rsidRPr="004E321B">
        <w:rPr>
          <w:rFonts w:ascii="Arial" w:hAnsi="Arial" w:cs="Arial"/>
          <w:iCs/>
          <w:sz w:val="22"/>
          <w:szCs w:val="22"/>
        </w:rPr>
        <w:t xml:space="preserve"> and mortality. This imposes a heavy burden, not only </w:t>
      </w:r>
      <w:r w:rsidR="00430131" w:rsidRPr="004E321B">
        <w:rPr>
          <w:rFonts w:ascii="Arial" w:hAnsi="Arial" w:cs="Arial"/>
          <w:iCs/>
          <w:sz w:val="22"/>
          <w:szCs w:val="22"/>
        </w:rPr>
        <w:t xml:space="preserve">on </w:t>
      </w:r>
      <w:r w:rsidRPr="004E321B">
        <w:rPr>
          <w:rFonts w:ascii="Arial" w:hAnsi="Arial" w:cs="Arial"/>
          <w:iCs/>
          <w:sz w:val="22"/>
          <w:szCs w:val="22"/>
        </w:rPr>
        <w:t>patients, but also those who care for them. Repeated hospitalisations are a measure of the adverse effects of HF on quality of life, the failure to control symptoms and disease progression, the high levels of co-morbidity and ultimately of an adverse prognosis; they also make a large contribution to the huge fiscal cost of HF to the NHS. Survival rates for HF patients are variable, dependent on the age and severity of disease of the patient, and the quality of care they receive.</w:t>
      </w:r>
    </w:p>
    <w:p w14:paraId="31DB2106" w14:textId="695503CB" w:rsidR="00B02CF9" w:rsidRPr="004E321B" w:rsidRDefault="00B02CF9" w:rsidP="00B02CF9">
      <w:pPr>
        <w:spacing w:after="200" w:line="276" w:lineRule="auto"/>
        <w:rPr>
          <w:rFonts w:ascii="Arial" w:hAnsi="Arial" w:cs="Arial"/>
          <w:iCs/>
          <w:sz w:val="22"/>
          <w:szCs w:val="22"/>
        </w:rPr>
      </w:pPr>
      <w:r w:rsidRPr="004E321B">
        <w:rPr>
          <w:rFonts w:ascii="Arial" w:hAnsi="Arial" w:cs="Arial"/>
          <w:iCs/>
          <w:sz w:val="22"/>
          <w:szCs w:val="22"/>
        </w:rPr>
        <w:t>Outcomes are consistently poor for patients who receive suboptimal care but input from the HF specialists and prescription of evidence-based HF therapies have a substantial prognostic benefit</w:t>
      </w:r>
      <w:r w:rsidR="00430131" w:rsidRPr="004E321B">
        <w:rPr>
          <w:rFonts w:ascii="Arial" w:hAnsi="Arial" w:cs="Arial"/>
          <w:iCs/>
          <w:sz w:val="22"/>
          <w:szCs w:val="22"/>
        </w:rPr>
        <w:t xml:space="preserve"> and impact on quality of life and readmissions</w:t>
      </w:r>
      <w:r w:rsidRPr="004E321B">
        <w:rPr>
          <w:rFonts w:ascii="Arial" w:hAnsi="Arial" w:cs="Arial"/>
          <w:iCs/>
          <w:sz w:val="22"/>
          <w:szCs w:val="22"/>
        </w:rPr>
        <w:t xml:space="preserve">. </w:t>
      </w:r>
    </w:p>
    <w:p w14:paraId="3E8EBCB8" w14:textId="740BC29C" w:rsidR="00B02CF9" w:rsidRPr="004E321B" w:rsidRDefault="00B02CF9" w:rsidP="00B02CF9">
      <w:pPr>
        <w:spacing w:after="200" w:line="276" w:lineRule="auto"/>
        <w:rPr>
          <w:rFonts w:ascii="Arial" w:hAnsi="Arial" w:cs="Arial"/>
          <w:iCs/>
          <w:sz w:val="22"/>
          <w:szCs w:val="22"/>
        </w:rPr>
      </w:pPr>
      <w:r w:rsidRPr="004E321B">
        <w:rPr>
          <w:rFonts w:ascii="Arial" w:hAnsi="Arial" w:cs="Arial"/>
          <w:iCs/>
          <w:sz w:val="22"/>
          <w:szCs w:val="22"/>
        </w:rPr>
        <w:t xml:space="preserve">The National Heart Failure Audit (NHFA) deals with a specific and crucial phase in the patient journey. It reports on the characteristics of patients admitted to hospital with acute or sub-acute HF, </w:t>
      </w:r>
      <w:r w:rsidR="00AE4AD4" w:rsidRPr="004E321B">
        <w:rPr>
          <w:rFonts w:ascii="Arial" w:hAnsi="Arial" w:cs="Arial"/>
          <w:iCs/>
          <w:sz w:val="22"/>
          <w:szCs w:val="22"/>
        </w:rPr>
        <w:t xml:space="preserve">as an emergency, </w:t>
      </w:r>
      <w:r w:rsidRPr="004E321B">
        <w:rPr>
          <w:rFonts w:ascii="Arial" w:hAnsi="Arial" w:cs="Arial"/>
          <w:iCs/>
          <w:sz w:val="22"/>
          <w:szCs w:val="22"/>
        </w:rPr>
        <w:t>describes their in-hospital investigation and care, the treatment given</w:t>
      </w:r>
      <w:r w:rsidR="00430131" w:rsidRPr="004E321B">
        <w:rPr>
          <w:rFonts w:ascii="Arial" w:hAnsi="Arial" w:cs="Arial"/>
          <w:iCs/>
          <w:sz w:val="22"/>
          <w:szCs w:val="22"/>
        </w:rPr>
        <w:t>,</w:t>
      </w:r>
      <w:r w:rsidRPr="004E321B">
        <w:rPr>
          <w:rFonts w:ascii="Arial" w:hAnsi="Arial" w:cs="Arial"/>
          <w:iCs/>
          <w:sz w:val="22"/>
          <w:szCs w:val="22"/>
        </w:rPr>
        <w:t xml:space="preserve"> the discharge planning and </w:t>
      </w:r>
      <w:r w:rsidR="00430131" w:rsidRPr="004E321B">
        <w:rPr>
          <w:rFonts w:ascii="Arial" w:hAnsi="Arial" w:cs="Arial"/>
          <w:iCs/>
          <w:sz w:val="22"/>
          <w:szCs w:val="22"/>
        </w:rPr>
        <w:t xml:space="preserve">the </w:t>
      </w:r>
      <w:r w:rsidRPr="004E321B">
        <w:rPr>
          <w:rFonts w:ascii="Arial" w:hAnsi="Arial" w:cs="Arial"/>
          <w:iCs/>
          <w:sz w:val="22"/>
          <w:szCs w:val="22"/>
        </w:rPr>
        <w:t>follow up offered.</w:t>
      </w:r>
    </w:p>
    <w:p w14:paraId="04EABB02" w14:textId="261E9CCA" w:rsidR="00B02CF9" w:rsidRPr="004E321B" w:rsidRDefault="00B02CF9" w:rsidP="00B02CF9">
      <w:pPr>
        <w:spacing w:after="200" w:line="276" w:lineRule="auto"/>
        <w:rPr>
          <w:rFonts w:ascii="Arial" w:hAnsi="Arial" w:cs="Arial"/>
          <w:iCs/>
          <w:sz w:val="22"/>
          <w:szCs w:val="22"/>
        </w:rPr>
      </w:pPr>
      <w:r w:rsidRPr="004E321B">
        <w:rPr>
          <w:rFonts w:ascii="Arial" w:hAnsi="Arial" w:cs="Arial"/>
          <w:iCs/>
          <w:sz w:val="22"/>
          <w:szCs w:val="22"/>
        </w:rPr>
        <w:t>The audit is now well established, reporting key metrics on over 70% of admissions with a primary diagnosis of HF and trends on key performance indicator (KPIs) and outcomes compared to previous years.</w:t>
      </w:r>
    </w:p>
    <w:p w14:paraId="7F71AC20" w14:textId="77777777" w:rsidR="00A117F0" w:rsidRPr="004E321B" w:rsidRDefault="00A117F0" w:rsidP="00B02CF9">
      <w:pPr>
        <w:spacing w:after="200" w:line="276" w:lineRule="auto"/>
        <w:rPr>
          <w:rFonts w:ascii="Arial" w:hAnsi="Arial" w:cs="Arial"/>
          <w:iCs/>
          <w:sz w:val="22"/>
          <w:szCs w:val="22"/>
        </w:rPr>
      </w:pPr>
    </w:p>
    <w:p w14:paraId="0C9093E4" w14:textId="77777777" w:rsidR="00B02CF9" w:rsidRPr="004E321B" w:rsidRDefault="00B02CF9" w:rsidP="00B02CF9">
      <w:pPr>
        <w:pStyle w:val="Heading2"/>
        <w:numPr>
          <w:ilvl w:val="1"/>
          <w:numId w:val="1"/>
        </w:numPr>
        <w:rPr>
          <w:rFonts w:ascii="Arial" w:hAnsi="Arial" w:cs="Arial"/>
          <w:iCs/>
          <w:color w:val="000000" w:themeColor="text1"/>
          <w:sz w:val="22"/>
          <w:szCs w:val="22"/>
        </w:rPr>
      </w:pPr>
      <w:bookmarkStart w:id="1" w:name="_Toc8912139"/>
      <w:r w:rsidRPr="004E321B">
        <w:rPr>
          <w:rFonts w:ascii="Arial" w:hAnsi="Arial" w:cs="Arial"/>
          <w:iCs/>
          <w:color w:val="000000" w:themeColor="text1"/>
          <w:sz w:val="22"/>
          <w:szCs w:val="22"/>
        </w:rPr>
        <w:t>Management of patients with Heart Failure</w:t>
      </w:r>
      <w:bookmarkEnd w:id="1"/>
    </w:p>
    <w:p w14:paraId="2186454E" w14:textId="77777777" w:rsidR="00B02CF9" w:rsidRPr="004E321B" w:rsidRDefault="00B02CF9" w:rsidP="00B02CF9">
      <w:pPr>
        <w:rPr>
          <w:rFonts w:ascii="Arial" w:hAnsi="Arial" w:cs="Arial"/>
          <w:iCs/>
          <w:sz w:val="22"/>
          <w:szCs w:val="22"/>
        </w:rPr>
      </w:pPr>
    </w:p>
    <w:p w14:paraId="371D9302" w14:textId="77777777" w:rsidR="00B02CF9" w:rsidRPr="004E321B" w:rsidRDefault="00B02CF9" w:rsidP="00B02CF9">
      <w:pPr>
        <w:spacing w:after="200" w:line="276" w:lineRule="auto"/>
        <w:rPr>
          <w:rFonts w:ascii="Arial" w:hAnsi="Arial" w:cs="Arial"/>
          <w:iCs/>
          <w:sz w:val="22"/>
          <w:szCs w:val="22"/>
        </w:rPr>
      </w:pPr>
      <w:r w:rsidRPr="004E321B">
        <w:rPr>
          <w:rFonts w:ascii="Arial" w:hAnsi="Arial" w:cs="Arial"/>
          <w:iCs/>
          <w:sz w:val="22"/>
          <w:szCs w:val="22"/>
        </w:rPr>
        <w:t xml:space="preserve">The treatment of HF is determined by the mode of presentation, that is acute or chronic, and the underlying type of cardiac dysfunction (HFrEF or HFpEF). </w:t>
      </w:r>
    </w:p>
    <w:p w14:paraId="049D8D1F" w14:textId="0235DB2E" w:rsidR="00B02CF9" w:rsidRPr="004E321B" w:rsidRDefault="00B02CF9" w:rsidP="00B02CF9">
      <w:pPr>
        <w:spacing w:after="200" w:line="276" w:lineRule="auto"/>
        <w:rPr>
          <w:rFonts w:ascii="Arial" w:hAnsi="Arial" w:cs="Arial"/>
          <w:iCs/>
          <w:sz w:val="22"/>
          <w:szCs w:val="22"/>
        </w:rPr>
      </w:pPr>
      <w:r w:rsidRPr="004E321B">
        <w:rPr>
          <w:rFonts w:ascii="Arial" w:hAnsi="Arial" w:cs="Arial"/>
          <w:iCs/>
          <w:sz w:val="22"/>
          <w:szCs w:val="22"/>
        </w:rPr>
        <w:t>There has been little progress in the treatment</w:t>
      </w:r>
      <w:r w:rsidR="00CF1892" w:rsidRPr="004E321B">
        <w:rPr>
          <w:rFonts w:ascii="Arial" w:hAnsi="Arial" w:cs="Arial"/>
          <w:iCs/>
          <w:sz w:val="22"/>
          <w:szCs w:val="22"/>
        </w:rPr>
        <w:t xml:space="preserve">s available for </w:t>
      </w:r>
      <w:r w:rsidRPr="004E321B">
        <w:rPr>
          <w:rFonts w:ascii="Arial" w:hAnsi="Arial" w:cs="Arial"/>
          <w:iCs/>
          <w:sz w:val="22"/>
          <w:szCs w:val="22"/>
        </w:rPr>
        <w:t>AHF over the last forty years. Oxygen</w:t>
      </w:r>
      <w:r w:rsidR="00CF1892" w:rsidRPr="004E321B">
        <w:rPr>
          <w:rFonts w:ascii="Arial" w:hAnsi="Arial" w:cs="Arial"/>
          <w:iCs/>
          <w:sz w:val="22"/>
          <w:szCs w:val="22"/>
        </w:rPr>
        <w:t xml:space="preserve"> (for </w:t>
      </w:r>
      <w:r w:rsidR="00945611" w:rsidRPr="004E321B">
        <w:rPr>
          <w:rFonts w:ascii="Arial" w:hAnsi="Arial" w:cs="Arial"/>
          <w:iCs/>
          <w:sz w:val="22"/>
          <w:szCs w:val="22"/>
        </w:rPr>
        <w:t>h</w:t>
      </w:r>
      <w:r w:rsidR="00CF1892" w:rsidRPr="004E321B">
        <w:rPr>
          <w:rFonts w:ascii="Arial" w:hAnsi="Arial" w:cs="Arial"/>
          <w:iCs/>
          <w:sz w:val="22"/>
          <w:szCs w:val="22"/>
        </w:rPr>
        <w:t>ypoxia)</w:t>
      </w:r>
      <w:r w:rsidRPr="004E321B">
        <w:rPr>
          <w:rFonts w:ascii="Arial" w:hAnsi="Arial" w:cs="Arial"/>
          <w:iCs/>
          <w:sz w:val="22"/>
          <w:szCs w:val="22"/>
        </w:rPr>
        <w:t xml:space="preserve"> and intravenous diuretics rapidly relieve (usually within 30-90 minutes) symptoms of pulmonary congestion (breathlessness). Diuretics are also the mainstay of treatment for peripheral congestion although this may require several days of intensive treatment before it is controlled. Once patients are </w:t>
      </w:r>
      <w:proofErr w:type="spellStart"/>
      <w:r w:rsidRPr="004E321B">
        <w:rPr>
          <w:rFonts w:ascii="Arial" w:hAnsi="Arial" w:cs="Arial"/>
          <w:iCs/>
          <w:sz w:val="22"/>
          <w:szCs w:val="22"/>
        </w:rPr>
        <w:t>euvolaemic</w:t>
      </w:r>
      <w:proofErr w:type="spellEnd"/>
      <w:r w:rsidRPr="004E321B">
        <w:rPr>
          <w:rFonts w:ascii="Arial" w:hAnsi="Arial" w:cs="Arial"/>
          <w:iCs/>
          <w:sz w:val="22"/>
          <w:szCs w:val="22"/>
        </w:rPr>
        <w:t>, after intravenous therapy, they are converted to oral diuretics to ensure that they remain free from symptoms and signs of congestion (breathlessness and peripheral oedema).</w:t>
      </w:r>
    </w:p>
    <w:p w14:paraId="5002DC91" w14:textId="00DEF5D0" w:rsidR="006E5D40" w:rsidRPr="004E321B" w:rsidRDefault="00B02CF9" w:rsidP="00A117F0">
      <w:pPr>
        <w:spacing w:after="200" w:line="276" w:lineRule="auto"/>
        <w:rPr>
          <w:rFonts w:ascii="Arial" w:hAnsi="Arial" w:cs="Arial"/>
          <w:iCs/>
          <w:sz w:val="22"/>
          <w:szCs w:val="22"/>
        </w:rPr>
      </w:pPr>
      <w:r w:rsidRPr="004E321B">
        <w:rPr>
          <w:rFonts w:ascii="Arial" w:hAnsi="Arial" w:cs="Arial"/>
          <w:iCs/>
          <w:sz w:val="22"/>
          <w:szCs w:val="22"/>
        </w:rPr>
        <w:t xml:space="preserve">For those who have HFrEF as the underlying cause of their HF, key disease modifying medicines need to be given. These are ACE inhibitors (ACEI) </w:t>
      </w:r>
      <w:r w:rsidR="00AE4AD4" w:rsidRPr="004E321B">
        <w:rPr>
          <w:rFonts w:ascii="Arial" w:hAnsi="Arial" w:cs="Arial"/>
          <w:iCs/>
          <w:sz w:val="22"/>
          <w:szCs w:val="22"/>
        </w:rPr>
        <w:t>and</w:t>
      </w:r>
      <w:r w:rsidRPr="004E321B">
        <w:rPr>
          <w:rFonts w:ascii="Arial" w:hAnsi="Arial" w:cs="Arial"/>
          <w:iCs/>
          <w:sz w:val="22"/>
          <w:szCs w:val="22"/>
        </w:rPr>
        <w:t xml:space="preserve">, beta-blockers (BB) and mineralocorticoid receptor antagonists (MRA). More recently, the Angiotensin-Neprilysin inhibitor (ARNI) sacubitril valsartan has emerged as a replacement for ACEI </w:t>
      </w:r>
      <w:r w:rsidR="006E5D40" w:rsidRPr="004E321B">
        <w:rPr>
          <w:rFonts w:ascii="Arial" w:hAnsi="Arial" w:cs="Arial"/>
          <w:iCs/>
          <w:sz w:val="22"/>
          <w:szCs w:val="22"/>
        </w:rPr>
        <w:t xml:space="preserve">or ARB </w:t>
      </w:r>
      <w:r w:rsidRPr="004E321B">
        <w:rPr>
          <w:rFonts w:ascii="Arial" w:hAnsi="Arial" w:cs="Arial"/>
          <w:iCs/>
          <w:sz w:val="22"/>
          <w:szCs w:val="22"/>
        </w:rPr>
        <w:t xml:space="preserve">in certain patients with </w:t>
      </w:r>
      <w:proofErr w:type="gramStart"/>
      <w:r w:rsidRPr="004E321B">
        <w:rPr>
          <w:rFonts w:ascii="Arial" w:hAnsi="Arial" w:cs="Arial"/>
          <w:iCs/>
          <w:sz w:val="22"/>
          <w:szCs w:val="22"/>
        </w:rPr>
        <w:t>CHF</w:t>
      </w:r>
      <w:r w:rsidR="00822CE5" w:rsidRPr="004E321B">
        <w:rPr>
          <w:rFonts w:ascii="Arial" w:hAnsi="Arial" w:cs="Arial"/>
          <w:iCs/>
          <w:sz w:val="22"/>
          <w:szCs w:val="22"/>
        </w:rPr>
        <w:t xml:space="preserve"> </w:t>
      </w:r>
      <w:r w:rsidRPr="004E321B">
        <w:rPr>
          <w:rFonts w:ascii="Arial" w:hAnsi="Arial" w:cs="Arial"/>
          <w:iCs/>
          <w:sz w:val="22"/>
          <w:szCs w:val="22"/>
        </w:rPr>
        <w:t xml:space="preserve"> Data</w:t>
      </w:r>
      <w:proofErr w:type="gramEnd"/>
      <w:r w:rsidRPr="004E321B">
        <w:rPr>
          <w:rFonts w:ascii="Arial" w:hAnsi="Arial" w:cs="Arial"/>
          <w:iCs/>
          <w:sz w:val="22"/>
          <w:szCs w:val="22"/>
        </w:rPr>
        <w:t xml:space="preserve"> from numerous clinical trials in HF show that </w:t>
      </w:r>
      <w:r w:rsidR="006E5D40" w:rsidRPr="004E321B">
        <w:rPr>
          <w:rFonts w:ascii="Arial" w:hAnsi="Arial" w:cs="Arial"/>
          <w:iCs/>
          <w:sz w:val="22"/>
          <w:szCs w:val="22"/>
        </w:rPr>
        <w:t>ACEI, BB and MRA,</w:t>
      </w:r>
      <w:r w:rsidRPr="004E321B">
        <w:rPr>
          <w:rFonts w:ascii="Arial" w:hAnsi="Arial" w:cs="Arial"/>
          <w:iCs/>
          <w:sz w:val="22"/>
          <w:szCs w:val="22"/>
        </w:rPr>
        <w:t xml:space="preserve"> improve or reduce recurrent worsening of symptoms and reduce hospitalisations for HF and mortality. Previous audit reports show that patients discharged on all three of an ACEI, a BB and a</w:t>
      </w:r>
      <w:r w:rsidR="00822CE5" w:rsidRPr="004E321B">
        <w:rPr>
          <w:rFonts w:ascii="Arial" w:hAnsi="Arial" w:cs="Arial"/>
          <w:iCs/>
          <w:sz w:val="22"/>
          <w:szCs w:val="22"/>
        </w:rPr>
        <w:t>n</w:t>
      </w:r>
      <w:r w:rsidRPr="004E321B">
        <w:rPr>
          <w:rFonts w:ascii="Arial" w:hAnsi="Arial" w:cs="Arial"/>
          <w:iCs/>
          <w:sz w:val="22"/>
          <w:szCs w:val="22"/>
        </w:rPr>
        <w:t xml:space="preserve"> MRA have better survival rates from discharge out to 6 years of follow up compared to those discharged on fewer or none. The prescription of these medicines for HFrEF is a KPI in this audit.</w:t>
      </w:r>
      <w:r w:rsidR="00822CE5" w:rsidRPr="004E321B">
        <w:rPr>
          <w:rFonts w:ascii="Arial" w:hAnsi="Arial" w:cs="Arial"/>
          <w:iCs/>
          <w:sz w:val="22"/>
          <w:szCs w:val="22"/>
        </w:rPr>
        <w:t xml:space="preserve"> </w:t>
      </w:r>
      <w:r w:rsidR="006C4A1A" w:rsidRPr="004E321B">
        <w:rPr>
          <w:rFonts w:ascii="Arial" w:hAnsi="Arial" w:cs="Arial"/>
          <w:iCs/>
          <w:sz w:val="22"/>
          <w:szCs w:val="22"/>
        </w:rPr>
        <w:t xml:space="preserve">Another group of drugs the Sodium-Glucose co-transporter 2 (SGLT2) inhibitors, has emerged and these can confer benefit in HFrEF, when added to the other drugs </w:t>
      </w:r>
      <w:r w:rsidR="006E5D40" w:rsidRPr="004E321B">
        <w:rPr>
          <w:rFonts w:ascii="Arial" w:hAnsi="Arial" w:cs="Arial"/>
          <w:iCs/>
          <w:sz w:val="22"/>
          <w:szCs w:val="22"/>
        </w:rPr>
        <w:t xml:space="preserve">in persistently symptomatic </w:t>
      </w:r>
      <w:r w:rsidR="00B92E42" w:rsidRPr="004E321B">
        <w:rPr>
          <w:rFonts w:ascii="Arial" w:hAnsi="Arial" w:cs="Arial"/>
          <w:iCs/>
          <w:sz w:val="22"/>
          <w:szCs w:val="22"/>
        </w:rPr>
        <w:t>patients.</w:t>
      </w:r>
      <w:r w:rsidR="006E5D40" w:rsidRPr="004E321B">
        <w:rPr>
          <w:rFonts w:ascii="Arial" w:hAnsi="Arial" w:cs="Arial"/>
          <w:iCs/>
          <w:sz w:val="22"/>
          <w:szCs w:val="22"/>
        </w:rPr>
        <w:t xml:space="preserve"> </w:t>
      </w:r>
    </w:p>
    <w:p w14:paraId="25954561" w14:textId="77777777" w:rsidR="00B02CF9" w:rsidRPr="004E321B" w:rsidRDefault="00B02CF9" w:rsidP="00B02CF9">
      <w:pPr>
        <w:spacing w:after="200" w:line="276" w:lineRule="auto"/>
        <w:rPr>
          <w:rFonts w:ascii="Arial" w:hAnsi="Arial" w:cs="Arial"/>
          <w:iCs/>
          <w:sz w:val="22"/>
          <w:szCs w:val="22"/>
        </w:rPr>
      </w:pPr>
    </w:p>
    <w:p w14:paraId="6A936637" w14:textId="7C88EBAA" w:rsidR="00B02CF9" w:rsidRPr="004E321B" w:rsidRDefault="00B02CF9" w:rsidP="00B02CF9">
      <w:pPr>
        <w:pStyle w:val="ListParagraph"/>
        <w:numPr>
          <w:ilvl w:val="1"/>
          <w:numId w:val="1"/>
        </w:numPr>
        <w:spacing w:after="200" w:line="276" w:lineRule="auto"/>
        <w:rPr>
          <w:rFonts w:ascii="Arial" w:hAnsi="Arial" w:cs="Arial"/>
          <w:b/>
          <w:iCs/>
        </w:rPr>
      </w:pPr>
      <w:r w:rsidRPr="004E321B">
        <w:rPr>
          <w:rFonts w:ascii="Arial" w:hAnsi="Arial" w:cs="Arial"/>
          <w:b/>
          <w:iCs/>
        </w:rPr>
        <w:t>Guidelines and Quality Standards</w:t>
      </w:r>
      <w:r w:rsidR="006D3D5E" w:rsidRPr="004E321B">
        <w:rPr>
          <w:rFonts w:ascii="Arial" w:hAnsi="Arial" w:cs="Arial"/>
          <w:b/>
          <w:iCs/>
        </w:rPr>
        <w:t xml:space="preserve"> </w:t>
      </w:r>
    </w:p>
    <w:p w14:paraId="33C52CDD" w14:textId="77777777" w:rsidR="00B02CF9" w:rsidRPr="004E321B" w:rsidRDefault="00B02CF9" w:rsidP="00B02CF9">
      <w:pPr>
        <w:pStyle w:val="ListParagraph"/>
        <w:ind w:left="1077"/>
        <w:rPr>
          <w:rFonts w:ascii="Arial" w:hAnsi="Arial" w:cs="Arial"/>
          <w:iCs/>
        </w:rPr>
      </w:pPr>
    </w:p>
    <w:p w14:paraId="2E56EECE" w14:textId="1363BEC8" w:rsidR="00B02CF9" w:rsidRPr="004E321B" w:rsidRDefault="00B02CF9" w:rsidP="00B02CF9">
      <w:pPr>
        <w:spacing w:after="200" w:line="276" w:lineRule="auto"/>
        <w:rPr>
          <w:rFonts w:ascii="Arial" w:hAnsi="Arial" w:cs="Arial"/>
          <w:iCs/>
          <w:sz w:val="22"/>
          <w:szCs w:val="22"/>
        </w:rPr>
      </w:pPr>
      <w:r w:rsidRPr="004E321B">
        <w:rPr>
          <w:rFonts w:ascii="Arial" w:hAnsi="Arial" w:cs="Arial"/>
          <w:iCs/>
          <w:sz w:val="22"/>
          <w:szCs w:val="22"/>
        </w:rPr>
        <w:t>The NHFA dataset is continuously evolving to ensure it remains an appropriate rapporteur of current evidence-based guideline recommended HF care, and wherever possible reflects current Quality Standards. This 1</w:t>
      </w:r>
      <w:r w:rsidR="00D15A6C" w:rsidRPr="004E321B">
        <w:rPr>
          <w:rFonts w:ascii="Arial" w:hAnsi="Arial" w:cs="Arial"/>
          <w:iCs/>
          <w:sz w:val="22"/>
          <w:szCs w:val="22"/>
        </w:rPr>
        <w:t>5</w:t>
      </w:r>
      <w:r w:rsidRPr="004E321B">
        <w:rPr>
          <w:rFonts w:ascii="Arial" w:hAnsi="Arial" w:cs="Arial"/>
          <w:iCs/>
          <w:sz w:val="22"/>
          <w:szCs w:val="22"/>
        </w:rPr>
        <w:t xml:space="preserve">th report reflects practice for the year April </w:t>
      </w:r>
      <w:r w:rsidR="00D15A6C" w:rsidRPr="004E321B">
        <w:rPr>
          <w:rFonts w:ascii="Arial" w:hAnsi="Arial" w:cs="Arial"/>
          <w:iCs/>
          <w:sz w:val="22"/>
          <w:szCs w:val="22"/>
        </w:rPr>
        <w:t>2021</w:t>
      </w:r>
      <w:r w:rsidRPr="004E321B">
        <w:rPr>
          <w:rFonts w:ascii="Arial" w:hAnsi="Arial" w:cs="Arial"/>
          <w:iCs/>
          <w:sz w:val="22"/>
          <w:szCs w:val="22"/>
        </w:rPr>
        <w:t xml:space="preserve">-March </w:t>
      </w:r>
      <w:r w:rsidR="00D15A6C" w:rsidRPr="004E321B">
        <w:rPr>
          <w:rFonts w:ascii="Arial" w:hAnsi="Arial" w:cs="Arial"/>
          <w:iCs/>
          <w:sz w:val="22"/>
          <w:szCs w:val="22"/>
        </w:rPr>
        <w:t xml:space="preserve">2022 </w:t>
      </w:r>
      <w:r w:rsidRPr="004E321B">
        <w:rPr>
          <w:rFonts w:ascii="Arial" w:hAnsi="Arial" w:cs="Arial"/>
          <w:iCs/>
          <w:sz w:val="22"/>
          <w:szCs w:val="22"/>
        </w:rPr>
        <w:t>and therefore should be assessed in the context of the NICE Guideline for AHF in 2014</w:t>
      </w:r>
      <w:r w:rsidR="00A42F2E" w:rsidRPr="004E321B">
        <w:rPr>
          <w:rFonts w:ascii="Arial" w:hAnsi="Arial" w:cs="Arial"/>
          <w:iCs/>
          <w:sz w:val="22"/>
          <w:szCs w:val="22"/>
          <w:vertAlign w:val="superscript"/>
        </w:rPr>
        <w:t xml:space="preserve"> </w:t>
      </w:r>
      <w:sdt>
        <w:sdtPr>
          <w:rPr>
            <w:rFonts w:ascii="Arial" w:hAnsi="Arial" w:cs="Arial"/>
            <w:iCs/>
            <w:sz w:val="22"/>
            <w:szCs w:val="22"/>
            <w:vertAlign w:val="superscript"/>
          </w:rPr>
          <w:id w:val="234740912"/>
          <w:citation/>
        </w:sdtPr>
        <w:sdtContent>
          <w:r w:rsidR="00B44CE3" w:rsidRPr="004E321B">
            <w:rPr>
              <w:rFonts w:ascii="Arial" w:hAnsi="Arial" w:cs="Arial"/>
              <w:iCs/>
              <w:sz w:val="22"/>
              <w:szCs w:val="22"/>
              <w:vertAlign w:val="superscript"/>
            </w:rPr>
            <w:fldChar w:fldCharType="begin"/>
          </w:r>
          <w:r w:rsidR="00B44CE3" w:rsidRPr="004E321B">
            <w:rPr>
              <w:rFonts w:ascii="Arial" w:hAnsi="Arial" w:cs="Arial"/>
              <w:iCs/>
              <w:sz w:val="22"/>
              <w:szCs w:val="22"/>
              <w:vertAlign w:val="superscript"/>
            </w:rPr>
            <w:instrText xml:space="preserve"> CITATION Nic \l 2057 </w:instrText>
          </w:r>
          <w:r w:rsidR="00B44CE3" w:rsidRPr="004E321B">
            <w:rPr>
              <w:rFonts w:ascii="Arial" w:hAnsi="Arial" w:cs="Arial"/>
              <w:iCs/>
              <w:sz w:val="22"/>
              <w:szCs w:val="22"/>
              <w:vertAlign w:val="superscript"/>
            </w:rPr>
            <w:fldChar w:fldCharType="separate"/>
          </w:r>
          <w:r w:rsidR="00ED624F" w:rsidRPr="004E321B">
            <w:rPr>
              <w:rFonts w:ascii="Arial" w:hAnsi="Arial" w:cs="Arial"/>
              <w:iCs/>
              <w:noProof/>
              <w:sz w:val="22"/>
              <w:szCs w:val="22"/>
            </w:rPr>
            <w:t>(2)</w:t>
          </w:r>
          <w:r w:rsidR="00B44CE3" w:rsidRPr="004E321B">
            <w:rPr>
              <w:rFonts w:ascii="Arial" w:hAnsi="Arial" w:cs="Arial"/>
              <w:iCs/>
              <w:sz w:val="22"/>
              <w:szCs w:val="22"/>
              <w:vertAlign w:val="superscript"/>
            </w:rPr>
            <w:fldChar w:fldCharType="end"/>
          </w:r>
        </w:sdtContent>
      </w:sdt>
      <w:r w:rsidRPr="004E321B">
        <w:rPr>
          <w:rFonts w:ascii="Arial" w:hAnsi="Arial" w:cs="Arial"/>
          <w:iCs/>
          <w:sz w:val="22"/>
          <w:szCs w:val="22"/>
        </w:rPr>
        <w:t>and the related Acute Quality Standards in 2015,</w:t>
      </w:r>
      <w:sdt>
        <w:sdtPr>
          <w:rPr>
            <w:rFonts w:ascii="Arial" w:hAnsi="Arial" w:cs="Arial"/>
            <w:iCs/>
            <w:sz w:val="22"/>
            <w:szCs w:val="22"/>
          </w:rPr>
          <w:id w:val="1103693502"/>
          <w:citation/>
        </w:sdtPr>
        <w:sdtContent>
          <w:r w:rsidR="00B44CE3" w:rsidRPr="004E321B">
            <w:rPr>
              <w:rFonts w:ascii="Arial" w:hAnsi="Arial" w:cs="Arial"/>
              <w:iCs/>
              <w:sz w:val="22"/>
              <w:szCs w:val="22"/>
            </w:rPr>
            <w:fldChar w:fldCharType="begin"/>
          </w:r>
          <w:r w:rsidR="00B44CE3" w:rsidRPr="004E321B">
            <w:rPr>
              <w:rFonts w:ascii="Arial" w:hAnsi="Arial" w:cs="Arial"/>
              <w:iCs/>
              <w:sz w:val="22"/>
              <w:szCs w:val="22"/>
            </w:rPr>
            <w:instrText xml:space="preserve"> CITATION Nic1 \l 2057 </w:instrText>
          </w:r>
          <w:r w:rsidR="00B44CE3" w:rsidRPr="004E321B">
            <w:rPr>
              <w:rFonts w:ascii="Arial" w:hAnsi="Arial" w:cs="Arial"/>
              <w:iCs/>
              <w:sz w:val="22"/>
              <w:szCs w:val="22"/>
            </w:rPr>
            <w:fldChar w:fldCharType="separate"/>
          </w:r>
          <w:r w:rsidR="00ED624F" w:rsidRPr="004E321B">
            <w:rPr>
              <w:rFonts w:ascii="Arial" w:hAnsi="Arial" w:cs="Arial"/>
              <w:iCs/>
              <w:noProof/>
              <w:sz w:val="22"/>
              <w:szCs w:val="22"/>
            </w:rPr>
            <w:t xml:space="preserve"> (3)</w:t>
          </w:r>
          <w:r w:rsidR="00B44CE3" w:rsidRPr="004E321B">
            <w:rPr>
              <w:rFonts w:ascii="Arial" w:hAnsi="Arial" w:cs="Arial"/>
              <w:iCs/>
              <w:sz w:val="22"/>
              <w:szCs w:val="22"/>
            </w:rPr>
            <w:fldChar w:fldCharType="end"/>
          </w:r>
        </w:sdtContent>
      </w:sdt>
      <w:r w:rsidRPr="004E321B">
        <w:rPr>
          <w:rFonts w:ascii="Arial" w:hAnsi="Arial" w:cs="Arial"/>
          <w:iCs/>
          <w:sz w:val="22"/>
          <w:szCs w:val="22"/>
          <w:vertAlign w:val="superscript"/>
        </w:rPr>
        <w:t xml:space="preserve"> </w:t>
      </w:r>
      <w:r w:rsidRPr="004E321B">
        <w:rPr>
          <w:rFonts w:ascii="Arial" w:hAnsi="Arial" w:cs="Arial"/>
          <w:iCs/>
          <w:sz w:val="22"/>
          <w:szCs w:val="22"/>
        </w:rPr>
        <w:t>and the 20</w:t>
      </w:r>
      <w:r w:rsidR="006E5D40" w:rsidRPr="004E321B">
        <w:rPr>
          <w:rFonts w:ascii="Arial" w:hAnsi="Arial" w:cs="Arial"/>
          <w:iCs/>
          <w:sz w:val="22"/>
          <w:szCs w:val="22"/>
        </w:rPr>
        <w:t>21</w:t>
      </w:r>
      <w:r w:rsidRPr="004E321B">
        <w:rPr>
          <w:rFonts w:ascii="Arial" w:hAnsi="Arial" w:cs="Arial"/>
          <w:iCs/>
          <w:sz w:val="22"/>
          <w:szCs w:val="22"/>
        </w:rPr>
        <w:t xml:space="preserve"> European Society of Cardiology (ESC) Heart Failure Guideline.</w:t>
      </w:r>
      <w:sdt>
        <w:sdtPr>
          <w:rPr>
            <w:rFonts w:ascii="Arial" w:hAnsi="Arial" w:cs="Arial"/>
            <w:iCs/>
            <w:sz w:val="22"/>
            <w:szCs w:val="22"/>
          </w:rPr>
          <w:id w:val="-772784099"/>
          <w:citation/>
        </w:sdtPr>
        <w:sdtContent>
          <w:r w:rsidR="00B44CE3" w:rsidRPr="004E321B">
            <w:rPr>
              <w:rFonts w:ascii="Arial" w:hAnsi="Arial" w:cs="Arial"/>
              <w:iCs/>
              <w:sz w:val="22"/>
              <w:szCs w:val="22"/>
            </w:rPr>
            <w:fldChar w:fldCharType="begin"/>
          </w:r>
          <w:r w:rsidR="00B44CE3" w:rsidRPr="004E321B">
            <w:rPr>
              <w:rFonts w:ascii="Arial" w:hAnsi="Arial" w:cs="Arial"/>
              <w:iCs/>
              <w:sz w:val="22"/>
              <w:szCs w:val="22"/>
            </w:rPr>
            <w:instrText xml:space="preserve"> CITATION McD21 \l 2057 </w:instrText>
          </w:r>
          <w:r w:rsidR="00B44CE3" w:rsidRPr="004E321B">
            <w:rPr>
              <w:rFonts w:ascii="Arial" w:hAnsi="Arial" w:cs="Arial"/>
              <w:iCs/>
              <w:sz w:val="22"/>
              <w:szCs w:val="22"/>
            </w:rPr>
            <w:fldChar w:fldCharType="separate"/>
          </w:r>
          <w:r w:rsidR="00ED624F" w:rsidRPr="004E321B">
            <w:rPr>
              <w:rFonts w:ascii="Arial" w:hAnsi="Arial" w:cs="Arial"/>
              <w:iCs/>
              <w:noProof/>
              <w:sz w:val="22"/>
              <w:szCs w:val="22"/>
            </w:rPr>
            <w:t xml:space="preserve"> (4)</w:t>
          </w:r>
          <w:r w:rsidR="00B44CE3" w:rsidRPr="004E321B">
            <w:rPr>
              <w:rFonts w:ascii="Arial" w:hAnsi="Arial" w:cs="Arial"/>
              <w:iCs/>
              <w:sz w:val="22"/>
              <w:szCs w:val="22"/>
            </w:rPr>
            <w:fldChar w:fldCharType="end"/>
          </w:r>
        </w:sdtContent>
      </w:sdt>
      <w:r w:rsidRPr="004E321B">
        <w:rPr>
          <w:rFonts w:ascii="Arial" w:hAnsi="Arial" w:cs="Arial"/>
          <w:iCs/>
          <w:sz w:val="22"/>
          <w:szCs w:val="22"/>
        </w:rPr>
        <w:t xml:space="preserve"> The most recent NICE CHF guideline</w:t>
      </w:r>
      <w:sdt>
        <w:sdtPr>
          <w:rPr>
            <w:rFonts w:ascii="Arial" w:hAnsi="Arial" w:cs="Arial"/>
            <w:iCs/>
            <w:sz w:val="22"/>
            <w:szCs w:val="22"/>
          </w:rPr>
          <w:id w:val="-474989768"/>
          <w:citation/>
        </w:sdtPr>
        <w:sdtContent>
          <w:r w:rsidR="00222AEA" w:rsidRPr="004E321B">
            <w:rPr>
              <w:rFonts w:ascii="Arial" w:hAnsi="Arial" w:cs="Arial"/>
              <w:iCs/>
              <w:sz w:val="22"/>
              <w:szCs w:val="22"/>
            </w:rPr>
            <w:fldChar w:fldCharType="begin"/>
          </w:r>
          <w:r w:rsidR="00222AEA" w:rsidRPr="004E321B">
            <w:rPr>
              <w:rFonts w:ascii="Arial" w:hAnsi="Arial" w:cs="Arial"/>
              <w:iCs/>
              <w:sz w:val="22"/>
              <w:szCs w:val="22"/>
            </w:rPr>
            <w:instrText xml:space="preserve"> CITATION NIC \l 2057 </w:instrText>
          </w:r>
          <w:r w:rsidR="00222AEA" w:rsidRPr="004E321B">
            <w:rPr>
              <w:rFonts w:ascii="Arial" w:hAnsi="Arial" w:cs="Arial"/>
              <w:iCs/>
              <w:sz w:val="22"/>
              <w:szCs w:val="22"/>
            </w:rPr>
            <w:fldChar w:fldCharType="separate"/>
          </w:r>
          <w:r w:rsidR="00ED624F" w:rsidRPr="004E321B">
            <w:rPr>
              <w:rFonts w:ascii="Arial" w:hAnsi="Arial" w:cs="Arial"/>
              <w:iCs/>
              <w:noProof/>
              <w:sz w:val="22"/>
              <w:szCs w:val="22"/>
            </w:rPr>
            <w:t xml:space="preserve"> (5)</w:t>
          </w:r>
          <w:r w:rsidR="00222AEA" w:rsidRPr="004E321B">
            <w:rPr>
              <w:rFonts w:ascii="Arial" w:hAnsi="Arial" w:cs="Arial"/>
              <w:iCs/>
              <w:sz w:val="22"/>
              <w:szCs w:val="22"/>
            </w:rPr>
            <w:fldChar w:fldCharType="end"/>
          </w:r>
        </w:sdtContent>
      </w:sdt>
      <w:r w:rsidR="00222AEA" w:rsidRPr="004E321B">
        <w:rPr>
          <w:rFonts w:ascii="Arial" w:hAnsi="Arial" w:cs="Arial"/>
          <w:iCs/>
          <w:sz w:val="22"/>
          <w:szCs w:val="22"/>
        </w:rPr>
        <w:t>,</w:t>
      </w:r>
      <w:r w:rsidRPr="004E321B">
        <w:rPr>
          <w:rFonts w:ascii="Arial" w:hAnsi="Arial" w:cs="Arial"/>
          <w:iCs/>
          <w:sz w:val="22"/>
          <w:szCs w:val="22"/>
        </w:rPr>
        <w:t xml:space="preserve">published in September 2018 </w:t>
      </w:r>
      <w:r w:rsidR="006E5D40" w:rsidRPr="004E321B">
        <w:rPr>
          <w:rFonts w:ascii="Arial" w:hAnsi="Arial" w:cs="Arial"/>
          <w:iCs/>
          <w:sz w:val="22"/>
          <w:szCs w:val="22"/>
        </w:rPr>
        <w:t xml:space="preserve">addresses relevant transfer of care </w:t>
      </w:r>
      <w:r w:rsidRPr="004E321B">
        <w:rPr>
          <w:rFonts w:ascii="Arial" w:hAnsi="Arial" w:cs="Arial"/>
          <w:iCs/>
          <w:sz w:val="22"/>
          <w:szCs w:val="22"/>
        </w:rPr>
        <w:t>and so will also have some impact on the results of this audit</w:t>
      </w:r>
      <w:r w:rsidR="006E5D40" w:rsidRPr="004E321B">
        <w:rPr>
          <w:rFonts w:ascii="Arial" w:hAnsi="Arial" w:cs="Arial"/>
          <w:iCs/>
          <w:sz w:val="22"/>
          <w:szCs w:val="22"/>
        </w:rPr>
        <w:t xml:space="preserve">. The 2023 related QS will not have influenced this cycle. </w:t>
      </w:r>
    </w:p>
    <w:p w14:paraId="110E4B7F" w14:textId="0F69CACD" w:rsidR="00594390" w:rsidRPr="004E321B" w:rsidRDefault="00594390" w:rsidP="00B02CF9">
      <w:pPr>
        <w:spacing w:after="200" w:line="276" w:lineRule="auto"/>
        <w:rPr>
          <w:rFonts w:ascii="Arial" w:hAnsi="Arial" w:cs="Arial"/>
          <w:iCs/>
          <w:sz w:val="22"/>
          <w:szCs w:val="22"/>
        </w:rPr>
      </w:pPr>
      <w:r w:rsidRPr="004E321B">
        <w:rPr>
          <w:rFonts w:ascii="Arial" w:hAnsi="Arial" w:cs="Arial"/>
          <w:iCs/>
          <w:sz w:val="22"/>
          <w:szCs w:val="22"/>
        </w:rPr>
        <w:t xml:space="preserve">The reported audit cycle, 2021-22, reflects the introduction of a revised HF dataset (V5). This facilitates data collection on the emergency HF admissions, allows the prescribing of ARNI and SGLT2 </w:t>
      </w:r>
      <w:proofErr w:type="gramStart"/>
      <w:r w:rsidRPr="004E321B">
        <w:rPr>
          <w:rFonts w:ascii="Arial" w:hAnsi="Arial" w:cs="Arial"/>
          <w:iCs/>
          <w:sz w:val="22"/>
          <w:szCs w:val="22"/>
        </w:rPr>
        <w:t>inhibitors</w:t>
      </w:r>
      <w:r w:rsidR="00A42F2E" w:rsidRPr="004E321B">
        <w:rPr>
          <w:rFonts w:ascii="Arial" w:hAnsi="Arial" w:cs="Arial"/>
          <w:iCs/>
          <w:sz w:val="22"/>
          <w:szCs w:val="22"/>
        </w:rPr>
        <w:t xml:space="preserve"> </w:t>
      </w:r>
      <w:r w:rsidRPr="004E321B">
        <w:rPr>
          <w:rFonts w:ascii="Arial" w:hAnsi="Arial" w:cs="Arial"/>
          <w:iCs/>
          <w:sz w:val="22"/>
          <w:szCs w:val="22"/>
        </w:rPr>
        <w:t>,</w:t>
      </w:r>
      <w:proofErr w:type="gramEnd"/>
      <w:r w:rsidRPr="004E321B">
        <w:rPr>
          <w:rFonts w:ascii="Arial" w:hAnsi="Arial" w:cs="Arial"/>
          <w:iCs/>
          <w:sz w:val="22"/>
          <w:szCs w:val="22"/>
        </w:rPr>
        <w:t xml:space="preserve"> and pharmacists as members of the HF team, to be identified</w:t>
      </w:r>
      <w:r w:rsidR="00806D89" w:rsidRPr="004E321B">
        <w:rPr>
          <w:rFonts w:ascii="Arial" w:hAnsi="Arial" w:cs="Arial"/>
          <w:iCs/>
          <w:sz w:val="22"/>
          <w:szCs w:val="22"/>
        </w:rPr>
        <w:t>.</w:t>
      </w:r>
      <w:r w:rsidRPr="004E321B">
        <w:rPr>
          <w:rFonts w:ascii="Arial" w:hAnsi="Arial" w:cs="Arial"/>
          <w:iCs/>
          <w:sz w:val="22"/>
          <w:szCs w:val="22"/>
        </w:rPr>
        <w:t xml:space="preserve"> </w:t>
      </w:r>
      <w:r w:rsidRPr="004E321B">
        <w:rPr>
          <w:rFonts w:ascii="Arial" w:hAnsi="Arial" w:cs="Arial"/>
          <w:iCs/>
          <w:sz w:val="22"/>
          <w:szCs w:val="22"/>
        </w:rPr>
        <w:lastRenderedPageBreak/>
        <w:t>In this report only some hospitals have adopted the revis</w:t>
      </w:r>
      <w:r w:rsidR="00945611" w:rsidRPr="004E321B">
        <w:rPr>
          <w:rFonts w:ascii="Arial" w:hAnsi="Arial" w:cs="Arial"/>
          <w:iCs/>
          <w:sz w:val="22"/>
          <w:szCs w:val="22"/>
        </w:rPr>
        <w:t xml:space="preserve">ed </w:t>
      </w:r>
      <w:r w:rsidR="000C5D38" w:rsidRPr="004E321B">
        <w:rPr>
          <w:rFonts w:ascii="Arial" w:hAnsi="Arial" w:cs="Arial"/>
          <w:iCs/>
          <w:sz w:val="22"/>
          <w:szCs w:val="22"/>
        </w:rPr>
        <w:t>dataset,</w:t>
      </w:r>
      <w:r w:rsidR="00945611" w:rsidRPr="004E321B">
        <w:rPr>
          <w:rFonts w:ascii="Arial" w:hAnsi="Arial" w:cs="Arial"/>
          <w:iCs/>
          <w:sz w:val="22"/>
          <w:szCs w:val="22"/>
        </w:rPr>
        <w:t xml:space="preserve"> but this should improve with time</w:t>
      </w:r>
      <w:r w:rsidRPr="004E321B">
        <w:rPr>
          <w:rFonts w:ascii="Arial" w:hAnsi="Arial" w:cs="Arial"/>
          <w:iCs/>
          <w:sz w:val="22"/>
          <w:szCs w:val="22"/>
        </w:rPr>
        <w:t>.</w:t>
      </w:r>
    </w:p>
    <w:p w14:paraId="58142A7A" w14:textId="7C63C5CB" w:rsidR="00B02CF9" w:rsidRPr="004E321B" w:rsidRDefault="00B02CF9" w:rsidP="00B02CF9">
      <w:pPr>
        <w:spacing w:after="200" w:line="276" w:lineRule="auto"/>
        <w:rPr>
          <w:rFonts w:ascii="Arial" w:hAnsi="Arial" w:cs="Arial"/>
          <w:iCs/>
          <w:sz w:val="22"/>
          <w:szCs w:val="22"/>
        </w:rPr>
      </w:pPr>
      <w:r w:rsidRPr="004E321B">
        <w:rPr>
          <w:rFonts w:ascii="Arial" w:hAnsi="Arial" w:cs="Arial"/>
          <w:iCs/>
          <w:sz w:val="22"/>
          <w:szCs w:val="22"/>
        </w:rPr>
        <w:t>The guidelines are based on evidence from many randomised controlled trials that enrolled many thousands of patients. The NICE guidelines also include economic modelling of the cost-effectiveness of implementing the findings of these trials</w:t>
      </w:r>
      <w:r w:rsidR="00345DEC" w:rsidRPr="004E321B">
        <w:rPr>
          <w:rFonts w:ascii="Arial" w:hAnsi="Arial" w:cs="Arial"/>
          <w:iCs/>
          <w:sz w:val="22"/>
          <w:szCs w:val="22"/>
        </w:rPr>
        <w:t xml:space="preserve"> (6)</w:t>
      </w:r>
      <w:sdt>
        <w:sdtPr>
          <w:rPr>
            <w:rFonts w:ascii="Arial" w:hAnsi="Arial" w:cs="Arial"/>
            <w:iCs/>
            <w:sz w:val="22"/>
            <w:szCs w:val="22"/>
          </w:rPr>
          <w:id w:val="1711914785"/>
          <w:citation/>
        </w:sdtPr>
        <w:sdtContent>
          <w:r w:rsidR="00ED624F" w:rsidRPr="004E321B">
            <w:rPr>
              <w:rFonts w:ascii="Arial" w:hAnsi="Arial" w:cs="Arial"/>
              <w:iCs/>
              <w:sz w:val="22"/>
              <w:szCs w:val="22"/>
            </w:rPr>
            <w:fldChar w:fldCharType="begin"/>
          </w:r>
          <w:r w:rsidR="00ED624F" w:rsidRPr="004E321B">
            <w:rPr>
              <w:rFonts w:ascii="Arial" w:hAnsi="Arial" w:cs="Arial"/>
              <w:iCs/>
              <w:sz w:val="22"/>
              <w:szCs w:val="22"/>
            </w:rPr>
            <w:instrText xml:space="preserve"> CITATION Tec2 \l 2057 </w:instrText>
          </w:r>
          <w:r w:rsidR="00ED624F" w:rsidRPr="004E321B">
            <w:rPr>
              <w:rFonts w:ascii="Arial" w:hAnsi="Arial" w:cs="Arial"/>
              <w:iCs/>
              <w:sz w:val="22"/>
              <w:szCs w:val="22"/>
            </w:rPr>
            <w:fldChar w:fldCharType="separate"/>
          </w:r>
          <w:r w:rsidR="00ED624F" w:rsidRPr="004E321B">
            <w:rPr>
              <w:rFonts w:ascii="Arial" w:hAnsi="Arial" w:cs="Arial"/>
              <w:iCs/>
              <w:noProof/>
              <w:sz w:val="22"/>
              <w:szCs w:val="22"/>
            </w:rPr>
            <w:t xml:space="preserve"> (7)</w:t>
          </w:r>
          <w:r w:rsidR="00ED624F" w:rsidRPr="004E321B">
            <w:rPr>
              <w:rFonts w:ascii="Arial" w:hAnsi="Arial" w:cs="Arial"/>
              <w:iCs/>
              <w:sz w:val="22"/>
              <w:szCs w:val="22"/>
            </w:rPr>
            <w:fldChar w:fldCharType="end"/>
          </w:r>
        </w:sdtContent>
      </w:sdt>
      <w:r w:rsidR="00345DEC" w:rsidRPr="004E321B">
        <w:rPr>
          <w:rFonts w:ascii="Arial" w:hAnsi="Arial" w:cs="Arial"/>
          <w:iCs/>
          <w:sz w:val="22"/>
          <w:szCs w:val="22"/>
        </w:rPr>
        <w:t xml:space="preserve"> in the UK</w:t>
      </w:r>
      <w:r w:rsidRPr="004E321B">
        <w:rPr>
          <w:rFonts w:ascii="Arial" w:hAnsi="Arial" w:cs="Arial"/>
          <w:iCs/>
          <w:sz w:val="22"/>
          <w:szCs w:val="22"/>
        </w:rPr>
        <w:t xml:space="preserve">. </w:t>
      </w:r>
      <w:r w:rsidR="00345DEC" w:rsidRPr="004E321B">
        <w:rPr>
          <w:rFonts w:ascii="Arial" w:hAnsi="Arial" w:cs="Arial"/>
          <w:iCs/>
          <w:sz w:val="22"/>
          <w:szCs w:val="22"/>
        </w:rPr>
        <w:t>The Acute HF guidance of 2014, and so related Quality Standards, used data from the National Heart Failure Audit to inform this modelling, and both remain highly pertinent to current UK practice.</w:t>
      </w:r>
      <w:r w:rsidRPr="004E321B">
        <w:rPr>
          <w:rFonts w:ascii="Arial" w:hAnsi="Arial" w:cs="Arial"/>
          <w:iCs/>
          <w:sz w:val="22"/>
          <w:szCs w:val="22"/>
        </w:rPr>
        <w:t xml:space="preserve"> Thus, a virtuous cycle is established whereby audit data from routine practice is used to identify deficiencies in care that can be improved by implementing guidelines and quality standards leading to improved care and outcomes. However, patients will only derive benefit if the information is acted upon, as outlined </w:t>
      </w:r>
      <w:r w:rsidR="00BE64E3" w:rsidRPr="004E321B">
        <w:rPr>
          <w:rFonts w:ascii="Arial" w:hAnsi="Arial" w:cs="Arial"/>
          <w:iCs/>
          <w:sz w:val="22"/>
          <w:szCs w:val="22"/>
        </w:rPr>
        <w:t>in the report</w:t>
      </w:r>
      <w:r w:rsidRPr="004E321B">
        <w:rPr>
          <w:rFonts w:ascii="Arial" w:hAnsi="Arial" w:cs="Arial"/>
          <w:iCs/>
          <w:sz w:val="22"/>
          <w:szCs w:val="22"/>
        </w:rPr>
        <w:t>.</w:t>
      </w:r>
    </w:p>
    <w:p w14:paraId="18AE7BC4" w14:textId="58554717" w:rsidR="00B02CF9" w:rsidRPr="004E321B" w:rsidRDefault="00B02CF9" w:rsidP="00B02CF9">
      <w:pPr>
        <w:spacing w:after="200" w:line="276" w:lineRule="auto"/>
        <w:rPr>
          <w:rFonts w:ascii="Arial" w:hAnsi="Arial" w:cs="Arial"/>
          <w:iCs/>
          <w:sz w:val="22"/>
          <w:szCs w:val="22"/>
        </w:rPr>
      </w:pPr>
      <w:r w:rsidRPr="004E321B">
        <w:rPr>
          <w:rFonts w:ascii="Arial" w:hAnsi="Arial" w:cs="Arial"/>
          <w:iCs/>
          <w:sz w:val="22"/>
          <w:szCs w:val="22"/>
        </w:rPr>
        <w:t>The audit data are used to determine where the Best Practice Tariff (BPT) for HF has been achieved. Hospitals are expected to include ≥70% of their HF emergency admissions in the first diagnostic position and, of these, 60% should have been seen by a specialist on the admission.</w:t>
      </w:r>
    </w:p>
    <w:sdt>
      <w:sdtPr>
        <w:rPr>
          <w:rFonts w:ascii="Times New Roman" w:eastAsia="Times New Roman" w:hAnsi="Times New Roman" w:cs="Times New Roman"/>
          <w:iCs/>
          <w:color w:val="auto"/>
          <w:sz w:val="24"/>
          <w:szCs w:val="24"/>
        </w:rPr>
        <w:id w:val="-2118122085"/>
        <w:docPartObj>
          <w:docPartGallery w:val="Bibliographies"/>
          <w:docPartUnique/>
        </w:docPartObj>
      </w:sdtPr>
      <w:sdtEndPr>
        <w:rPr>
          <w:b/>
          <w:bCs/>
        </w:rPr>
      </w:sdtEndPr>
      <w:sdtContent>
        <w:p w14:paraId="380F2A97" w14:textId="3CAB4C83" w:rsidR="00ED624F" w:rsidRPr="004E321B" w:rsidRDefault="00FE1BB2">
          <w:pPr>
            <w:pStyle w:val="Heading1"/>
            <w:rPr>
              <w:iCs/>
            </w:rPr>
          </w:pPr>
          <w:r w:rsidRPr="004E321B">
            <w:rPr>
              <w:iCs/>
            </w:rPr>
            <w:t>References</w:t>
          </w:r>
        </w:p>
        <w:p w14:paraId="17CEF13A" w14:textId="77777777" w:rsidR="00FE1BB2" w:rsidRPr="004E321B" w:rsidRDefault="00FE1BB2" w:rsidP="00FE1BB2">
          <w:pPr>
            <w:rPr>
              <w:rFonts w:ascii="Arial" w:hAnsi="Arial" w:cs="Arial"/>
              <w:iCs/>
              <w:sz w:val="22"/>
              <w:szCs w:val="22"/>
            </w:rPr>
          </w:pPr>
        </w:p>
        <w:p w14:paraId="534BD23C" w14:textId="77777777" w:rsidR="00ED624F" w:rsidRPr="004E321B" w:rsidRDefault="00ED624F" w:rsidP="00ED624F">
          <w:pPr>
            <w:pStyle w:val="Bibliography"/>
            <w:rPr>
              <w:rFonts w:ascii="Arial" w:hAnsi="Arial" w:cs="Arial"/>
              <w:iCs/>
              <w:noProof/>
              <w:sz w:val="22"/>
              <w:szCs w:val="22"/>
            </w:rPr>
          </w:pPr>
          <w:r w:rsidRPr="004E321B">
            <w:rPr>
              <w:rFonts w:ascii="Arial" w:hAnsi="Arial" w:cs="Arial"/>
              <w:iCs/>
              <w:sz w:val="22"/>
              <w:szCs w:val="22"/>
            </w:rPr>
            <w:fldChar w:fldCharType="begin"/>
          </w:r>
          <w:r w:rsidRPr="004E321B">
            <w:rPr>
              <w:rFonts w:ascii="Arial" w:hAnsi="Arial" w:cs="Arial"/>
              <w:iCs/>
              <w:sz w:val="22"/>
              <w:szCs w:val="22"/>
            </w:rPr>
            <w:instrText xml:space="preserve"> BIBLIOGRAPHY </w:instrText>
          </w:r>
          <w:r w:rsidRPr="004E321B">
            <w:rPr>
              <w:rFonts w:ascii="Arial" w:hAnsi="Arial" w:cs="Arial"/>
              <w:iCs/>
              <w:sz w:val="22"/>
              <w:szCs w:val="22"/>
            </w:rPr>
            <w:fldChar w:fldCharType="separate"/>
          </w:r>
          <w:r w:rsidRPr="004E321B">
            <w:rPr>
              <w:rFonts w:ascii="Arial" w:hAnsi="Arial" w:cs="Arial"/>
              <w:iCs/>
              <w:noProof/>
              <w:sz w:val="22"/>
              <w:szCs w:val="22"/>
            </w:rPr>
            <w:t>1. Epidemiology, aetiology, and prognosis of heart failure. McMurray, J J and Stewart, S. 5, 200, Heart, Vol. 83, pp. 596-602.</w:t>
          </w:r>
        </w:p>
        <w:p w14:paraId="1ECD1833" w14:textId="77777777" w:rsidR="00ED624F" w:rsidRPr="004E321B" w:rsidRDefault="00ED624F" w:rsidP="00ED624F">
          <w:pPr>
            <w:pStyle w:val="Bibliography"/>
            <w:rPr>
              <w:rFonts w:ascii="Arial" w:hAnsi="Arial" w:cs="Arial"/>
              <w:iCs/>
              <w:noProof/>
              <w:sz w:val="22"/>
              <w:szCs w:val="22"/>
            </w:rPr>
          </w:pPr>
          <w:r w:rsidRPr="004E321B">
            <w:rPr>
              <w:rFonts w:ascii="Arial" w:hAnsi="Arial" w:cs="Arial"/>
              <w:iCs/>
              <w:noProof/>
              <w:sz w:val="22"/>
              <w:szCs w:val="22"/>
            </w:rPr>
            <w:t xml:space="preserve">2. Nice Clinical guideline [CG187] 2014. Acute Heart Failure: diagnosis and management. </w:t>
          </w:r>
        </w:p>
        <w:p w14:paraId="3D260C2F" w14:textId="77777777" w:rsidR="00ED624F" w:rsidRPr="004E321B" w:rsidRDefault="00ED624F" w:rsidP="00ED624F">
          <w:pPr>
            <w:pStyle w:val="Bibliography"/>
            <w:rPr>
              <w:rFonts w:ascii="Arial" w:hAnsi="Arial" w:cs="Arial"/>
              <w:iCs/>
              <w:noProof/>
              <w:sz w:val="22"/>
              <w:szCs w:val="22"/>
            </w:rPr>
          </w:pPr>
          <w:r w:rsidRPr="004E321B">
            <w:rPr>
              <w:rFonts w:ascii="Arial" w:hAnsi="Arial" w:cs="Arial"/>
              <w:iCs/>
              <w:noProof/>
              <w:sz w:val="22"/>
              <w:szCs w:val="22"/>
            </w:rPr>
            <w:t xml:space="preserve">3. Nice Quality standard [QS103] 2015. Acute heart failure. </w:t>
          </w:r>
        </w:p>
        <w:p w14:paraId="77AE2EA1" w14:textId="77777777" w:rsidR="00ED624F" w:rsidRPr="004E321B" w:rsidRDefault="00ED624F" w:rsidP="00ED624F">
          <w:pPr>
            <w:pStyle w:val="Bibliography"/>
            <w:rPr>
              <w:rFonts w:ascii="Arial" w:hAnsi="Arial" w:cs="Arial"/>
              <w:iCs/>
              <w:noProof/>
              <w:sz w:val="22"/>
              <w:szCs w:val="22"/>
            </w:rPr>
          </w:pPr>
          <w:r w:rsidRPr="004E321B">
            <w:rPr>
              <w:rFonts w:ascii="Arial" w:hAnsi="Arial" w:cs="Arial"/>
              <w:iCs/>
              <w:noProof/>
              <w:sz w:val="22"/>
              <w:szCs w:val="22"/>
            </w:rPr>
            <w:t>4. ESC Guidelines for the diagnosis and treatment of acute and chronic heart failure. McDonagh, T, et al. 36, 2021, Eur Heart J, Vol. 42, pp. 35999-3726.</w:t>
          </w:r>
        </w:p>
        <w:p w14:paraId="703FC23C" w14:textId="77777777" w:rsidR="00ED624F" w:rsidRPr="004E321B" w:rsidRDefault="00ED624F" w:rsidP="00ED624F">
          <w:pPr>
            <w:pStyle w:val="Bibliography"/>
            <w:rPr>
              <w:rFonts w:ascii="Arial" w:hAnsi="Arial" w:cs="Arial"/>
              <w:iCs/>
              <w:noProof/>
              <w:sz w:val="22"/>
              <w:szCs w:val="22"/>
            </w:rPr>
          </w:pPr>
          <w:r w:rsidRPr="004E321B">
            <w:rPr>
              <w:rFonts w:ascii="Arial" w:hAnsi="Arial" w:cs="Arial"/>
              <w:iCs/>
              <w:noProof/>
              <w:sz w:val="22"/>
              <w:szCs w:val="22"/>
            </w:rPr>
            <w:t xml:space="preserve">5. NICE guideline [NG 106] 2018. Chronic heart failure in adults: diagnosis and management. [Online] </w:t>
          </w:r>
        </w:p>
        <w:p w14:paraId="590B596D" w14:textId="4C917BC7" w:rsidR="00ED624F" w:rsidRPr="004E321B" w:rsidRDefault="00ED624F" w:rsidP="00ED624F">
          <w:pPr>
            <w:pStyle w:val="Bibliography"/>
            <w:rPr>
              <w:rFonts w:ascii="Arial" w:hAnsi="Arial" w:cs="Arial"/>
              <w:iCs/>
              <w:noProof/>
              <w:sz w:val="22"/>
              <w:szCs w:val="22"/>
            </w:rPr>
          </w:pPr>
          <w:r w:rsidRPr="004E321B">
            <w:rPr>
              <w:rFonts w:ascii="Arial" w:hAnsi="Arial" w:cs="Arial"/>
              <w:iCs/>
              <w:noProof/>
              <w:sz w:val="22"/>
              <w:szCs w:val="22"/>
            </w:rPr>
            <w:t>6. Techology Appraisal Guidance; NICE 388. [Online] https://www.nice.org.uk/guidance/ta388</w:t>
          </w:r>
          <w:r w:rsidR="004E321B">
            <w:rPr>
              <w:rFonts w:ascii="Arial" w:hAnsi="Arial" w:cs="Arial"/>
              <w:iCs/>
              <w:noProof/>
              <w:sz w:val="22"/>
              <w:szCs w:val="22"/>
            </w:rPr>
            <w:t xml:space="preserve"> </w:t>
          </w:r>
        </w:p>
        <w:p w14:paraId="23729E84" w14:textId="19BB7DAF" w:rsidR="00ED624F" w:rsidRPr="004E321B" w:rsidRDefault="00ED624F" w:rsidP="00ED624F">
          <w:pPr>
            <w:pStyle w:val="Bibliography"/>
            <w:rPr>
              <w:rFonts w:ascii="Arial" w:hAnsi="Arial" w:cs="Arial"/>
              <w:iCs/>
              <w:noProof/>
              <w:sz w:val="22"/>
              <w:szCs w:val="22"/>
            </w:rPr>
          </w:pPr>
          <w:r w:rsidRPr="004E321B">
            <w:rPr>
              <w:rFonts w:ascii="Arial" w:hAnsi="Arial" w:cs="Arial"/>
              <w:iCs/>
              <w:noProof/>
              <w:sz w:val="22"/>
              <w:szCs w:val="22"/>
            </w:rPr>
            <w:t>7. Tecnology Appraisal Guidance;NICE 679. [Online] https://www.nice.org.uk/guidance/ta679</w:t>
          </w:r>
          <w:r w:rsidR="004E321B">
            <w:rPr>
              <w:rFonts w:ascii="Arial" w:hAnsi="Arial" w:cs="Arial"/>
              <w:iCs/>
              <w:noProof/>
              <w:sz w:val="22"/>
              <w:szCs w:val="22"/>
            </w:rPr>
            <w:t xml:space="preserve"> </w:t>
          </w:r>
        </w:p>
        <w:p w14:paraId="38E1C397" w14:textId="2433178B" w:rsidR="00ED624F" w:rsidRDefault="00ED624F" w:rsidP="00ED624F">
          <w:r w:rsidRPr="004E321B">
            <w:rPr>
              <w:rFonts w:ascii="Arial" w:hAnsi="Arial" w:cs="Arial"/>
              <w:iCs/>
              <w:sz w:val="22"/>
              <w:szCs w:val="22"/>
            </w:rPr>
            <w:fldChar w:fldCharType="end"/>
          </w:r>
        </w:p>
      </w:sdtContent>
    </w:sdt>
    <w:p w14:paraId="306D0F90" w14:textId="77777777" w:rsidR="00826C7B" w:rsidRPr="00826C7B" w:rsidRDefault="00826C7B" w:rsidP="00F77EBF"/>
    <w:p w14:paraId="33DE7BB0" w14:textId="77777777" w:rsidR="00826C7B" w:rsidRPr="00F77EBF" w:rsidRDefault="00826C7B" w:rsidP="00826C7B">
      <w:pPr>
        <w:rPr>
          <w:sz w:val="22"/>
          <w:szCs w:val="22"/>
        </w:rPr>
      </w:pPr>
    </w:p>
    <w:sectPr w:rsidR="00826C7B" w:rsidRPr="00F77EBF" w:rsidSect="00DF41CB">
      <w:headerReference w:type="default" r:id="rId8"/>
      <w:pgSz w:w="11900" w:h="16840"/>
      <w:pgMar w:top="1440" w:right="1440" w:bottom="1440" w:left="144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28B5584" w14:textId="77777777" w:rsidR="00DD03B4" w:rsidRDefault="00DD03B4" w:rsidP="004E321B">
      <w:r>
        <w:separator/>
      </w:r>
    </w:p>
  </w:endnote>
  <w:endnote w:type="continuationSeparator" w:id="0">
    <w:p w14:paraId="0FF10C68" w14:textId="77777777" w:rsidR="00DD03B4" w:rsidRDefault="00DD03B4" w:rsidP="004E321B">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71C529B" w14:textId="77777777" w:rsidR="00DD03B4" w:rsidRDefault="00DD03B4" w:rsidP="004E321B">
      <w:r>
        <w:separator/>
      </w:r>
    </w:p>
  </w:footnote>
  <w:footnote w:type="continuationSeparator" w:id="0">
    <w:p w14:paraId="3FF6F5ED" w14:textId="77777777" w:rsidR="00DD03B4" w:rsidRDefault="00DD03B4" w:rsidP="004E321B">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B9456D" w14:textId="24CA366E" w:rsidR="004E321B" w:rsidRDefault="004E321B" w:rsidP="004E321B">
    <w:pPr>
      <w:pStyle w:val="Header"/>
      <w:jc w:val="right"/>
    </w:pPr>
    <w:r>
      <w:rPr>
        <w:noProof/>
      </w:rPr>
      <w:drawing>
        <wp:inline distT="0" distB="0" distL="0" distR="0" wp14:anchorId="7C96E9C2" wp14:editId="325CE422">
          <wp:extent cx="1762125" cy="967724"/>
          <wp:effectExtent l="0" t="0" r="0" b="4445"/>
          <wp:docPr id="1" name="Picture 1" descr="A black and red logo&#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A black and red logo&#10;&#10;Description automatically generated with low confidence"/>
                  <pic:cNvPicPr/>
                </pic:nvPicPr>
                <pic:blipFill>
                  <a:blip r:embed="rId1">
                    <a:extLst>
                      <a:ext uri="{28A0092B-C50C-407E-A947-70E740481C1C}">
                        <a14:useLocalDpi xmlns:a14="http://schemas.microsoft.com/office/drawing/2010/main" val="0"/>
                      </a:ext>
                    </a:extLst>
                  </a:blip>
                  <a:stretch>
                    <a:fillRect/>
                  </a:stretch>
                </pic:blipFill>
                <pic:spPr>
                  <a:xfrm>
                    <a:off x="0" y="0"/>
                    <a:ext cx="1771893" cy="973088"/>
                  </a:xfrm>
                  <a:prstGeom prst="rect">
                    <a:avLst/>
                  </a:prstGeom>
                </pic:spPr>
              </pic:pic>
            </a:graphicData>
          </a:graphic>
        </wp:inline>
      </w:drawing>
    </w:r>
  </w:p>
  <w:p w14:paraId="281AA73B" w14:textId="77777777" w:rsidR="004E321B" w:rsidRDefault="004E321B">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54C41CE6"/>
    <w:multiLevelType w:val="multilevel"/>
    <w:tmpl w:val="5DCE3C1E"/>
    <w:lvl w:ilvl="0">
      <w:start w:val="1"/>
      <w:numFmt w:val="decimal"/>
      <w:lvlText w:val="%1."/>
      <w:lvlJc w:val="left"/>
      <w:pPr>
        <w:ind w:left="360" w:hanging="360"/>
      </w:pPr>
      <w:rPr>
        <w:rFonts w:hint="default"/>
      </w:rPr>
    </w:lvl>
    <w:lvl w:ilvl="1">
      <w:start w:val="1"/>
      <w:numFmt w:val="decimal"/>
      <w:isLgl/>
      <w:lvlText w:val="%1.%2."/>
      <w:lvlJc w:val="left"/>
      <w:pPr>
        <w:ind w:left="720" w:hanging="720"/>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1080" w:hanging="108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440" w:hanging="1440"/>
      </w:pPr>
      <w:rPr>
        <w:rFonts w:hint="default"/>
      </w:rPr>
    </w:lvl>
    <w:lvl w:ilvl="6">
      <w:start w:val="1"/>
      <w:numFmt w:val="decimal"/>
      <w:isLgl/>
      <w:lvlText w:val="%1.%2.%3.%4.%5.%6.%7."/>
      <w:lvlJc w:val="left"/>
      <w:pPr>
        <w:ind w:left="1800" w:hanging="1800"/>
      </w:pPr>
      <w:rPr>
        <w:rFonts w:hint="default"/>
      </w:rPr>
    </w:lvl>
    <w:lvl w:ilvl="7">
      <w:start w:val="1"/>
      <w:numFmt w:val="decimal"/>
      <w:isLgl/>
      <w:lvlText w:val="%1.%2.%3.%4.%5.%6.%7.%8."/>
      <w:lvlJc w:val="left"/>
      <w:pPr>
        <w:ind w:left="1800" w:hanging="1800"/>
      </w:pPr>
      <w:rPr>
        <w:rFonts w:hint="default"/>
      </w:rPr>
    </w:lvl>
    <w:lvl w:ilvl="8">
      <w:start w:val="1"/>
      <w:numFmt w:val="decimal"/>
      <w:isLgl/>
      <w:lvlText w:val="%1.%2.%3.%4.%5.%6.%7.%8.%9."/>
      <w:lvlJc w:val="left"/>
      <w:pPr>
        <w:ind w:left="2160" w:hanging="2160"/>
      </w:pPr>
      <w:rPr>
        <w:rFonts w:hint="default"/>
      </w:rPr>
    </w:lvl>
  </w:abstractNum>
  <w:num w:numId="1" w16cid:durableId="1883203507">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hideSpellingErrors/>
  <w:hideGrammaticalErrors/>
  <w:proofState w:spelling="clean" w:grammar="clean"/>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02CF9"/>
    <w:rsid w:val="000C3623"/>
    <w:rsid w:val="000C5D38"/>
    <w:rsid w:val="000E2AE3"/>
    <w:rsid w:val="001F3436"/>
    <w:rsid w:val="00222AEA"/>
    <w:rsid w:val="00250365"/>
    <w:rsid w:val="002C42BA"/>
    <w:rsid w:val="002F7257"/>
    <w:rsid w:val="003125A1"/>
    <w:rsid w:val="00345DEC"/>
    <w:rsid w:val="003D5AD4"/>
    <w:rsid w:val="003F3C30"/>
    <w:rsid w:val="00402880"/>
    <w:rsid w:val="0041184F"/>
    <w:rsid w:val="00425E75"/>
    <w:rsid w:val="00430131"/>
    <w:rsid w:val="0043457A"/>
    <w:rsid w:val="004E321B"/>
    <w:rsid w:val="00594390"/>
    <w:rsid w:val="00611153"/>
    <w:rsid w:val="00671D68"/>
    <w:rsid w:val="00675DCB"/>
    <w:rsid w:val="00697F32"/>
    <w:rsid w:val="006C4A1A"/>
    <w:rsid w:val="006D3D5E"/>
    <w:rsid w:val="006E5D40"/>
    <w:rsid w:val="00731399"/>
    <w:rsid w:val="00772C8B"/>
    <w:rsid w:val="007A63D5"/>
    <w:rsid w:val="007F2887"/>
    <w:rsid w:val="00806D89"/>
    <w:rsid w:val="00822228"/>
    <w:rsid w:val="00822CE5"/>
    <w:rsid w:val="00826C7B"/>
    <w:rsid w:val="00865716"/>
    <w:rsid w:val="008E48CD"/>
    <w:rsid w:val="00911B62"/>
    <w:rsid w:val="00923E0E"/>
    <w:rsid w:val="00945611"/>
    <w:rsid w:val="00957E56"/>
    <w:rsid w:val="00984C1E"/>
    <w:rsid w:val="009F2772"/>
    <w:rsid w:val="00A117F0"/>
    <w:rsid w:val="00A1282D"/>
    <w:rsid w:val="00A14AAB"/>
    <w:rsid w:val="00A42335"/>
    <w:rsid w:val="00A42F2E"/>
    <w:rsid w:val="00AE4AD4"/>
    <w:rsid w:val="00B02CF9"/>
    <w:rsid w:val="00B44A0C"/>
    <w:rsid w:val="00B44CE3"/>
    <w:rsid w:val="00B91C8C"/>
    <w:rsid w:val="00B92E42"/>
    <w:rsid w:val="00BE64E3"/>
    <w:rsid w:val="00C227BD"/>
    <w:rsid w:val="00C2720A"/>
    <w:rsid w:val="00C42CC3"/>
    <w:rsid w:val="00C7625F"/>
    <w:rsid w:val="00CC2275"/>
    <w:rsid w:val="00CF1892"/>
    <w:rsid w:val="00D15A6C"/>
    <w:rsid w:val="00D454C3"/>
    <w:rsid w:val="00D52F72"/>
    <w:rsid w:val="00DB5395"/>
    <w:rsid w:val="00DD03B4"/>
    <w:rsid w:val="00DE12FD"/>
    <w:rsid w:val="00DF41CB"/>
    <w:rsid w:val="00E0596F"/>
    <w:rsid w:val="00E0787B"/>
    <w:rsid w:val="00E2698F"/>
    <w:rsid w:val="00E77559"/>
    <w:rsid w:val="00EB5E52"/>
    <w:rsid w:val="00EC2CA6"/>
    <w:rsid w:val="00EC2CFA"/>
    <w:rsid w:val="00ED624F"/>
    <w:rsid w:val="00EE3885"/>
    <w:rsid w:val="00F77EBF"/>
    <w:rsid w:val="00FC309C"/>
    <w:rsid w:val="00FC57CB"/>
    <w:rsid w:val="00FE1BB2"/>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A899468"/>
  <w14:defaultImageDpi w14:val="32767"/>
  <w15:chartTrackingRefBased/>
  <w15:docId w15:val="{3B9DC580-4803-E54D-BED3-55F38DF190A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4"/>
        <w:szCs w:val="24"/>
        <w:lang w:val="en-GB" w:eastAsia="en-US" w:bidi="ar-SA"/>
      </w:rPr>
    </w:rPrDefault>
    <w:pPrDefault/>
  </w:docDefaults>
  <w:latentStyles w:defLockedState="0" w:defUIPriority="99" w:defSemiHidden="0" w:defUnhideWhenUsed="0" w:defQFormat="0" w:count="376">
    <w:lsdException w:name="Normal" w:uiPriority="1"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Smart Link" w:semiHidden="1" w:unhideWhenUsed="1"/>
  </w:latentStyles>
  <w:style w:type="paragraph" w:default="1" w:styleId="Normal">
    <w:name w:val="Normal"/>
    <w:uiPriority w:val="1"/>
    <w:qFormat/>
    <w:rsid w:val="00B02CF9"/>
    <w:rPr>
      <w:rFonts w:ascii="Times New Roman" w:eastAsia="Times New Roman" w:hAnsi="Times New Roman" w:cs="Times New Roman"/>
    </w:rPr>
  </w:style>
  <w:style w:type="paragraph" w:styleId="Heading1">
    <w:name w:val="heading 1"/>
    <w:basedOn w:val="Normal"/>
    <w:next w:val="Normal"/>
    <w:link w:val="Heading1Char"/>
    <w:uiPriority w:val="9"/>
    <w:qFormat/>
    <w:rsid w:val="00826C7B"/>
    <w:pPr>
      <w:keepNext/>
      <w:keepLines/>
      <w:spacing w:before="240"/>
      <w:outlineLvl w:val="0"/>
    </w:pPr>
    <w:rPr>
      <w:rFonts w:asciiTheme="majorHAnsi" w:eastAsiaTheme="majorEastAsia" w:hAnsiTheme="majorHAnsi" w:cstheme="majorBidi"/>
      <w:color w:val="2F5496" w:themeColor="accent1" w:themeShade="BF"/>
      <w:sz w:val="32"/>
      <w:szCs w:val="32"/>
    </w:rPr>
  </w:style>
  <w:style w:type="paragraph" w:styleId="Heading2">
    <w:name w:val="heading 2"/>
    <w:basedOn w:val="Normal"/>
    <w:next w:val="Normal"/>
    <w:link w:val="Heading2Char"/>
    <w:uiPriority w:val="9"/>
    <w:unhideWhenUsed/>
    <w:qFormat/>
    <w:rsid w:val="00B02CF9"/>
    <w:pPr>
      <w:keepNext/>
      <w:keepLines/>
      <w:spacing w:before="200"/>
      <w:outlineLvl w:val="1"/>
    </w:pPr>
    <w:rPr>
      <w:rFonts w:asciiTheme="majorHAnsi" w:eastAsiaTheme="majorEastAsia" w:hAnsiTheme="majorHAnsi" w:cstheme="majorBidi"/>
      <w:b/>
      <w:bCs/>
      <w:color w:val="4472C4" w:themeColor="accent1"/>
      <w:sz w:val="26"/>
      <w:szCs w:val="2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alloonText">
    <w:name w:val="Balloon Text"/>
    <w:basedOn w:val="Normal"/>
    <w:link w:val="BalloonTextChar"/>
    <w:uiPriority w:val="99"/>
    <w:semiHidden/>
    <w:unhideWhenUsed/>
    <w:rsid w:val="00B02CF9"/>
    <w:rPr>
      <w:sz w:val="18"/>
      <w:szCs w:val="18"/>
    </w:rPr>
  </w:style>
  <w:style w:type="character" w:customStyle="1" w:styleId="BalloonTextChar">
    <w:name w:val="Balloon Text Char"/>
    <w:basedOn w:val="DefaultParagraphFont"/>
    <w:link w:val="BalloonText"/>
    <w:uiPriority w:val="99"/>
    <w:semiHidden/>
    <w:rsid w:val="00B02CF9"/>
    <w:rPr>
      <w:rFonts w:ascii="Times New Roman" w:hAnsi="Times New Roman" w:cs="Times New Roman"/>
      <w:sz w:val="18"/>
      <w:szCs w:val="18"/>
    </w:rPr>
  </w:style>
  <w:style w:type="character" w:customStyle="1" w:styleId="Heading2Char">
    <w:name w:val="Heading 2 Char"/>
    <w:basedOn w:val="DefaultParagraphFont"/>
    <w:link w:val="Heading2"/>
    <w:uiPriority w:val="9"/>
    <w:rsid w:val="00B02CF9"/>
    <w:rPr>
      <w:rFonts w:asciiTheme="majorHAnsi" w:eastAsiaTheme="majorEastAsia" w:hAnsiTheme="majorHAnsi" w:cstheme="majorBidi"/>
      <w:b/>
      <w:bCs/>
      <w:color w:val="4472C4" w:themeColor="accent1"/>
      <w:sz w:val="26"/>
      <w:szCs w:val="26"/>
    </w:rPr>
  </w:style>
  <w:style w:type="paragraph" w:styleId="ListParagraph">
    <w:name w:val="List Paragraph"/>
    <w:basedOn w:val="Normal"/>
    <w:uiPriority w:val="34"/>
    <w:qFormat/>
    <w:rsid w:val="00B02CF9"/>
    <w:pPr>
      <w:widowControl w:val="0"/>
      <w:ind w:left="720"/>
      <w:contextualSpacing/>
    </w:pPr>
    <w:rPr>
      <w:rFonts w:asciiTheme="minorHAnsi" w:eastAsiaTheme="minorHAnsi" w:hAnsiTheme="minorHAnsi" w:cstheme="minorBidi"/>
      <w:sz w:val="22"/>
      <w:szCs w:val="22"/>
      <w:lang w:val="en-US"/>
    </w:rPr>
  </w:style>
  <w:style w:type="character" w:styleId="EndnoteReference">
    <w:name w:val="endnote reference"/>
    <w:basedOn w:val="DefaultParagraphFont"/>
    <w:uiPriority w:val="99"/>
    <w:semiHidden/>
    <w:unhideWhenUsed/>
    <w:rsid w:val="00B02CF9"/>
    <w:rPr>
      <w:vertAlign w:val="superscript"/>
    </w:rPr>
  </w:style>
  <w:style w:type="paragraph" w:styleId="Revision">
    <w:name w:val="Revision"/>
    <w:hidden/>
    <w:uiPriority w:val="99"/>
    <w:semiHidden/>
    <w:rsid w:val="00430131"/>
    <w:rPr>
      <w:rFonts w:ascii="Times New Roman" w:eastAsia="Times New Roman" w:hAnsi="Times New Roman" w:cs="Times New Roman"/>
    </w:rPr>
  </w:style>
  <w:style w:type="character" w:styleId="CommentReference">
    <w:name w:val="annotation reference"/>
    <w:basedOn w:val="DefaultParagraphFont"/>
    <w:uiPriority w:val="99"/>
    <w:semiHidden/>
    <w:unhideWhenUsed/>
    <w:rsid w:val="00AE4AD4"/>
    <w:rPr>
      <w:sz w:val="16"/>
      <w:szCs w:val="16"/>
    </w:rPr>
  </w:style>
  <w:style w:type="paragraph" w:styleId="CommentText">
    <w:name w:val="annotation text"/>
    <w:basedOn w:val="Normal"/>
    <w:link w:val="CommentTextChar"/>
    <w:uiPriority w:val="99"/>
    <w:semiHidden/>
    <w:unhideWhenUsed/>
    <w:rsid w:val="00AE4AD4"/>
    <w:rPr>
      <w:sz w:val="20"/>
      <w:szCs w:val="20"/>
    </w:rPr>
  </w:style>
  <w:style w:type="character" w:customStyle="1" w:styleId="CommentTextChar">
    <w:name w:val="Comment Text Char"/>
    <w:basedOn w:val="DefaultParagraphFont"/>
    <w:link w:val="CommentText"/>
    <w:uiPriority w:val="99"/>
    <w:semiHidden/>
    <w:rsid w:val="00AE4AD4"/>
    <w:rPr>
      <w:rFonts w:ascii="Times New Roman" w:eastAsia="Times New Roman" w:hAnsi="Times New Roman" w:cs="Times New Roman"/>
      <w:sz w:val="20"/>
      <w:szCs w:val="20"/>
    </w:rPr>
  </w:style>
  <w:style w:type="paragraph" w:styleId="CommentSubject">
    <w:name w:val="annotation subject"/>
    <w:basedOn w:val="CommentText"/>
    <w:next w:val="CommentText"/>
    <w:link w:val="CommentSubjectChar"/>
    <w:uiPriority w:val="99"/>
    <w:semiHidden/>
    <w:unhideWhenUsed/>
    <w:rsid w:val="00AE4AD4"/>
    <w:rPr>
      <w:b/>
      <w:bCs/>
    </w:rPr>
  </w:style>
  <w:style w:type="character" w:customStyle="1" w:styleId="CommentSubjectChar">
    <w:name w:val="Comment Subject Char"/>
    <w:basedOn w:val="CommentTextChar"/>
    <w:link w:val="CommentSubject"/>
    <w:uiPriority w:val="99"/>
    <w:semiHidden/>
    <w:rsid w:val="00AE4AD4"/>
    <w:rPr>
      <w:rFonts w:ascii="Times New Roman" w:eastAsia="Times New Roman" w:hAnsi="Times New Roman" w:cs="Times New Roman"/>
      <w:b/>
      <w:bCs/>
      <w:sz w:val="20"/>
      <w:szCs w:val="20"/>
    </w:rPr>
  </w:style>
  <w:style w:type="paragraph" w:styleId="NormalWeb">
    <w:name w:val="Normal (Web)"/>
    <w:basedOn w:val="Normal"/>
    <w:uiPriority w:val="99"/>
    <w:unhideWhenUsed/>
    <w:rsid w:val="006C4A1A"/>
    <w:pPr>
      <w:spacing w:before="100" w:beforeAutospacing="1" w:after="100" w:afterAutospacing="1"/>
    </w:pPr>
    <w:rPr>
      <w:lang w:eastAsia="en-GB"/>
    </w:rPr>
  </w:style>
  <w:style w:type="character" w:customStyle="1" w:styleId="Heading1Char">
    <w:name w:val="Heading 1 Char"/>
    <w:basedOn w:val="DefaultParagraphFont"/>
    <w:link w:val="Heading1"/>
    <w:uiPriority w:val="9"/>
    <w:rsid w:val="00826C7B"/>
    <w:rPr>
      <w:rFonts w:asciiTheme="majorHAnsi" w:eastAsiaTheme="majorEastAsia" w:hAnsiTheme="majorHAnsi" w:cstheme="majorBidi"/>
      <w:color w:val="2F5496" w:themeColor="accent1" w:themeShade="BF"/>
      <w:sz w:val="32"/>
      <w:szCs w:val="32"/>
    </w:rPr>
  </w:style>
  <w:style w:type="paragraph" w:customStyle="1" w:styleId="product-title">
    <w:name w:val="product-title"/>
    <w:basedOn w:val="Normal"/>
    <w:rsid w:val="00826C7B"/>
    <w:pPr>
      <w:spacing w:before="100" w:beforeAutospacing="1" w:after="100" w:afterAutospacing="1"/>
    </w:pPr>
    <w:rPr>
      <w:lang w:eastAsia="en-GB"/>
    </w:rPr>
  </w:style>
  <w:style w:type="character" w:customStyle="1" w:styleId="prod-title">
    <w:name w:val="prod-title"/>
    <w:basedOn w:val="DefaultParagraphFont"/>
    <w:rsid w:val="00826C7B"/>
  </w:style>
  <w:style w:type="character" w:styleId="Hyperlink">
    <w:name w:val="Hyperlink"/>
    <w:basedOn w:val="DefaultParagraphFont"/>
    <w:uiPriority w:val="99"/>
    <w:unhideWhenUsed/>
    <w:rsid w:val="00826C7B"/>
    <w:rPr>
      <w:color w:val="0563C1" w:themeColor="hyperlink"/>
      <w:u w:val="single"/>
    </w:rPr>
  </w:style>
  <w:style w:type="character" w:styleId="UnresolvedMention">
    <w:name w:val="Unresolved Mention"/>
    <w:basedOn w:val="DefaultParagraphFont"/>
    <w:uiPriority w:val="99"/>
    <w:rsid w:val="00826C7B"/>
    <w:rPr>
      <w:color w:val="605E5C"/>
      <w:shd w:val="clear" w:color="auto" w:fill="E1DFDD"/>
    </w:rPr>
  </w:style>
  <w:style w:type="character" w:customStyle="1" w:styleId="published-date">
    <w:name w:val="published-date"/>
    <w:basedOn w:val="DefaultParagraphFont"/>
    <w:rsid w:val="00826C7B"/>
  </w:style>
  <w:style w:type="character" w:styleId="FollowedHyperlink">
    <w:name w:val="FollowedHyperlink"/>
    <w:basedOn w:val="DefaultParagraphFont"/>
    <w:uiPriority w:val="99"/>
    <w:semiHidden/>
    <w:unhideWhenUsed/>
    <w:rsid w:val="00826C7B"/>
    <w:rPr>
      <w:color w:val="954F72" w:themeColor="followedHyperlink"/>
      <w:u w:val="single"/>
    </w:rPr>
  </w:style>
  <w:style w:type="paragraph" w:styleId="Bibliography">
    <w:name w:val="Bibliography"/>
    <w:basedOn w:val="Normal"/>
    <w:next w:val="Normal"/>
    <w:uiPriority w:val="37"/>
    <w:unhideWhenUsed/>
    <w:rsid w:val="00ED624F"/>
  </w:style>
  <w:style w:type="paragraph" w:styleId="Header">
    <w:name w:val="header"/>
    <w:basedOn w:val="Normal"/>
    <w:link w:val="HeaderChar"/>
    <w:uiPriority w:val="99"/>
    <w:unhideWhenUsed/>
    <w:rsid w:val="004E321B"/>
    <w:pPr>
      <w:tabs>
        <w:tab w:val="center" w:pos="4513"/>
        <w:tab w:val="right" w:pos="9026"/>
      </w:tabs>
    </w:pPr>
  </w:style>
  <w:style w:type="character" w:customStyle="1" w:styleId="HeaderChar">
    <w:name w:val="Header Char"/>
    <w:basedOn w:val="DefaultParagraphFont"/>
    <w:link w:val="Header"/>
    <w:uiPriority w:val="99"/>
    <w:rsid w:val="004E321B"/>
    <w:rPr>
      <w:rFonts w:ascii="Times New Roman" w:eastAsia="Times New Roman" w:hAnsi="Times New Roman" w:cs="Times New Roman"/>
    </w:rPr>
  </w:style>
  <w:style w:type="paragraph" w:styleId="Footer">
    <w:name w:val="footer"/>
    <w:basedOn w:val="Normal"/>
    <w:link w:val="FooterChar"/>
    <w:uiPriority w:val="99"/>
    <w:unhideWhenUsed/>
    <w:rsid w:val="004E321B"/>
    <w:pPr>
      <w:tabs>
        <w:tab w:val="center" w:pos="4513"/>
        <w:tab w:val="right" w:pos="9026"/>
      </w:tabs>
    </w:pPr>
  </w:style>
  <w:style w:type="character" w:customStyle="1" w:styleId="FooterChar">
    <w:name w:val="Footer Char"/>
    <w:basedOn w:val="DefaultParagraphFont"/>
    <w:link w:val="Footer"/>
    <w:uiPriority w:val="99"/>
    <w:rsid w:val="004E321B"/>
    <w:rPr>
      <w:rFonts w:ascii="Times New Roman" w:eastAsia="Times New Roman" w:hAnsi="Times New Roman" w:cs="Times New Roman"/>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7366302">
      <w:bodyDiv w:val="1"/>
      <w:marLeft w:val="0"/>
      <w:marRight w:val="0"/>
      <w:marTop w:val="0"/>
      <w:marBottom w:val="0"/>
      <w:divBdr>
        <w:top w:val="none" w:sz="0" w:space="0" w:color="auto"/>
        <w:left w:val="none" w:sz="0" w:space="0" w:color="auto"/>
        <w:bottom w:val="none" w:sz="0" w:space="0" w:color="auto"/>
        <w:right w:val="none" w:sz="0" w:space="0" w:color="auto"/>
      </w:divBdr>
    </w:div>
    <w:div w:id="171527481">
      <w:bodyDiv w:val="1"/>
      <w:marLeft w:val="0"/>
      <w:marRight w:val="0"/>
      <w:marTop w:val="0"/>
      <w:marBottom w:val="0"/>
      <w:divBdr>
        <w:top w:val="none" w:sz="0" w:space="0" w:color="auto"/>
        <w:left w:val="none" w:sz="0" w:space="0" w:color="auto"/>
        <w:bottom w:val="none" w:sz="0" w:space="0" w:color="auto"/>
        <w:right w:val="none" w:sz="0" w:space="0" w:color="auto"/>
      </w:divBdr>
    </w:div>
    <w:div w:id="449784134">
      <w:bodyDiv w:val="1"/>
      <w:marLeft w:val="0"/>
      <w:marRight w:val="0"/>
      <w:marTop w:val="0"/>
      <w:marBottom w:val="0"/>
      <w:divBdr>
        <w:top w:val="none" w:sz="0" w:space="0" w:color="auto"/>
        <w:left w:val="none" w:sz="0" w:space="0" w:color="auto"/>
        <w:bottom w:val="none" w:sz="0" w:space="0" w:color="auto"/>
        <w:right w:val="none" w:sz="0" w:space="0" w:color="auto"/>
      </w:divBdr>
      <w:divsChild>
        <w:div w:id="1456172884">
          <w:marLeft w:val="0"/>
          <w:marRight w:val="0"/>
          <w:marTop w:val="0"/>
          <w:marBottom w:val="0"/>
          <w:divBdr>
            <w:top w:val="none" w:sz="0" w:space="0" w:color="auto"/>
            <w:left w:val="none" w:sz="0" w:space="0" w:color="auto"/>
            <w:bottom w:val="none" w:sz="0" w:space="0" w:color="auto"/>
            <w:right w:val="none" w:sz="0" w:space="0" w:color="auto"/>
          </w:divBdr>
          <w:divsChild>
            <w:div w:id="18084676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462505944">
      <w:bodyDiv w:val="1"/>
      <w:marLeft w:val="0"/>
      <w:marRight w:val="0"/>
      <w:marTop w:val="0"/>
      <w:marBottom w:val="0"/>
      <w:divBdr>
        <w:top w:val="none" w:sz="0" w:space="0" w:color="auto"/>
        <w:left w:val="none" w:sz="0" w:space="0" w:color="auto"/>
        <w:bottom w:val="none" w:sz="0" w:space="0" w:color="auto"/>
        <w:right w:val="none" w:sz="0" w:space="0" w:color="auto"/>
      </w:divBdr>
      <w:divsChild>
        <w:div w:id="1060058497">
          <w:marLeft w:val="0"/>
          <w:marRight w:val="0"/>
          <w:marTop w:val="0"/>
          <w:marBottom w:val="0"/>
          <w:divBdr>
            <w:top w:val="none" w:sz="0" w:space="0" w:color="auto"/>
            <w:left w:val="none" w:sz="0" w:space="0" w:color="auto"/>
            <w:bottom w:val="none" w:sz="0" w:space="0" w:color="auto"/>
            <w:right w:val="none" w:sz="0" w:space="0" w:color="auto"/>
          </w:divBdr>
          <w:divsChild>
            <w:div w:id="2122604112">
              <w:marLeft w:val="0"/>
              <w:marRight w:val="0"/>
              <w:marTop w:val="0"/>
              <w:marBottom w:val="0"/>
              <w:divBdr>
                <w:top w:val="none" w:sz="0" w:space="0" w:color="auto"/>
                <w:left w:val="none" w:sz="0" w:space="0" w:color="auto"/>
                <w:bottom w:val="none" w:sz="0" w:space="0" w:color="auto"/>
                <w:right w:val="none" w:sz="0" w:space="0" w:color="auto"/>
              </w:divBdr>
              <w:divsChild>
                <w:div w:id="13418094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23003415">
      <w:bodyDiv w:val="1"/>
      <w:marLeft w:val="0"/>
      <w:marRight w:val="0"/>
      <w:marTop w:val="0"/>
      <w:marBottom w:val="0"/>
      <w:divBdr>
        <w:top w:val="none" w:sz="0" w:space="0" w:color="auto"/>
        <w:left w:val="none" w:sz="0" w:space="0" w:color="auto"/>
        <w:bottom w:val="none" w:sz="0" w:space="0" w:color="auto"/>
        <w:right w:val="none" w:sz="0" w:space="0" w:color="auto"/>
      </w:divBdr>
    </w:div>
    <w:div w:id="633877585">
      <w:bodyDiv w:val="1"/>
      <w:marLeft w:val="0"/>
      <w:marRight w:val="0"/>
      <w:marTop w:val="0"/>
      <w:marBottom w:val="0"/>
      <w:divBdr>
        <w:top w:val="none" w:sz="0" w:space="0" w:color="auto"/>
        <w:left w:val="none" w:sz="0" w:space="0" w:color="auto"/>
        <w:bottom w:val="none" w:sz="0" w:space="0" w:color="auto"/>
        <w:right w:val="none" w:sz="0" w:space="0" w:color="auto"/>
      </w:divBdr>
    </w:div>
    <w:div w:id="653802148">
      <w:bodyDiv w:val="1"/>
      <w:marLeft w:val="0"/>
      <w:marRight w:val="0"/>
      <w:marTop w:val="0"/>
      <w:marBottom w:val="0"/>
      <w:divBdr>
        <w:top w:val="none" w:sz="0" w:space="0" w:color="auto"/>
        <w:left w:val="none" w:sz="0" w:space="0" w:color="auto"/>
        <w:bottom w:val="none" w:sz="0" w:space="0" w:color="auto"/>
        <w:right w:val="none" w:sz="0" w:space="0" w:color="auto"/>
      </w:divBdr>
    </w:div>
    <w:div w:id="761340037">
      <w:bodyDiv w:val="1"/>
      <w:marLeft w:val="0"/>
      <w:marRight w:val="0"/>
      <w:marTop w:val="0"/>
      <w:marBottom w:val="0"/>
      <w:divBdr>
        <w:top w:val="none" w:sz="0" w:space="0" w:color="auto"/>
        <w:left w:val="none" w:sz="0" w:space="0" w:color="auto"/>
        <w:bottom w:val="none" w:sz="0" w:space="0" w:color="auto"/>
        <w:right w:val="none" w:sz="0" w:space="0" w:color="auto"/>
      </w:divBdr>
    </w:div>
    <w:div w:id="809397492">
      <w:bodyDiv w:val="1"/>
      <w:marLeft w:val="0"/>
      <w:marRight w:val="0"/>
      <w:marTop w:val="0"/>
      <w:marBottom w:val="0"/>
      <w:divBdr>
        <w:top w:val="none" w:sz="0" w:space="0" w:color="auto"/>
        <w:left w:val="none" w:sz="0" w:space="0" w:color="auto"/>
        <w:bottom w:val="none" w:sz="0" w:space="0" w:color="auto"/>
        <w:right w:val="none" w:sz="0" w:space="0" w:color="auto"/>
      </w:divBdr>
    </w:div>
    <w:div w:id="1289970802">
      <w:bodyDiv w:val="1"/>
      <w:marLeft w:val="0"/>
      <w:marRight w:val="0"/>
      <w:marTop w:val="0"/>
      <w:marBottom w:val="0"/>
      <w:divBdr>
        <w:top w:val="none" w:sz="0" w:space="0" w:color="auto"/>
        <w:left w:val="none" w:sz="0" w:space="0" w:color="auto"/>
        <w:bottom w:val="none" w:sz="0" w:space="0" w:color="auto"/>
        <w:right w:val="none" w:sz="0" w:space="0" w:color="auto"/>
      </w:divBdr>
    </w:div>
    <w:div w:id="1343820103">
      <w:bodyDiv w:val="1"/>
      <w:marLeft w:val="0"/>
      <w:marRight w:val="0"/>
      <w:marTop w:val="0"/>
      <w:marBottom w:val="0"/>
      <w:divBdr>
        <w:top w:val="none" w:sz="0" w:space="0" w:color="auto"/>
        <w:left w:val="none" w:sz="0" w:space="0" w:color="auto"/>
        <w:bottom w:val="none" w:sz="0" w:space="0" w:color="auto"/>
        <w:right w:val="none" w:sz="0" w:space="0" w:color="auto"/>
      </w:divBdr>
    </w:div>
    <w:div w:id="1387560798">
      <w:bodyDiv w:val="1"/>
      <w:marLeft w:val="0"/>
      <w:marRight w:val="0"/>
      <w:marTop w:val="0"/>
      <w:marBottom w:val="0"/>
      <w:divBdr>
        <w:top w:val="none" w:sz="0" w:space="0" w:color="auto"/>
        <w:left w:val="none" w:sz="0" w:space="0" w:color="auto"/>
        <w:bottom w:val="none" w:sz="0" w:space="0" w:color="auto"/>
        <w:right w:val="none" w:sz="0" w:space="0" w:color="auto"/>
      </w:divBdr>
    </w:div>
    <w:div w:id="1469741993">
      <w:bodyDiv w:val="1"/>
      <w:marLeft w:val="0"/>
      <w:marRight w:val="0"/>
      <w:marTop w:val="0"/>
      <w:marBottom w:val="0"/>
      <w:divBdr>
        <w:top w:val="none" w:sz="0" w:space="0" w:color="auto"/>
        <w:left w:val="none" w:sz="0" w:space="0" w:color="auto"/>
        <w:bottom w:val="none" w:sz="0" w:space="0" w:color="auto"/>
        <w:right w:val="none" w:sz="0" w:space="0" w:color="auto"/>
      </w:divBdr>
    </w:div>
    <w:div w:id="1544050518">
      <w:bodyDiv w:val="1"/>
      <w:marLeft w:val="0"/>
      <w:marRight w:val="0"/>
      <w:marTop w:val="0"/>
      <w:marBottom w:val="0"/>
      <w:divBdr>
        <w:top w:val="none" w:sz="0" w:space="0" w:color="auto"/>
        <w:left w:val="none" w:sz="0" w:space="0" w:color="auto"/>
        <w:bottom w:val="none" w:sz="0" w:space="0" w:color="auto"/>
        <w:right w:val="none" w:sz="0" w:space="0" w:color="auto"/>
      </w:divBdr>
    </w:div>
    <w:div w:id="1545823384">
      <w:bodyDiv w:val="1"/>
      <w:marLeft w:val="0"/>
      <w:marRight w:val="0"/>
      <w:marTop w:val="0"/>
      <w:marBottom w:val="0"/>
      <w:divBdr>
        <w:top w:val="none" w:sz="0" w:space="0" w:color="auto"/>
        <w:left w:val="none" w:sz="0" w:space="0" w:color="auto"/>
        <w:bottom w:val="none" w:sz="0" w:space="0" w:color="auto"/>
        <w:right w:val="none" w:sz="0" w:space="0" w:color="auto"/>
      </w:divBdr>
    </w:div>
    <w:div w:id="1659074321">
      <w:bodyDiv w:val="1"/>
      <w:marLeft w:val="0"/>
      <w:marRight w:val="0"/>
      <w:marTop w:val="0"/>
      <w:marBottom w:val="0"/>
      <w:divBdr>
        <w:top w:val="none" w:sz="0" w:space="0" w:color="auto"/>
        <w:left w:val="none" w:sz="0" w:space="0" w:color="auto"/>
        <w:bottom w:val="none" w:sz="0" w:space="0" w:color="auto"/>
        <w:right w:val="none" w:sz="0" w:space="0" w:color="auto"/>
      </w:divBdr>
    </w:div>
    <w:div w:id="1749961322">
      <w:bodyDiv w:val="1"/>
      <w:marLeft w:val="0"/>
      <w:marRight w:val="0"/>
      <w:marTop w:val="0"/>
      <w:marBottom w:val="0"/>
      <w:divBdr>
        <w:top w:val="none" w:sz="0" w:space="0" w:color="auto"/>
        <w:left w:val="none" w:sz="0" w:space="0" w:color="auto"/>
        <w:bottom w:val="none" w:sz="0" w:space="0" w:color="auto"/>
        <w:right w:val="none" w:sz="0" w:space="0" w:color="auto"/>
      </w:divBdr>
    </w:div>
    <w:div w:id="1818186129">
      <w:bodyDiv w:val="1"/>
      <w:marLeft w:val="0"/>
      <w:marRight w:val="0"/>
      <w:marTop w:val="0"/>
      <w:marBottom w:val="0"/>
      <w:divBdr>
        <w:top w:val="none" w:sz="0" w:space="0" w:color="auto"/>
        <w:left w:val="none" w:sz="0" w:space="0" w:color="auto"/>
        <w:bottom w:val="none" w:sz="0" w:space="0" w:color="auto"/>
        <w:right w:val="none" w:sz="0" w:space="0" w:color="auto"/>
      </w:divBdr>
      <w:divsChild>
        <w:div w:id="1167207720">
          <w:marLeft w:val="0"/>
          <w:marRight w:val="0"/>
          <w:marTop w:val="0"/>
          <w:marBottom w:val="0"/>
          <w:divBdr>
            <w:top w:val="none" w:sz="0" w:space="0" w:color="auto"/>
            <w:left w:val="none" w:sz="0" w:space="0" w:color="auto"/>
            <w:bottom w:val="none" w:sz="0" w:space="0" w:color="auto"/>
            <w:right w:val="none" w:sz="0" w:space="0" w:color="auto"/>
          </w:divBdr>
          <w:divsChild>
            <w:div w:id="200979284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857183510">
      <w:bodyDiv w:val="1"/>
      <w:marLeft w:val="0"/>
      <w:marRight w:val="0"/>
      <w:marTop w:val="0"/>
      <w:marBottom w:val="0"/>
      <w:divBdr>
        <w:top w:val="none" w:sz="0" w:space="0" w:color="auto"/>
        <w:left w:val="none" w:sz="0" w:space="0" w:color="auto"/>
        <w:bottom w:val="none" w:sz="0" w:space="0" w:color="auto"/>
        <w:right w:val="none" w:sz="0" w:space="0" w:color="auto"/>
      </w:divBdr>
    </w:div>
    <w:div w:id="1893728329">
      <w:bodyDiv w:val="1"/>
      <w:marLeft w:val="0"/>
      <w:marRight w:val="0"/>
      <w:marTop w:val="0"/>
      <w:marBottom w:val="0"/>
      <w:divBdr>
        <w:top w:val="none" w:sz="0" w:space="0" w:color="auto"/>
        <w:left w:val="none" w:sz="0" w:space="0" w:color="auto"/>
        <w:bottom w:val="none" w:sz="0" w:space="0" w:color="auto"/>
        <w:right w:val="none" w:sz="0" w:space="0" w:color="auto"/>
      </w:divBdr>
    </w:div>
    <w:div w:id="1968733928">
      <w:bodyDiv w:val="1"/>
      <w:marLeft w:val="0"/>
      <w:marRight w:val="0"/>
      <w:marTop w:val="0"/>
      <w:marBottom w:val="0"/>
      <w:divBdr>
        <w:top w:val="none" w:sz="0" w:space="0" w:color="auto"/>
        <w:left w:val="none" w:sz="0" w:space="0" w:color="auto"/>
        <w:bottom w:val="none" w:sz="0" w:space="0" w:color="auto"/>
        <w:right w:val="none" w:sz="0" w:space="0" w:color="auto"/>
      </w:divBdr>
    </w:div>
    <w:div w:id="1977953802">
      <w:bodyDiv w:val="1"/>
      <w:marLeft w:val="0"/>
      <w:marRight w:val="0"/>
      <w:marTop w:val="0"/>
      <w:marBottom w:val="0"/>
      <w:divBdr>
        <w:top w:val="none" w:sz="0" w:space="0" w:color="auto"/>
        <w:left w:val="none" w:sz="0" w:space="0" w:color="auto"/>
        <w:bottom w:val="none" w:sz="0" w:space="0" w:color="auto"/>
        <w:right w:val="none" w:sz="0" w:space="0" w:color="auto"/>
      </w:divBdr>
    </w:div>
    <w:div w:id="204205070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header" Target="header1.xml"/><Relationship Id="rId13" Type="http://schemas.openxmlformats.org/officeDocument/2006/relationships/customXml" Target="../customXml/item4.xml"/><Relationship Id="rId3" Type="http://schemas.openxmlformats.org/officeDocument/2006/relationships/styles" Target="styles.xml"/><Relationship Id="rId7" Type="http://schemas.openxmlformats.org/officeDocument/2006/relationships/endnotes" Target="endnotes.xml"/><Relationship Id="rId12" Type="http://schemas.openxmlformats.org/officeDocument/2006/relationships/customXml" Target="../customXml/item3.xml"/><Relationship Id="rId2" Type="http://schemas.openxmlformats.org/officeDocument/2006/relationships/numbering" Target="numbering.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customXml" Target="../customXml/item2.xml"/><Relationship Id="rId5" Type="http://schemas.openxmlformats.org/officeDocument/2006/relationships/webSettings" Target="webSettings.xml"/><Relationship Id="rId10" Type="http://schemas.openxmlformats.org/officeDocument/2006/relationships/theme" Target="theme/theme1.xml"/><Relationship Id="rId4" Type="http://schemas.openxmlformats.org/officeDocument/2006/relationships/settings" Target="settings.xml"/><Relationship Id="rId9" Type="http://schemas.openxmlformats.org/officeDocument/2006/relationships/fontTable" Target="fontTable.xml"/></Relationships>
</file>

<file path=word/_rels/header1.xml.rels><?xml version="1.0" encoding="UTF-8" standalone="yes"?>
<Relationships xmlns="http://schemas.openxmlformats.org/package/2006/relationships"><Relationship Id="rId1" Type="http://schemas.openxmlformats.org/officeDocument/2006/relationships/image" Target="media/image1.jp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Mincho"/>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ISO690Nmerical.XSL" StyleName="ISO 690 - Numerical Reference" Version="1987">
  <b:Source>
    <b:Tag>McM00</b:Tag>
    <b:SourceType>JournalArticle</b:SourceType>
    <b:Guid>{37FB1804-673B-2043-877D-D5DA45AA233C}</b:Guid>
    <b:Author>
      <b:Author>
        <b:NameList>
          <b:Person>
            <b:Last>McMurray</b:Last>
            <b:Middle>J</b:Middle>
            <b:First>J</b:First>
          </b:Person>
          <b:Person>
            <b:Last>Stewart</b:Last>
            <b:First>S</b:First>
          </b:Person>
        </b:NameList>
      </b:Author>
    </b:Author>
    <b:Title>Epidemiology, aetiology, and prognosis of heart failure</b:Title>
    <b:Year>200</b:Year>
    <b:LCID>en-GB</b:LCID>
    <b:JournalName>Heart</b:JournalName>
    <b:Pages>596-602</b:Pages>
    <b:Volume>83</b:Volume>
    <b:Issue>5</b:Issue>
    <b:RefOrder>1</b:RefOrder>
  </b:Source>
  <b:Source>
    <b:Tag>Nic</b:Tag>
    <b:SourceType>Report</b:SourceType>
    <b:Guid>{E59A7836-EACB-9B49-A043-15DC5CAE658E}</b:Guid>
    <b:Title>Nice Clinical guideline [CG187] 2014. Acute Heart Failure: diagnosis and management</b:Title>
    <b:RefOrder>2</b:RefOrder>
  </b:Source>
  <b:Source>
    <b:Tag>Nic1</b:Tag>
    <b:SourceType>Report</b:SourceType>
    <b:Guid>{5E5F6EAD-E9BF-7147-B53D-2F003DA5FF80}</b:Guid>
    <b:Title>Nice Quality standard [QS103] 2015. Acute heart failure.</b:Title>
    <b:RefOrder>3</b:RefOrder>
  </b:Source>
  <b:Source>
    <b:Tag>McD</b:Tag>
    <b:SourceType>JournalArticle</b:SourceType>
    <b:Guid>{48089C87-F74E-DF4F-857D-9364E6EF219D}</b:Guid>
    <b:Author>
      <b:Author>
        <b:NameList>
          <b:Person>
            <b:Last>TA</b:Last>
            <b:First>McDonagh</b:First>
          </b:Person>
        </b:NameList>
      </b:Author>
    </b:Author>
    <b:RefOrder>8</b:RefOrder>
  </b:Source>
  <b:Source>
    <b:Tag>McD21</b:Tag>
    <b:SourceType>JournalArticle</b:SourceType>
    <b:Guid>{21B4E62E-453F-F64D-BBDB-A1B5F52D7DA0}</b:Guid>
    <b:Author>
      <b:Author>
        <b:NameList>
          <b:Person>
            <b:Last>McDonagh</b:Last>
            <b:First>T</b:First>
          </b:Person>
          <b:Person>
            <b:Last>Metra</b:Last>
            <b:First>M</b:First>
          </b:Person>
          <b:Person>
            <b:Last>Adamo</b:Last>
            <b:First>M</b:First>
          </b:Person>
          <b:Person>
            <b:Last>al</b:Last>
            <b:First>Gardner</b:First>
            <b:Middle>RS et</b:Middle>
          </b:Person>
        </b:NameList>
      </b:Author>
    </b:Author>
    <b:Title>ESC Guidelines for the diagnosis and treatment of acute and chronic heart failure</b:Title>
    <b:JournalName>Eur Heart J</b:JournalName>
    <b:Year>2021</b:Year>
    <b:Pages>35999-3726</b:Pages>
    <b:Volume>42</b:Volume>
    <b:Issue>36</b:Issue>
    <b:RefOrder>4</b:RefOrder>
  </b:Source>
  <b:Source>
    <b:Tag>Tec</b:Tag>
    <b:SourceType>DocumentFromInternetSite</b:SourceType>
    <b:Guid>{64C956A3-B7AA-0C48-93C4-2E5B08E69699}</b:Guid>
    <b:Author>
      <b:Author>
        <b:Corporate>Technology appraisal guidance [TA388] NICE 2016</b:Corporate>
      </b:Author>
    </b:Author>
    <b:InternetSiteTitle>https://www.nice.org.uk/guidance/ta679</b:InternetSiteTitle>
    <b:RefOrder>9</b:RefOrder>
  </b:Source>
  <b:Source>
    <b:Tag>NIC</b:Tag>
    <b:SourceType>DocumentFromInternetSite</b:SourceType>
    <b:Guid>{F8E4110F-B713-F249-A56A-A961E60B8843}</b:Guid>
    <b:Author>
      <b:Author>
        <b:Corporate>  NICE guideline [NG 106] 2018. Chronic heart failure in adults: diagnosis and management</b:Corporate>
      </b:Author>
    </b:Author>
    <b:RefOrder>5</b:RefOrder>
  </b:Source>
  <b:Source>
    <b:Tag>Sac</b:Tag>
    <b:SourceType>DocumentFromInternetSite</b:SourceType>
    <b:Guid>{CED5E2DB-921A-A44D-84FD-B4193401F589}</b:Guid>
    <b:Title>Sacubitril valsartan for treating symptomatic chronic heart failure with reduced ejection fraction</b:Title>
    <b:InternetSiteTitle>https:www.nice.org.uk/guidance/ta388</b:InternetSiteTitle>
    <b:RefOrder>10</b:RefOrder>
  </b:Source>
  <b:Source>
    <b:Tag>Tec1</b:Tag>
    <b:SourceType>DocumentFromInternetSite</b:SourceType>
    <b:Guid>{F03D78AA-3C7E-4145-867E-8012C63DA0B4}</b:Guid>
    <b:Title>Techology Appraisal Guidance; NICE 388</b:Title>
    <b:URL>https://www.nice.org.uk/guidance/ta388</b:URL>
    <b:RefOrder>6</b:RefOrder>
  </b:Source>
  <b:Source>
    <b:Tag>Tec2</b:Tag>
    <b:SourceType>DocumentFromInternetSite</b:SourceType>
    <b:Guid>{E7C09107-3B32-FA4E-9D94-9BDD3A24DAC7}</b:Guid>
    <b:Title>Tecnology Appraisal Guidance;NICE 679</b:Title>
    <b:URL>https://www.nice.org.uk/guidance/ta679</b:URL>
    <b:RefOrder>7</b:RefOrder>
  </b:Source>
</b:Sources>
</file>

<file path=customXml/item2.xml><?xml version="1.0" encoding="utf-8"?>
<ct:contentTypeSchema xmlns:ct="http://schemas.microsoft.com/office/2006/metadata/contentType" xmlns:ma="http://schemas.microsoft.com/office/2006/metadata/properties/metaAttributes" ct:_="" ma:_="" ma:contentTypeName="Document" ma:contentTypeID="0x010100E484CC30C290334F8F2D4D6AFC9A12E5" ma:contentTypeVersion="20" ma:contentTypeDescription="Create a new document." ma:contentTypeScope="" ma:versionID="562766c7c6fc5d01cc4f960654ef53bd">
  <xsd:schema xmlns:xsd="http://www.w3.org/2001/XMLSchema" xmlns:xs="http://www.w3.org/2001/XMLSchema" xmlns:p="http://schemas.microsoft.com/office/2006/metadata/properties" xmlns:ns2="c87ab028-8257-48fa-bbf6-93c162f87ccb" xmlns:ns3="8c0ec423-5f39-4cd1-9015-37fc60afb156" targetNamespace="http://schemas.microsoft.com/office/2006/metadata/properties" ma:root="true" ma:fieldsID="b4c69cb0e09ab330cd8464a81a01e82c" ns2:_="" ns3:_="">
    <xsd:import namespace="c87ab028-8257-48fa-bbf6-93c162f87ccb"/>
    <xsd:import namespace="8c0ec423-5f39-4cd1-9015-37fc60afb156"/>
    <xsd:element name="properties">
      <xsd:complexType>
        <xsd:sequence>
          <xsd:element name="documentManagement">
            <xsd:complexType>
              <xsd:all>
                <xsd:element ref="ns2:SharedWithUsers" minOccurs="0"/>
                <xsd:element ref="ns2:SharedWithDetails" minOccurs="0"/>
                <xsd:element ref="ns2:LastSharedByUser" minOccurs="0"/>
                <xsd:element ref="ns2:LastSharedByTime" minOccurs="0"/>
                <xsd:element ref="ns3:MediaServiceMetadata" minOccurs="0"/>
                <xsd:element ref="ns3:MediaServiceFastMetadata" minOccurs="0"/>
                <xsd:element ref="ns3:MediaServiceAutoTags" minOccurs="0"/>
                <xsd:element ref="ns3:MediaServiceDateTaken" minOccurs="0"/>
                <xsd:element ref="ns3:MediaServiceOCR" minOccurs="0"/>
                <xsd:element ref="ns3:MediaServiceLocation" minOccurs="0"/>
                <xsd:element ref="ns3:Number" minOccurs="0"/>
                <xsd:element ref="ns3:MediaServiceGenerationTime" minOccurs="0"/>
                <xsd:element ref="ns3:MediaServiceEventHashCode" minOccurs="0"/>
                <xsd:element ref="ns3:MediaServiceAutoKeyPoints" minOccurs="0"/>
                <xsd:element ref="ns3:MediaServiceKeyPoints" minOccurs="0"/>
                <xsd:element ref="ns3:MediaLengthInSeconds" minOccurs="0"/>
                <xsd:element ref="ns3:lcf76f155ced4ddcb4097134ff3c332f" minOccurs="0"/>
                <xsd:element ref="ns2:TaxCatchAll"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87ab028-8257-48fa-bbf6-93c162f87cc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LastSharedByUser" ma:index="10" nillable="true" ma:displayName="Last Shared By User" ma:internalName="LastSharedByUser" ma:readOnly="true">
      <xsd:simpleType>
        <xsd:restriction base="dms:Note">
          <xsd:maxLength value="255"/>
        </xsd:restriction>
      </xsd:simpleType>
    </xsd:element>
    <xsd:element name="LastSharedByTime" ma:index="11" nillable="true" ma:displayName="Last Shared By Time" ma:description="" ma:internalName="LastSharedByTime" ma:readOnly="true">
      <xsd:simpleType>
        <xsd:restriction base="dms:DateTime"/>
      </xsd:simpleType>
    </xsd:element>
    <xsd:element name="TaxCatchAll" ma:index="26" nillable="true" ma:displayName="Taxonomy Catch All Column" ma:hidden="true" ma:list="{af84e715-a139-431f-967b-1ba19f8f2abf}" ma:internalName="TaxCatchAll" ma:showField="CatchAllData" ma:web="c87ab028-8257-48fa-bbf6-93c162f87cc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8c0ec423-5f39-4cd1-9015-37fc60afb156" elementFormDefault="qualified">
    <xsd:import namespace="http://schemas.microsoft.com/office/2006/documentManagement/types"/>
    <xsd:import namespace="http://schemas.microsoft.com/office/infopath/2007/PartnerControls"/>
    <xsd:element name="MediaServiceMetadata" ma:index="12" nillable="true" ma:displayName="MediaServiceMetadata" ma:description="" ma:hidden="true" ma:internalName="MediaServiceMetadata" ma:readOnly="true">
      <xsd:simpleType>
        <xsd:restriction base="dms:Note"/>
      </xsd:simpleType>
    </xsd:element>
    <xsd:element name="MediaServiceFastMetadata" ma:index="13" nillable="true" ma:displayName="MediaServiceFastMetadata" ma:description="" ma:hidden="true" ma:internalName="MediaServiceFastMetadata" ma:readOnly="true">
      <xsd:simpleType>
        <xsd:restriction base="dms:Note"/>
      </xsd:simpleType>
    </xsd:element>
    <xsd:element name="MediaServiceAutoTags" ma:index="14" nillable="true" ma:displayName="MediaServiceAutoTags" ma:description="" ma:internalName="MediaServiceAutoTags" ma:readOnly="true">
      <xsd:simpleType>
        <xsd:restriction base="dms:Text"/>
      </xsd:simpleType>
    </xsd:element>
    <xsd:element name="MediaServiceDateTaken" ma:index="15" nillable="true" ma:displayName="MediaServiceDateTaken" ma:description="" ma:hidden="true" ma:internalName="MediaServiceDateTaken" ma:readOnly="true">
      <xsd:simpleType>
        <xsd:restriction base="dms:Text"/>
      </xsd:simpleType>
    </xsd:element>
    <xsd:element name="MediaServiceOCR" ma:index="16" nillable="true" ma:displayName="MediaServiceOCR" ma:internalName="MediaServiceOCR" ma:readOnly="true">
      <xsd:simpleType>
        <xsd:restriction base="dms:Note">
          <xsd:maxLength value="255"/>
        </xsd:restriction>
      </xsd:simpleType>
    </xsd:element>
    <xsd:element name="MediaServiceLocation" ma:index="17" nillable="true" ma:displayName="MediaServiceLocation" ma:internalName="MediaServiceLocation" ma:readOnly="true">
      <xsd:simpleType>
        <xsd:restriction base="dms:Text"/>
      </xsd:simpleType>
    </xsd:element>
    <xsd:element name="Number" ma:index="18" nillable="true" ma:displayName="Number" ma:internalName="Number">
      <xsd:simpleType>
        <xsd:restriction base="dms:Number"/>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AutoKeyPoints" ma:index="21" nillable="true" ma:displayName="MediaServiceAutoKeyPoints" ma:hidden="true" ma:internalName="MediaServiceAutoKeyPoints" ma:readOnly="true">
      <xsd:simpleType>
        <xsd:restriction base="dms:Note"/>
      </xsd:simpleType>
    </xsd:element>
    <xsd:element name="MediaServiceKeyPoints" ma:index="22" nillable="true" ma:displayName="KeyPoints" ma:internalName="MediaServiceKeyPoints" ma:readOnly="true">
      <xsd:simpleType>
        <xsd:restriction base="dms:Note">
          <xsd:maxLength value="255"/>
        </xsd:restriction>
      </xsd:simpleType>
    </xsd:element>
    <xsd:element name="MediaLengthInSeconds" ma:index="23" nillable="true" ma:displayName="Length (seconds)" ma:internalName="MediaLengthInSeconds" ma:readOnly="true">
      <xsd:simpleType>
        <xsd:restriction base="dms:Unknown"/>
      </xsd:simpleType>
    </xsd:element>
    <xsd:element name="lcf76f155ced4ddcb4097134ff3c332f" ma:index="25" nillable="true" ma:taxonomy="true" ma:internalName="lcf76f155ced4ddcb4097134ff3c332f" ma:taxonomyFieldName="MediaServiceImageTags" ma:displayName="Image Tags" ma:readOnly="false" ma:fieldId="{5cf76f15-5ced-4ddc-b409-7134ff3c332f}" ma:taxonomyMulti="true" ma:sspId="5e3038f7-01d3-45c6-9ff3-08a5a011bcb7"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7" nillable="true" ma:displayName="MediaServiceObjectDetectorVersions" ma:description=""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8c0ec423-5f39-4cd1-9015-37fc60afb156">
      <Terms xmlns="http://schemas.microsoft.com/office/infopath/2007/PartnerControls"/>
    </lcf76f155ced4ddcb4097134ff3c332f>
    <Number xmlns="8c0ec423-5f39-4cd1-9015-37fc60afb156" xsi:nil="true"/>
    <TaxCatchAll xmlns="c87ab028-8257-48fa-bbf6-93c162f87ccb" xsi:nil="true"/>
  </documentManagement>
</p:properties>
</file>

<file path=customXml/itemProps1.xml><?xml version="1.0" encoding="utf-8"?>
<ds:datastoreItem xmlns:ds="http://schemas.openxmlformats.org/officeDocument/2006/customXml" ds:itemID="{1AACB4B8-D22D-8748-8646-578D8447EE07}">
  <ds:schemaRefs>
    <ds:schemaRef ds:uri="http://schemas.openxmlformats.org/officeDocument/2006/bibliography"/>
  </ds:schemaRefs>
</ds:datastoreItem>
</file>

<file path=customXml/itemProps2.xml><?xml version="1.0" encoding="utf-8"?>
<ds:datastoreItem xmlns:ds="http://schemas.openxmlformats.org/officeDocument/2006/customXml" ds:itemID="{1DE797C5-1102-4318-ACF2-26EC9BB700DA}"/>
</file>

<file path=customXml/itemProps3.xml><?xml version="1.0" encoding="utf-8"?>
<ds:datastoreItem xmlns:ds="http://schemas.openxmlformats.org/officeDocument/2006/customXml" ds:itemID="{A9410F35-BE7B-4E5C-8773-937154A9701B}"/>
</file>

<file path=customXml/itemProps4.xml><?xml version="1.0" encoding="utf-8"?>
<ds:datastoreItem xmlns:ds="http://schemas.openxmlformats.org/officeDocument/2006/customXml" ds:itemID="{B9462475-09E7-46E7-A0B2-D6B2FC46F42F}"/>
</file>

<file path=docMetadata/LabelInfo.xml><?xml version="1.0" encoding="utf-8"?>
<clbl:labelList xmlns:clbl="http://schemas.microsoft.com/office/2020/mipLabelMetadata">
  <clbl:label id="{37c354b2-85b0-47f5-b222-07b48d774ee3}" enabled="0" method="" siteId="{37c354b2-85b0-47f5-b222-07b48d774ee3}" removed="1"/>
</clbl:labelList>
</file>

<file path=docProps/app.xml><?xml version="1.0" encoding="utf-8"?>
<Properties xmlns="http://schemas.openxmlformats.org/officeDocument/2006/extended-properties" xmlns:vt="http://schemas.openxmlformats.org/officeDocument/2006/docPropsVTypes">
  <Template>Normal</Template>
  <TotalTime>2</TotalTime>
  <Pages>3</Pages>
  <Words>1222</Words>
  <Characters>6972</Characters>
  <Application>Microsoft Office Word</Application>
  <DocSecurity>0</DocSecurity>
  <Lines>58</Lines>
  <Paragraphs>16</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8178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Theresa McDonagh</dc:creator>
  <cp:keywords/>
  <dc:description/>
  <cp:lastModifiedBy>COLSTON, Sarah (NHS ARDEN AND GREATER EAST MIDLANDS COMMISSIONING SUPPORT UNIT)</cp:lastModifiedBy>
  <cp:revision>3</cp:revision>
  <cp:lastPrinted>2023-06-09T12:02:00Z</cp:lastPrinted>
  <dcterms:created xsi:type="dcterms:W3CDTF">2023-06-09T12:02:00Z</dcterms:created>
  <dcterms:modified xsi:type="dcterms:W3CDTF">2023-06-09T12:02:00Z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0x010100E484CC30C290334F8F2D4D6AFC9A12E5</vt:lpwstr>
  </property>
</Properties>
</file>